
<file path=[Content_Types].xml><?xml version="1.0" encoding="utf-8"?>
<Types xmlns="http://schemas.openxmlformats.org/package/2006/content-types">
  <Default Extension="jpeg" ContentType="image/jpeg"/>
  <Default Extension="JPG" ContentType="image/.jpg"/>
  <Default Extension="vml" ContentType="application/vnd.openxmlformats-officedocument.vmlDrawing"/>
  <Default Extension="xlsx" ContentType="application/vnd.openxmlformats-officedocument.spreadsheetml.sheet"/>
  <Default Extension="bin" ContentType="application/vnd.openxmlformats-officedocument.oleObject"/>
  <Default Extension="png" ContentType="image/png"/>
  <Default Extension="wmf" ContentType="image/x-wmf"/>
  <Default Extension="wdp" ContentType="image/vnd.ms-photo"/>
  <Default Extension="gif" ContentType="image/gif"/>
  <Default Extension="rels" ContentType="application/vnd.openxmlformats-package.relationships+xml"/>
  <Default Extension="xml" ContentType="application/xml"/>
  <Override PartName="/docProps/app.xml" ContentType="application/vnd.openxmlformats-officedocument.extended-properties+xml"/>
  <Override PartName="/docProps/core.xml" ContentType="application/vnd.openxmlformats-package.core-properties+xml"/>
  <Override PartName="/docProps/custom.xml" ContentType="application/vnd.openxmlformats-officedocument.custom-properties+xml"/>
  <Override PartName="/ppt/diagrams/colors1.xml" ContentType="application/vnd.openxmlformats-officedocument.drawingml.diagramColors+xml"/>
  <Override PartName="/ppt/diagrams/data1.xml" ContentType="application/vnd.openxmlformats-officedocument.drawingml.diagramData+xml"/>
  <Override PartName="/ppt/diagrams/drawing1.xml" ContentType="application/vnd.ms-office.drawingml.diagramDrawing+xml"/>
  <Override PartName="/ppt/diagrams/layout1.xml" ContentType="application/vnd.openxmlformats-officedocument.drawingml.diagramLayout+xml"/>
  <Override PartName="/ppt/diagrams/quickStyle1.xml" ContentType="application/vnd.openxmlformats-officedocument.drawingml.diagramStyle+xml"/>
  <Override PartName="/ppt/notesMasters/notesMaster1.xml" ContentType="application/vnd.openxmlformats-officedocument.presentationml.notesMaster+xml"/>
  <Override PartName="/ppt/notesSlides/notesSlide1.xml" ContentType="application/vnd.openxmlformats-officedocument.presentationml.notesSlide+xml"/>
  <Override PartName="/ppt/notesSlides/notesSlide10.xml" ContentType="application/vnd.openxmlformats-officedocument.presentationml.notesSlide+xml"/>
  <Override PartName="/ppt/notesSlides/notesSlide11.xml" ContentType="application/vnd.openxmlformats-officedocument.presentationml.notesSlide+xml"/>
  <Override PartName="/ppt/notesSlides/notesSlide12.xml" ContentType="application/vnd.openxmlformats-officedocument.presentationml.notesSlide+xml"/>
  <Override PartName="/ppt/notesSlides/notesSlide13.xml" ContentType="application/vnd.openxmlformats-officedocument.presentationml.notesSlide+xml"/>
  <Override PartName="/ppt/notesSlides/notesSlide14.xml" ContentType="application/vnd.openxmlformats-officedocument.presentationml.notesSlide+xml"/>
  <Override PartName="/ppt/notesSlides/notesSlide15.xml" ContentType="application/vnd.openxmlformats-officedocument.presentationml.notesSlide+xml"/>
  <Override PartName="/ppt/notesSlides/notesSlide16.xml" ContentType="application/vnd.openxmlformats-officedocument.presentationml.notesSlide+xml"/>
  <Override PartName="/ppt/notesSlides/notesSlide17.xml" ContentType="application/vnd.openxmlformats-officedocument.presentationml.notesSlide+xml"/>
  <Override PartName="/ppt/notesSlides/notesSlide18.xml" ContentType="application/vnd.openxmlformats-officedocument.presentationml.notesSlide+xml"/>
  <Override PartName="/ppt/notesSlides/notesSlide19.xml" ContentType="application/vnd.openxmlformats-officedocument.presentationml.notesSlide+xml"/>
  <Override PartName="/ppt/notesSlides/notesSlide2.xml" ContentType="application/vnd.openxmlformats-officedocument.presentationml.notesSlide+xml"/>
  <Override PartName="/ppt/notesSlides/notesSlide20.xml" ContentType="application/vnd.openxmlformats-officedocument.presentationml.notesSlide+xml"/>
  <Override PartName="/ppt/notesSlides/notesSlide21.xml" ContentType="application/vnd.openxmlformats-officedocument.presentationml.notesSlide+xml"/>
  <Override PartName="/ppt/notesSlides/notesSlide22.xml" ContentType="application/vnd.openxmlformats-officedocument.presentationml.notesSlide+xml"/>
  <Override PartName="/ppt/notesSlides/notesSlide23.xml" ContentType="application/vnd.openxmlformats-officedocument.presentationml.notesSlide+xml"/>
  <Override PartName="/ppt/notesSlides/notesSlide24.xml" ContentType="application/vnd.openxmlformats-officedocument.presentationml.notesSlide+xml"/>
  <Override PartName="/ppt/notesSlides/notesSlide25.xml" ContentType="application/vnd.openxmlformats-officedocument.presentationml.notesSlide+xml"/>
  <Override PartName="/ppt/notesSlides/notesSlide26.xml" ContentType="application/vnd.openxmlformats-officedocument.presentationml.notesSlide+xml"/>
  <Override PartName="/ppt/notesSlides/notesSlide27.xml" ContentType="application/vnd.openxmlformats-officedocument.presentationml.notesSlide+xml"/>
  <Override PartName="/ppt/notesSlides/notesSlide28.xml" ContentType="application/vnd.openxmlformats-officedocument.presentationml.notesSlide+xml"/>
  <Override PartName="/ppt/notesSlides/notesSlide29.xml" ContentType="application/vnd.openxmlformats-officedocument.presentationml.notesSlide+xml"/>
  <Override PartName="/ppt/notesSlides/notesSlide3.xml" ContentType="application/vnd.openxmlformats-officedocument.presentationml.notesSlide+xml"/>
  <Override PartName="/ppt/notesSlides/notesSlide30.xml" ContentType="application/vnd.openxmlformats-officedocument.presentationml.notesSlide+xml"/>
  <Override PartName="/ppt/notesSlides/notesSlide31.xml" ContentType="application/vnd.openxmlformats-officedocument.presentationml.notesSlide+xml"/>
  <Override PartName="/ppt/notesSlides/notesSlide32.xml" ContentType="application/vnd.openxmlformats-officedocument.presentationml.notesSlide+xml"/>
  <Override PartName="/ppt/notesSlides/notesSlide33.xml" ContentType="application/vnd.openxmlformats-officedocument.presentationml.notesSlide+xml"/>
  <Override PartName="/ppt/notesSlides/notesSlide34.xml" ContentType="application/vnd.openxmlformats-officedocument.presentationml.notesSlide+xml"/>
  <Override PartName="/ppt/notesSlides/notesSlide35.xml" ContentType="application/vnd.openxmlformats-officedocument.presentationml.notesSlide+xml"/>
  <Override PartName="/ppt/notesSlides/notesSlide36.xml" ContentType="application/vnd.openxmlformats-officedocument.presentationml.notesSlide+xml"/>
  <Override PartName="/ppt/notesSlides/notesSlide37.xml" ContentType="application/vnd.openxmlformats-officedocument.presentationml.notesSlide+xml"/>
  <Override PartName="/ppt/notesSlides/notesSlide38.xml" ContentType="application/vnd.openxmlformats-officedocument.presentationml.notesSlide+xml"/>
  <Override PartName="/ppt/notesSlides/notesSlide39.xml" ContentType="application/vnd.openxmlformats-officedocument.presentationml.notesSlide+xml"/>
  <Override PartName="/ppt/notesSlides/notesSlide4.xml" ContentType="application/vnd.openxmlformats-officedocument.presentationml.notesSlide+xml"/>
  <Override PartName="/ppt/notesSlides/notesSlide5.xml" ContentType="application/vnd.openxmlformats-officedocument.presentationml.notesSlide+xml"/>
  <Override PartName="/ppt/notesSlides/notesSlide6.xml" ContentType="application/vnd.openxmlformats-officedocument.presentationml.notesSlide+xml"/>
  <Override PartName="/ppt/notesSlides/notesSlide7.xml" ContentType="application/vnd.openxmlformats-officedocument.presentationml.notesSlide+xml"/>
  <Override PartName="/ppt/notesSlides/notesSlide8.xml" ContentType="application/vnd.openxmlformats-officedocument.presentationml.notesSlide+xml"/>
  <Override PartName="/ppt/notesSlides/notesSlide9.xml" ContentType="application/vnd.openxmlformats-officedocument.presentationml.notesSlide+xml"/>
  <Override PartName="/ppt/presProps.xml" ContentType="application/vnd.openxmlformats-officedocument.presentationml.presProps+xml"/>
  <Override PartName="/ppt/presentation.xml" ContentType="application/vnd.openxmlformats-officedocument.presentationml.presentation.main+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Masters/slideMaster1.xml" ContentType="application/vnd.openxmlformats-officedocument.presentationml.slideMaster+xml"/>
  <Override PartName="/ppt/slides/slide1.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slides/slide17.xml" ContentType="application/vnd.openxmlformats-officedocument.presentationml.slide+xml"/>
  <Override PartName="/ppt/slides/slide18.xml" ContentType="application/vnd.openxmlformats-officedocument.presentationml.slide+xml"/>
  <Override PartName="/ppt/slides/slide19.xml" ContentType="application/vnd.openxmlformats-officedocument.presentationml.slide+xml"/>
  <Override PartName="/ppt/slides/slide2.xml" ContentType="application/vnd.openxmlformats-officedocument.presentationml.slide+xml"/>
  <Override PartName="/ppt/slides/slide20.xml" ContentType="application/vnd.openxmlformats-officedocument.presentationml.slide+xml"/>
  <Override PartName="/ppt/slides/slide21.xml" ContentType="application/vnd.openxmlformats-officedocument.presentationml.slide+xml"/>
  <Override PartName="/ppt/slides/slide22.xml" ContentType="application/vnd.openxmlformats-officedocument.presentationml.slide+xml"/>
  <Override PartName="/ppt/slides/slide23.xml" ContentType="application/vnd.openxmlformats-officedocument.presentationml.slide+xml"/>
  <Override PartName="/ppt/slides/slide24.xml" ContentType="application/vnd.openxmlformats-officedocument.presentationml.slide+xml"/>
  <Override PartName="/ppt/slides/slide25.xml" ContentType="application/vnd.openxmlformats-officedocument.presentationml.slide+xml"/>
  <Override PartName="/ppt/slides/slide26.xml" ContentType="application/vnd.openxmlformats-officedocument.presentationml.slide+xml"/>
  <Override PartName="/ppt/slides/slide27.xml" ContentType="application/vnd.openxmlformats-officedocument.presentationml.slide+xml"/>
  <Override PartName="/ppt/slides/slide28.xml" ContentType="application/vnd.openxmlformats-officedocument.presentationml.slide+xml"/>
  <Override PartName="/ppt/slides/slide29.xml" ContentType="application/vnd.openxmlformats-officedocument.presentationml.slide+xml"/>
  <Override PartName="/ppt/slides/slide3.xml" ContentType="application/vnd.openxmlformats-officedocument.presentationml.slide+xml"/>
  <Override PartName="/ppt/slides/slide30.xml" ContentType="application/vnd.openxmlformats-officedocument.presentationml.slide+xml"/>
  <Override PartName="/ppt/slides/slide31.xml" ContentType="application/vnd.openxmlformats-officedocument.presentationml.slide+xml"/>
  <Override PartName="/ppt/slides/slide32.xml" ContentType="application/vnd.openxmlformats-officedocument.presentationml.slide+xml"/>
  <Override PartName="/ppt/slides/slide33.xml" ContentType="application/vnd.openxmlformats-officedocument.presentationml.slide+xml"/>
  <Override PartName="/ppt/slides/slide34.xml" ContentType="application/vnd.openxmlformats-officedocument.presentationml.slide+xml"/>
  <Override PartName="/ppt/slides/slide35.xml" ContentType="application/vnd.openxmlformats-officedocument.presentationml.slide+xml"/>
  <Override PartName="/ppt/slides/slide36.xml" ContentType="application/vnd.openxmlformats-officedocument.presentationml.slide+xml"/>
  <Override PartName="/ppt/slides/slide37.xml" ContentType="application/vnd.openxmlformats-officedocument.presentationml.slide+xml"/>
  <Override PartName="/ppt/slides/slide38.xml" ContentType="application/vnd.openxmlformats-officedocument.presentationml.slide+xml"/>
  <Override PartName="/ppt/slides/slide39.xml" ContentType="application/vnd.openxmlformats-officedocument.presentationml.slide+xml"/>
  <Override PartName="/ppt/slides/slide4.xml" ContentType="application/vnd.openxmlformats-officedocument.presentationml.slide+xml"/>
  <Override PartName="/ppt/slides/slide40.xml" ContentType="application/vnd.openxmlformats-officedocument.presentationml.slide+xml"/>
  <Override PartName="/ppt/slides/slide41.xml" ContentType="application/vnd.openxmlformats-officedocument.presentationml.slide+xml"/>
  <Override PartName="/ppt/slides/slide42.xml" ContentType="application/vnd.openxmlformats-officedocument.presentationml.slide+xml"/>
  <Override PartName="/ppt/slides/slide43.xml" ContentType="application/vnd.openxmlformats-officedocument.presentationml.slide+xml"/>
  <Override PartName="/ppt/slides/slide44.xml" ContentType="application/vnd.openxmlformats-officedocument.presentationml.slide+xml"/>
  <Override PartName="/ppt/slides/slide45.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tableStyles.xml" ContentType="application/vnd.openxmlformats-officedocument.presentationml.tableStyles+xml"/>
  <Override PartName="/ppt/tags/tag1.xml" ContentType="application/vnd.openxmlformats-officedocument.presentationml.tags+xml"/>
  <Override PartName="/ppt/theme/theme1.xml" ContentType="application/vnd.openxmlformats-officedocument.theme+xml"/>
  <Override PartName="/ppt/theme/theme2.xml" ContentType="application/vnd.openxmlformats-officedocument.theme+xml"/>
  <Override PartName="/ppt/viewProps.xml" ContentType="application/vnd.openxmlformats-officedocument.presentationml.viewProps+xml"/>
</Types>
</file>

<file path=_rels/.rels><?xml version="1.0" encoding="UTF-8" standalone="yes"?>
<Relationships xmlns="http://schemas.openxmlformats.org/package/2006/relationships"><Relationship Id="rId1" Type="http://schemas.openxmlformats.org/officeDocument/2006/relationships/officeDocument" Target="ppt/presentation.xml"/><Relationship Id="rId4" Type="http://schemas.openxmlformats.org/package/2006/relationships/metadata/thumbnail" Target="docProps/thumbnail.jpeg"/><Relationship Id="rId3" Type="http://schemas.openxmlformats.org/package/2006/relationships/metadata/core-properties" Target="docProps/core.xml"/><Relationship Id="rId2" Type="http://schemas.openxmlformats.org/officeDocument/2006/relationships/extended-properties" Target="docProps/app.xml"/><Relationship Id="rId5" Type="http://schemas.openxmlformats.org/officeDocument/2006/relationships/custom-properties" Target="docProps/custom.xml"/></Relationships>
</file>

<file path=ppt/presentation.xml><?xml version="1.0" encoding="utf-8"?>
<p:presentation xmlns:a="http://schemas.openxmlformats.org/drawingml/2006/main" xmlns:r="http://schemas.openxmlformats.org/officeDocument/2006/relationships" xmlns:p="http://schemas.openxmlformats.org/presentationml/2006/main" showSpecialPlsOnTitleSld="0">
  <p:sldMasterIdLst>
    <p:sldMasterId id="2147483648" r:id="rId1"/>
  </p:sldMasterIdLst>
  <p:notesMasterIdLst>
    <p:notesMasterId r:id="rId4"/>
  </p:notesMasterIdLst>
  <p:sldIdLst>
    <p:sldId id="256" r:id="rId3"/>
    <p:sldId id="628" r:id="rId5"/>
    <p:sldId id="462" r:id="rId6"/>
    <p:sldId id="509" r:id="rId7"/>
    <p:sldId id="506" r:id="rId8"/>
    <p:sldId id="491" r:id="rId9"/>
    <p:sldId id="501" r:id="rId10"/>
    <p:sldId id="496" r:id="rId11"/>
    <p:sldId id="515" r:id="rId12"/>
    <p:sldId id="516" r:id="rId13"/>
    <p:sldId id="469" r:id="rId14"/>
    <p:sldId id="545" r:id="rId15"/>
    <p:sldId id="502" r:id="rId16"/>
    <p:sldId id="544" r:id="rId17"/>
    <p:sldId id="614" r:id="rId18"/>
    <p:sldId id="616" r:id="rId19"/>
    <p:sldId id="548" r:id="rId20"/>
    <p:sldId id="629" r:id="rId21"/>
    <p:sldId id="494" r:id="rId22"/>
    <p:sldId id="514" r:id="rId23"/>
    <p:sldId id="554" r:id="rId24"/>
    <p:sldId id="549" r:id="rId25"/>
    <p:sldId id="630" r:id="rId26"/>
    <p:sldId id="536" r:id="rId27"/>
    <p:sldId id="525" r:id="rId28"/>
    <p:sldId id="570" r:id="rId29"/>
    <p:sldId id="526" r:id="rId30"/>
    <p:sldId id="568" r:id="rId31"/>
    <p:sldId id="622" r:id="rId32"/>
    <p:sldId id="534" r:id="rId33"/>
    <p:sldId id="523" r:id="rId34"/>
    <p:sldId id="619" r:id="rId35"/>
    <p:sldId id="634" r:id="rId36"/>
    <p:sldId id="532" r:id="rId37"/>
    <p:sldId id="528" r:id="rId38"/>
    <p:sldId id="533" r:id="rId39"/>
    <p:sldId id="529" r:id="rId40"/>
    <p:sldId id="574" r:id="rId41"/>
    <p:sldId id="637" r:id="rId42"/>
    <p:sldId id="635" r:id="rId43"/>
    <p:sldId id="492" r:id="rId44"/>
    <p:sldId id="493" r:id="rId45"/>
    <p:sldId id="579" r:id="rId46"/>
    <p:sldId id="636" r:id="rId47"/>
    <p:sldId id="259" r:id="rId48"/>
  </p:sldIdLst>
  <p:sldSz cx="9144000" cy="5143500" type="screen16x9"/>
  <p:notesSz cx="7103745" cy="10234295"/>
  <p:custDataLst>
    <p:tags r:id="rId52"/>
  </p:custDataLst>
  <p:defaultTex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presentation>
</file>

<file path=ppt/presProps.xml><?xml version="1.0" encoding="utf-8"?>
<p:presentationPr xmlns:a="http://schemas.openxmlformats.org/drawingml/2006/main" xmlns:r="http://schemas.openxmlformats.org/officeDocument/2006/relationships" xmlns:p="http://schemas.openxmlformats.org/presentationml/2006/main">
  <p:showPr showNarration="1">
    <p:present/>
    <p:sldAll/>
    <p:penClr>
      <a:prstClr val="red"/>
    </p:penClr>
    <p:extLst>
      <p:ext uri="{EC167BDD-8182-4AB7-AECC-EB403E3ABB37}">
        <p14:laserClr xmlns:p14="http://schemas.microsoft.com/office/powerpoint/2010/main">
          <a:srgbClr val="FF0000"/>
        </p14:laserClr>
      </p:ext>
      <p:ext uri="{2FDB2607-1784-4EEB-B798-7EB5836EED8A}">
        <p14:showMediaCtrls xmlns:p14="http://schemas.microsoft.com/office/powerpoint/2010/main" val="1"/>
      </p:ext>
    </p:extLst>
  </p:showPr>
  <p:clrMru>
    <a:srgbClr val="2DB1AF"/>
    <a:srgbClr val="92C7CF"/>
    <a:srgbClr val="00ABBD"/>
    <a:srgbClr val="90C7CE"/>
    <a:srgbClr val="F7B02F"/>
    <a:srgbClr val="93C6CE"/>
    <a:srgbClr val="2DB2B0"/>
    <a:srgbClr val="258EA1"/>
    <a:srgbClr val="B7DEE8"/>
    <a:srgbClr val="F76C62"/>
  </p:clrMru>
  <p:extLst>
    <p:ext uri="{E76CE94A-603C-4142-B9EB-6D1370010A27}">
      <p14:discardImageEditData xmlns:p14="http://schemas.microsoft.com/office/powerpoint/2010/main" val="0"/>
    </p:ext>
    <p:ext uri="{D31A062A-798A-4329-ABDD-BBA856620510}">
      <p14:defaultImageDpi xmlns:p14="http://schemas.microsoft.com/office/powerpoint/2010/main" val="220"/>
    </p:ext>
  </p:extLst>
</p:presentationPr>
</file>

<file path=ppt/tableStyles.xml><?xml version="1.0" encoding="utf-8"?>
<a:tblStyleLst xmlns:a="http://schemas.openxmlformats.org/drawingml/2006/main" def="{5C22544A-7EE6-4342-B048-85BDC9FD1C3A}">
  <a:tblStyle styleId="{5C22544A-7EE6-4342-B048-85BDC9FD1C3A}" styleName="中度样式 2 - 强调 1">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1">
              <a:tint val="20000"/>
            </a:schemeClr>
          </a:solidFill>
        </a:fill>
      </a:tcStyle>
    </a:wholeTbl>
    <a:band1H>
      <a:tcStyle>
        <a:tcBdr/>
        <a:fill>
          <a:solidFill>
            <a:schemeClr val="accent1">
              <a:tint val="40000"/>
            </a:schemeClr>
          </a:solidFill>
        </a:fill>
      </a:tcStyle>
    </a:band1H>
    <a:band2H>
      <a:tcStyle>
        <a:tcBdr/>
      </a:tcStyle>
    </a:band2H>
    <a:band1V>
      <a:tcStyle>
        <a:tcBdr/>
        <a:fill>
          <a:solidFill>
            <a:schemeClr val="accent1">
              <a:tint val="40000"/>
            </a:schemeClr>
          </a:solidFill>
        </a:fill>
      </a:tcStyle>
    </a:band1V>
    <a:band2V>
      <a:tcStyle>
        <a:tcBdr/>
      </a:tcStyle>
    </a:band2V>
    <a:lastCol>
      <a:tcTxStyle b="on">
        <a:fontRef idx="minor">
          <a:prstClr val="black"/>
        </a:fontRef>
        <a:schemeClr val="lt1"/>
      </a:tcTxStyle>
      <a:tcStyle>
        <a:tcBdr/>
        <a:fill>
          <a:solidFill>
            <a:schemeClr val="accent1"/>
          </a:solidFill>
        </a:fill>
      </a:tcStyle>
    </a:lastCol>
    <a:firstCol>
      <a:tcTxStyle b="on">
        <a:fontRef idx="minor">
          <a:prstClr val="black"/>
        </a:fontRef>
        <a:schemeClr val="lt1"/>
      </a:tcTxStyle>
      <a:tcStyle>
        <a:tcBdr/>
        <a:fill>
          <a:solidFill>
            <a:schemeClr val="accent1"/>
          </a:solidFill>
        </a:fill>
      </a:tcStyle>
    </a:firstCol>
    <a:lastRow>
      <a:tcTxStyle b="on">
        <a:fontRef idx="minor">
          <a:prstClr val="black"/>
        </a:fontRef>
        <a:schemeClr val="lt1"/>
      </a:tcTxStyle>
      <a:tcStyle>
        <a:tcBdr>
          <a:top>
            <a:ln w="38100" cmpd="sng">
              <a:solidFill>
                <a:schemeClr val="lt1"/>
              </a:solidFill>
            </a:ln>
          </a:top>
        </a:tcBdr>
        <a:fill>
          <a:solidFill>
            <a:schemeClr val="accent1"/>
          </a:solidFill>
        </a:fill>
      </a:tcStyle>
    </a:lastRow>
    <a:firstRow>
      <a:tcTxStyle b="on">
        <a:fontRef idx="minor">
          <a:prstClr val="black"/>
        </a:fontRef>
        <a:schemeClr val="lt1"/>
      </a:tcTxStyle>
      <a:tcStyle>
        <a:tcBdr>
          <a:bottom>
            <a:ln w="38100" cmpd="sng">
              <a:solidFill>
                <a:schemeClr val="lt1"/>
              </a:solidFill>
            </a:ln>
          </a:bottom>
        </a:tcBdr>
        <a:fill>
          <a:solidFill>
            <a:schemeClr val="accent1"/>
          </a:solidFill>
        </a:fill>
      </a:tcStyle>
    </a:firstRow>
  </a:tblStyle>
  <a:tblStyle styleId="{7DF18680-E054-41AD-8BC1-D1AEF772440D}" styleName="中度样式 2 - 强调 5">
    <a:wholeTbl>
      <a:tcTxStyle>
        <a:fontRef idx="minor">
          <a:prstClr val="black"/>
        </a:fontRef>
        <a:schemeClr val="dk1"/>
      </a:tcTxStyle>
      <a:tcStyle>
        <a:tcBdr>
          <a:left>
            <a:ln w="12700" cmpd="sng">
              <a:solidFill>
                <a:schemeClr val="lt1"/>
              </a:solidFill>
            </a:ln>
          </a:left>
          <a:right>
            <a:ln w="12700" cmpd="sng">
              <a:solidFill>
                <a:schemeClr val="lt1"/>
              </a:solidFill>
            </a:ln>
          </a:right>
          <a:top>
            <a:ln w="12700" cmpd="sng">
              <a:solidFill>
                <a:schemeClr val="lt1"/>
              </a:solidFill>
            </a:ln>
          </a:top>
          <a:bottom>
            <a:ln w="12700" cmpd="sng">
              <a:solidFill>
                <a:schemeClr val="lt1"/>
              </a:solidFill>
            </a:ln>
          </a:bottom>
          <a:insideH>
            <a:ln w="12700" cmpd="sng">
              <a:solidFill>
                <a:schemeClr val="lt1"/>
              </a:solidFill>
            </a:ln>
          </a:insideH>
          <a:insideV>
            <a:ln w="12700" cmpd="sng">
              <a:solidFill>
                <a:schemeClr val="lt1"/>
              </a:solidFill>
            </a:ln>
          </a:insideV>
        </a:tcBdr>
        <a:fill>
          <a:solidFill>
            <a:schemeClr val="accent5">
              <a:tint val="20000"/>
            </a:schemeClr>
          </a:solidFill>
        </a:fill>
      </a:tcStyle>
    </a:wholeTbl>
    <a:band1H>
      <a:tcStyle>
        <a:tcBdr/>
        <a:fill>
          <a:solidFill>
            <a:schemeClr val="accent5">
              <a:tint val="40000"/>
            </a:schemeClr>
          </a:solidFill>
        </a:fill>
      </a:tcStyle>
    </a:band1H>
    <a:band2H>
      <a:tcStyle>
        <a:tcBdr/>
      </a:tcStyle>
    </a:band2H>
    <a:band1V>
      <a:tcStyle>
        <a:tcBdr/>
        <a:fill>
          <a:solidFill>
            <a:schemeClr val="accent5">
              <a:tint val="40000"/>
            </a:schemeClr>
          </a:solidFill>
        </a:fill>
      </a:tcStyle>
    </a:band1V>
    <a:band2V>
      <a:tcStyle>
        <a:tcBdr/>
      </a:tcStyle>
    </a:band2V>
    <a:lastCol>
      <a:tcTxStyle b="on">
        <a:fontRef idx="minor">
          <a:prstClr val="black"/>
        </a:fontRef>
        <a:schemeClr val="lt1"/>
      </a:tcTxStyle>
      <a:tcStyle>
        <a:tcBdr/>
        <a:fill>
          <a:solidFill>
            <a:schemeClr val="accent5"/>
          </a:solidFill>
        </a:fill>
      </a:tcStyle>
    </a:lastCol>
    <a:firstCol>
      <a:tcTxStyle b="on">
        <a:fontRef idx="minor">
          <a:prstClr val="black"/>
        </a:fontRef>
        <a:schemeClr val="lt1"/>
      </a:tcTxStyle>
      <a:tcStyle>
        <a:tcBdr/>
        <a:fill>
          <a:solidFill>
            <a:schemeClr val="accent5"/>
          </a:solidFill>
        </a:fill>
      </a:tcStyle>
    </a:firstCol>
    <a:lastRow>
      <a:tcTxStyle b="on">
        <a:fontRef idx="minor">
          <a:prstClr val="black"/>
        </a:fontRef>
        <a:schemeClr val="lt1"/>
      </a:tcTxStyle>
      <a:tcStyle>
        <a:tcBdr>
          <a:top>
            <a:ln w="38100" cmpd="sng">
              <a:solidFill>
                <a:schemeClr val="lt1"/>
              </a:solidFill>
            </a:ln>
          </a:top>
        </a:tcBdr>
        <a:fill>
          <a:solidFill>
            <a:schemeClr val="accent5"/>
          </a:solidFill>
        </a:fill>
      </a:tcStyle>
    </a:lastRow>
    <a:firstRow>
      <a:tcTxStyle b="on">
        <a:fontRef idx="minor">
          <a:prstClr val="black"/>
        </a:fontRef>
        <a:schemeClr val="lt1"/>
      </a:tcTxStyle>
      <a:tcStyle>
        <a:tcBdr>
          <a:bottom>
            <a:ln w="38100" cmpd="sng">
              <a:solidFill>
                <a:schemeClr val="lt1"/>
              </a:solidFill>
            </a:ln>
          </a:bottom>
        </a:tcBdr>
        <a:fill>
          <a:solidFill>
            <a:schemeClr val="accent5"/>
          </a:solidFill>
        </a:fill>
      </a:tcStyle>
    </a:firstRow>
  </a:tblStyle>
  <a:tblStyle styleId="{BDBED569-4797-4DF1-A0F4-6AAB3CD982D8}" styleName="浅色样式 3 - 强调 5">
    <a:wholeTbl>
      <a:tcTxStyle>
        <a:fontRef idx="minor">
          <a:scrgbClr r="0" g="0" b="0"/>
        </a:fontRef>
        <a:schemeClr val="tx1"/>
      </a:tcTxStyle>
      <a:tcStyle>
        <a:tcBdr>
          <a:left>
            <a:ln w="12700" cmpd="sng">
              <a:solidFill>
                <a:schemeClr val="accent5"/>
              </a:solidFill>
            </a:ln>
          </a:left>
          <a:right>
            <a:ln w="12700" cmpd="sng">
              <a:solidFill>
                <a:schemeClr val="accent5"/>
              </a:solidFill>
            </a:ln>
          </a:right>
          <a:top>
            <a:ln w="12700" cmpd="sng">
              <a:solidFill>
                <a:schemeClr val="accent5"/>
              </a:solidFill>
            </a:ln>
          </a:top>
          <a:bottom>
            <a:ln w="12700" cmpd="sng">
              <a:solidFill>
                <a:schemeClr val="accent5"/>
              </a:solidFill>
            </a:ln>
          </a:bottom>
          <a:insideH>
            <a:ln w="12700" cmpd="sng">
              <a:solidFill>
                <a:schemeClr val="accent5"/>
              </a:solidFill>
            </a:ln>
          </a:insideH>
          <a:insideV>
            <a:ln w="12700" cmpd="sng">
              <a:solidFill>
                <a:schemeClr val="accent5"/>
              </a:solidFill>
            </a:ln>
          </a:insideV>
        </a:tcBdr>
        <a:fill>
          <a:noFill/>
        </a:fill>
      </a:tcStyle>
    </a:wholeTbl>
    <a:band1H>
      <a:tcStyle>
        <a:tcBdr/>
        <a:fill>
          <a:solidFill>
            <a:schemeClr val="accent5">
              <a:alpha val="20000"/>
            </a:schemeClr>
          </a:solidFill>
        </a:fill>
      </a:tcStyle>
    </a:band1H>
    <a:band1V>
      <a:tcStyle>
        <a:tcBdr/>
        <a:fill>
          <a:solidFill>
            <a:schemeClr val="accent5">
              <a:alpha val="20000"/>
            </a:schemeClr>
          </a:solidFill>
        </a:fill>
      </a:tcStyle>
    </a:band1V>
    <a:lastCol>
      <a:tcTxStyle b="on"/>
      <a:tcStyle>
        <a:tcBdr/>
      </a:tcStyle>
    </a:lastCol>
    <a:firstCol>
      <a:tcTxStyle b="on"/>
      <a:tcStyle>
        <a:tcBdr/>
      </a:tcStyle>
    </a:firstCol>
    <a:lastRow>
      <a:tcTxStyle b="on"/>
      <a:tcStyle>
        <a:tcBdr>
          <a:top>
            <a:ln w="50800" cmpd="dbl">
              <a:solidFill>
                <a:schemeClr val="accent5"/>
              </a:solidFill>
            </a:ln>
          </a:top>
        </a:tcBdr>
        <a:fill>
          <a:noFill/>
        </a:fill>
      </a:tcStyle>
    </a:lastRow>
    <a:firstRow>
      <a:tcTxStyle b="on"/>
      <a:tcStyle>
        <a:tcBdr>
          <a:bottom>
            <a:ln w="25400" cmpd="sng">
              <a:solidFill>
                <a:schemeClr val="accent5"/>
              </a:solidFill>
            </a:ln>
          </a:bottom>
        </a:tcBdr>
        <a:fill>
          <a:noFill/>
        </a:fill>
      </a:tcStyle>
    </a:firstRow>
  </a:tblStyle>
</a:tblStyleLst>
</file>

<file path=ppt/viewProps.xml><?xml version="1.0" encoding="utf-8"?>
<p:viewPr xmlns:a="http://schemas.openxmlformats.org/drawingml/2006/main" xmlns:r="http://schemas.openxmlformats.org/officeDocument/2006/relationships" xmlns:p="http://schemas.openxmlformats.org/presentationml/2006/main" lastView="sldThumbnailView">
  <p:normalViewPr>
    <p:restoredLeft sz="25778" autoAdjust="0"/>
    <p:restoredTop sz="94322" autoAdjust="0"/>
  </p:normalViewPr>
  <p:slideViewPr>
    <p:cSldViewPr>
      <p:cViewPr varScale="1">
        <p:scale>
          <a:sx n="106" d="100"/>
          <a:sy n="106" d="100"/>
        </p:scale>
        <p:origin x="312" y="72"/>
      </p:cViewPr>
      <p:guideLst/>
    </p:cSldViewPr>
  </p:slideViewPr>
  <p:notesTextViewPr>
    <p:cViewPr>
      <p:scale>
        <a:sx n="100" d="100"/>
        <a:sy n="100" d="100"/>
      </p:scale>
      <p:origin x="0" y="0"/>
    </p:cViewPr>
  </p:notesTextViewPr>
  <p:gridSpacing cx="72008" cy="72008"/>
</p:viewPr>
</file>

<file path=ppt/_rels/presentation.xml.rels><?xml version="1.0" encoding="UTF-8" standalone="yes"?>
<Relationships xmlns="http://schemas.openxmlformats.org/package/2006/relationships"><Relationship Id="rId9" Type="http://schemas.openxmlformats.org/officeDocument/2006/relationships/slide" Target="slides/slide6.xml"/><Relationship Id="rId8" Type="http://schemas.openxmlformats.org/officeDocument/2006/relationships/slide" Target="slides/slide5.xml"/><Relationship Id="rId7" Type="http://schemas.openxmlformats.org/officeDocument/2006/relationships/slide" Target="slides/slide4.xml"/><Relationship Id="rId6" Type="http://schemas.openxmlformats.org/officeDocument/2006/relationships/slide" Target="slides/slide3.xml"/><Relationship Id="rId52" Type="http://schemas.openxmlformats.org/officeDocument/2006/relationships/tags" Target="tags/tag1.xml"/><Relationship Id="rId51" Type="http://schemas.openxmlformats.org/officeDocument/2006/relationships/tableStyles" Target="tableStyles.xml"/><Relationship Id="rId50" Type="http://schemas.openxmlformats.org/officeDocument/2006/relationships/viewProps" Target="viewProps.xml"/><Relationship Id="rId5" Type="http://schemas.openxmlformats.org/officeDocument/2006/relationships/slide" Target="slides/slide2.xml"/><Relationship Id="rId49" Type="http://schemas.openxmlformats.org/officeDocument/2006/relationships/presProps" Target="presProps.xml"/><Relationship Id="rId48" Type="http://schemas.openxmlformats.org/officeDocument/2006/relationships/slide" Target="slides/slide45.xml"/><Relationship Id="rId47" Type="http://schemas.openxmlformats.org/officeDocument/2006/relationships/slide" Target="slides/slide44.xml"/><Relationship Id="rId46" Type="http://schemas.openxmlformats.org/officeDocument/2006/relationships/slide" Target="slides/slide43.xml"/><Relationship Id="rId45" Type="http://schemas.openxmlformats.org/officeDocument/2006/relationships/slide" Target="slides/slide42.xml"/><Relationship Id="rId44" Type="http://schemas.openxmlformats.org/officeDocument/2006/relationships/slide" Target="slides/slide41.xml"/><Relationship Id="rId43" Type="http://schemas.openxmlformats.org/officeDocument/2006/relationships/slide" Target="slides/slide40.xml"/><Relationship Id="rId42" Type="http://schemas.openxmlformats.org/officeDocument/2006/relationships/slide" Target="slides/slide39.xml"/><Relationship Id="rId41" Type="http://schemas.openxmlformats.org/officeDocument/2006/relationships/slide" Target="slides/slide38.xml"/><Relationship Id="rId40" Type="http://schemas.openxmlformats.org/officeDocument/2006/relationships/slide" Target="slides/slide37.xml"/><Relationship Id="rId4" Type="http://schemas.openxmlformats.org/officeDocument/2006/relationships/notesMaster" Target="notesMasters/notesMaster1.xml"/><Relationship Id="rId39" Type="http://schemas.openxmlformats.org/officeDocument/2006/relationships/slide" Target="slides/slide36.xml"/><Relationship Id="rId38" Type="http://schemas.openxmlformats.org/officeDocument/2006/relationships/slide" Target="slides/slide35.xml"/><Relationship Id="rId37" Type="http://schemas.openxmlformats.org/officeDocument/2006/relationships/slide" Target="slides/slide34.xml"/><Relationship Id="rId36" Type="http://schemas.openxmlformats.org/officeDocument/2006/relationships/slide" Target="slides/slide33.xml"/><Relationship Id="rId35" Type="http://schemas.openxmlformats.org/officeDocument/2006/relationships/slide" Target="slides/slide32.xml"/><Relationship Id="rId34" Type="http://schemas.openxmlformats.org/officeDocument/2006/relationships/slide" Target="slides/slide31.xml"/><Relationship Id="rId33" Type="http://schemas.openxmlformats.org/officeDocument/2006/relationships/slide" Target="slides/slide30.xml"/><Relationship Id="rId32" Type="http://schemas.openxmlformats.org/officeDocument/2006/relationships/slide" Target="slides/slide29.xml"/><Relationship Id="rId31" Type="http://schemas.openxmlformats.org/officeDocument/2006/relationships/slide" Target="slides/slide28.xml"/><Relationship Id="rId30" Type="http://schemas.openxmlformats.org/officeDocument/2006/relationships/slide" Target="slides/slide27.xml"/><Relationship Id="rId3" Type="http://schemas.openxmlformats.org/officeDocument/2006/relationships/slide" Target="slides/slide1.xml"/><Relationship Id="rId29" Type="http://schemas.openxmlformats.org/officeDocument/2006/relationships/slide" Target="slides/slide26.xml"/><Relationship Id="rId28" Type="http://schemas.openxmlformats.org/officeDocument/2006/relationships/slide" Target="slides/slide25.xml"/><Relationship Id="rId27" Type="http://schemas.openxmlformats.org/officeDocument/2006/relationships/slide" Target="slides/slide24.xml"/><Relationship Id="rId26" Type="http://schemas.openxmlformats.org/officeDocument/2006/relationships/slide" Target="slides/slide23.xml"/><Relationship Id="rId25" Type="http://schemas.openxmlformats.org/officeDocument/2006/relationships/slide" Target="slides/slide22.xml"/><Relationship Id="rId24" Type="http://schemas.openxmlformats.org/officeDocument/2006/relationships/slide" Target="slides/slide21.xml"/><Relationship Id="rId23" Type="http://schemas.openxmlformats.org/officeDocument/2006/relationships/slide" Target="slides/slide20.xml"/><Relationship Id="rId22" Type="http://schemas.openxmlformats.org/officeDocument/2006/relationships/slide" Target="slides/slide19.xml"/><Relationship Id="rId21" Type="http://schemas.openxmlformats.org/officeDocument/2006/relationships/slide" Target="slides/slide18.xml"/><Relationship Id="rId20" Type="http://schemas.openxmlformats.org/officeDocument/2006/relationships/slide" Target="slides/slide17.xml"/><Relationship Id="rId2" Type="http://schemas.openxmlformats.org/officeDocument/2006/relationships/theme" Target="theme/theme1.xml"/><Relationship Id="rId19" Type="http://schemas.openxmlformats.org/officeDocument/2006/relationships/slide" Target="slides/slide16.xml"/><Relationship Id="rId18" Type="http://schemas.openxmlformats.org/officeDocument/2006/relationships/slide" Target="slides/slide15.xml"/><Relationship Id="rId17" Type="http://schemas.openxmlformats.org/officeDocument/2006/relationships/slide" Target="slides/slide14.xml"/><Relationship Id="rId16" Type="http://schemas.openxmlformats.org/officeDocument/2006/relationships/slide" Target="slides/slide13.xml"/><Relationship Id="rId15" Type="http://schemas.openxmlformats.org/officeDocument/2006/relationships/slide" Target="slides/slide12.xml"/><Relationship Id="rId14" Type="http://schemas.openxmlformats.org/officeDocument/2006/relationships/slide" Target="slides/slide11.xml"/><Relationship Id="rId13" Type="http://schemas.openxmlformats.org/officeDocument/2006/relationships/slide" Target="slides/slide10.xml"/><Relationship Id="rId12" Type="http://schemas.openxmlformats.org/officeDocument/2006/relationships/slide" Target="slides/slide9.xml"/><Relationship Id="rId11" Type="http://schemas.openxmlformats.org/officeDocument/2006/relationships/slide" Target="slides/slide8.xml"/><Relationship Id="rId10" Type="http://schemas.openxmlformats.org/officeDocument/2006/relationships/slide" Target="slides/slide7.xml"/><Relationship Id="rId1" Type="http://schemas.openxmlformats.org/officeDocument/2006/relationships/slideMaster" Target="slideMasters/slideMaster1.xml"/></Relationships>
</file>

<file path=ppt/diagrams/colors1.xml><?xml version="1.0" encoding="utf-8"?>
<dgm:colorsDef xmlns:dgm="http://schemas.openxmlformats.org/drawingml/2006/diagram" xmlns:a="http://schemas.openxmlformats.org/drawingml/2006/main" uniqueId="urn:microsoft.com/office/officeart/2005/8/colors/accent1_2">
  <dgm:title val=""/>
  <dgm:desc val=""/>
  <dgm:catLst>
    <dgm:cat type="accent1" pri="11200"/>
  </dgm:catLst>
  <dgm:styleLbl name="align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align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align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alignNode1">
    <dgm:fillClrLst meth="repeat">
      <a:schemeClr val="accent1"/>
    </dgm:fillClrLst>
    <dgm:linClrLst meth="repeat">
      <a:schemeClr val="accent1"/>
    </dgm:linClrLst>
    <dgm:effectClrLst/>
    <dgm:txLinClrLst/>
    <dgm:txFillClrLst/>
    <dgm:txEffectClrLst/>
  </dgm:styleLbl>
  <dgm:styleLbl name="asst0">
    <dgm:fillClrLst meth="repeat">
      <a:schemeClr val="accent1"/>
    </dgm:fillClrLst>
    <dgm:linClrLst meth="repeat">
      <a:schemeClr val="lt1"/>
    </dgm:linClrLst>
    <dgm:effectClrLst/>
    <dgm:txLinClrLst/>
    <dgm:txFillClrLst/>
    <dgm:txEffectClrLst/>
  </dgm:styleLbl>
  <dgm:styleLbl name="asst1">
    <dgm:fillClrLst meth="repeat">
      <a:schemeClr val="accent1"/>
    </dgm:fillClrLst>
    <dgm:linClrLst meth="repeat">
      <a:schemeClr val="lt1"/>
    </dgm:linClrLst>
    <dgm:effectClrLst/>
    <dgm:txLinClrLst/>
    <dgm:txFillClrLst/>
    <dgm:txEffectClrLst/>
  </dgm:styleLbl>
  <dgm:styleLbl name="asst2">
    <dgm:fillClrLst meth="repeat">
      <a:schemeClr val="accent1"/>
    </dgm:fillClrLst>
    <dgm:linClrLst meth="repeat">
      <a:schemeClr val="lt1"/>
    </dgm:linClrLst>
    <dgm:effectClrLst/>
    <dgm:txLinClrLst/>
    <dgm:txFillClrLst/>
    <dgm:txEffectClrLst/>
  </dgm:styleLbl>
  <dgm:styleLbl name="asst3">
    <dgm:fillClrLst meth="repeat">
      <a:schemeClr val="accent1"/>
    </dgm:fillClrLst>
    <dgm:linClrLst meth="repeat">
      <a:schemeClr val="lt1"/>
    </dgm:linClrLst>
    <dgm:effectClrLst/>
    <dgm:txLinClrLst/>
    <dgm:txFillClrLst/>
    <dgm:txEffectClrLst/>
  </dgm:styleLbl>
  <dgm:styleLbl name="asst4">
    <dgm:fillClrLst meth="repeat">
      <a:schemeClr val="accent1"/>
    </dgm:fillClrLst>
    <dgm:linClrLst meth="repeat">
      <a:schemeClr val="lt1"/>
    </dgm:linClrLst>
    <dgm:effectClrLst/>
    <dgm:txLinClrLst/>
    <dgm:txFillClrLst/>
    <dgm:txEffectClrLst/>
  </dgm:styleLbl>
  <dgm:styleLbl name="b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b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b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bgShp">
    <dgm:fillClrLst meth="repeat">
      <a:schemeClr val="accent1">
        <a:tint val="40000"/>
      </a:schemeClr>
    </dgm:fillClrLst>
    <dgm:linClrLst meth="repeat">
      <a:schemeClr val="accent1"/>
    </dgm:linClrLst>
    <dgm:effectClrLst/>
    <dgm:txLinClrLst/>
    <dgm:txFillClrLst meth="repeat">
      <a:schemeClr val="dk1"/>
    </dgm:txFillClrLst>
    <dgm:txEffectClrLst/>
  </dgm:styleLbl>
  <dgm:styleLbl name="bgSibTrans2D1">
    <dgm:fillClrLst meth="repeat">
      <a:schemeClr val="accent1">
        <a:tint val="60000"/>
      </a:schemeClr>
    </dgm:fillClrLst>
    <dgm:linClrLst meth="repeat">
      <a:schemeClr val="accent1">
        <a:tint val="60000"/>
      </a:schemeClr>
    </dgm:linClrLst>
    <dgm:effectClrLst/>
    <dgm:txLinClrLst/>
    <dgm:txFillClrLst/>
    <dgm:txEffectClrLst/>
  </dgm:styleLbl>
  <dgm:styleLbl name="callout">
    <dgm:fillClrLst meth="repeat">
      <a:schemeClr val="accent1"/>
    </dgm:fillClrLst>
    <dgm:linClrLst meth="repeat">
      <a:schemeClr val="accent1">
        <a:tint val="50000"/>
      </a:schemeClr>
    </dgm:linClrLst>
    <dgm:effectClrLst/>
    <dgm:txLinClrLst/>
    <dgm:txFillClrLst meth="repeat">
      <a:schemeClr val="tx1"/>
    </dgm:txFillClrLst>
    <dgm:txEffectClrLst/>
  </dgm:styleLbl>
  <dgm:styleLbl name="con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dkBgShp">
    <dgm:fillClrLst meth="repeat">
      <a:schemeClr val="accent1">
        <a:shade val="80000"/>
      </a:schemeClr>
    </dgm:fillClrLst>
    <dgm:linClrLst meth="repeat">
      <a:schemeClr val="accent1"/>
    </dgm:linClrLst>
    <dgm:effectClrLst/>
    <dgm:txLinClrLst/>
    <dgm:txFillClrLst meth="repeat">
      <a:schemeClr val="lt1"/>
    </dgm:txFillClrLst>
    <dgm:txEffectClrLst/>
  </dgm:styleLbl>
  <dgm:styleLbl name="fgAcc0">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1">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2">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3">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4">
    <dgm:fillClrLst meth="repeat">
      <a:schemeClr val="lt1">
        <a:alpha val="90000"/>
      </a:schemeClr>
    </dgm:fillClrLst>
    <dgm:linClrLst meth="repeat">
      <a:schemeClr val="accent1"/>
    </dgm:linClrLst>
    <dgm:effectClrLst/>
    <dgm:txLinClrLst/>
    <dgm:txFillClrLst meth="repeat">
      <a:schemeClr val="dk1"/>
    </dgm:txFillClrLst>
    <dgm:txEffectClrLst/>
  </dgm:styleLbl>
  <dgm:styleLbl name="fgAccFollowNode1">
    <dgm:fillClrLst meth="repeat">
      <a:schemeClr val="accent1">
        <a:alpha val="90000"/>
        <a:tint val="40000"/>
      </a:schemeClr>
    </dgm:fillClrLst>
    <dgm:linClrLst meth="repeat">
      <a:schemeClr val="accent1">
        <a:alpha val="90000"/>
        <a:tint val="40000"/>
      </a:schemeClr>
    </dgm:linClrLst>
    <dgm:effectClrLst/>
    <dgm:txLinClrLst/>
    <dgm:txFillClrLst meth="repeat">
      <a:schemeClr val="dk1"/>
    </dgm:txFillClrLst>
    <dgm:txEffectClrLst/>
  </dgm:styleLbl>
  <dgm:styleLbl name="fgImgPlace1">
    <dgm:fillClrLst meth="repeat">
      <a:schemeClr val="accent1">
        <a:tint val="50000"/>
      </a:schemeClr>
    </dgm:fillClrLst>
    <dgm:linClrLst meth="repeat">
      <a:schemeClr val="lt1"/>
    </dgm:linClrLst>
    <dgm:effectClrLst/>
    <dgm:txLinClrLst/>
    <dgm:txFillClrLst meth="repeat">
      <a:schemeClr val="lt1"/>
    </dgm:txFillClrLst>
    <dgm:txEffectClrLst/>
  </dgm:styleLbl>
  <dgm:styleLbl name="fgShp">
    <dgm:fillClrLst meth="repeat">
      <a:schemeClr val="accent1">
        <a:tint val="60000"/>
      </a:schemeClr>
    </dgm:fillClrLst>
    <dgm:linClrLst meth="repeat">
      <a:schemeClr val="lt1"/>
    </dgm:linClrLst>
    <dgm:effectClrLst/>
    <dgm:txLinClrLst/>
    <dgm:txFillClrLst meth="repeat">
      <a:schemeClr val="dk1"/>
    </dgm:txFillClrLst>
    <dgm:txEffectClrLst/>
  </dgm:styleLbl>
  <dgm:styleLbl name="fgSibTrans2D1">
    <dgm:fillClrLst meth="repeat">
      <a:schemeClr val="accent1">
        <a:tint val="60000"/>
      </a:schemeClr>
    </dgm:fillClrLst>
    <dgm:linClrLst meth="repeat">
      <a:schemeClr val="accent1">
        <a:tint val="60000"/>
      </a:schemeClr>
    </dgm:linClrLst>
    <dgm:effectClrLst/>
    <dgm:txLinClrLst/>
    <dgm:txFillClrLst/>
    <dgm:txEffectClrLst/>
  </dgm:styleLbl>
  <dgm:styleLbl name="lnNode1">
    <dgm:fillClrLst meth="repeat">
      <a:schemeClr val="accent1"/>
    </dgm:fillClrLst>
    <dgm:linClrLst meth="repeat">
      <a:schemeClr val="lt1"/>
    </dgm:linClrLst>
    <dgm:effectClrLst/>
    <dgm:txLinClrLst/>
    <dgm:txFillClrLst/>
    <dgm:txEffectClrLst/>
  </dgm:styleLbl>
  <dgm:styleLbl name="node0">
    <dgm:fillClrLst meth="repeat">
      <a:schemeClr val="accent1"/>
    </dgm:fillClrLst>
    <dgm:linClrLst meth="repeat">
      <a:schemeClr val="lt1"/>
    </dgm:linClrLst>
    <dgm:effectClrLst/>
    <dgm:txLinClrLst/>
    <dgm:txFillClrLst/>
    <dgm:txEffectClrLst/>
  </dgm:styleLbl>
  <dgm:styleLbl name="node1">
    <dgm:fillClrLst meth="repeat">
      <a:schemeClr val="accent1"/>
    </dgm:fillClrLst>
    <dgm:linClrLst meth="repeat">
      <a:schemeClr val="lt1"/>
    </dgm:linClrLst>
    <dgm:effectClrLst/>
    <dgm:txLinClrLst/>
    <dgm:txFillClrLst/>
    <dgm:txEffectClrLst/>
  </dgm:styleLbl>
  <dgm:styleLbl name="node2">
    <dgm:fillClrLst meth="repeat">
      <a:schemeClr val="accent1"/>
    </dgm:fillClrLst>
    <dgm:linClrLst meth="repeat">
      <a:schemeClr val="lt1"/>
    </dgm:linClrLst>
    <dgm:effectClrLst/>
    <dgm:txLinClrLst/>
    <dgm:txFillClrLst/>
    <dgm:txEffectClrLst/>
  </dgm:styleLbl>
  <dgm:styleLbl name="node3">
    <dgm:fillClrLst meth="repeat">
      <a:schemeClr val="accent1"/>
    </dgm:fillClrLst>
    <dgm:linClrLst meth="repeat">
      <a:schemeClr val="lt1"/>
    </dgm:linClrLst>
    <dgm:effectClrLst/>
    <dgm:txLinClrLst/>
    <dgm:txFillClrLst/>
    <dgm:txEffectClrLst/>
  </dgm:styleLbl>
  <dgm:styleLbl name="node4">
    <dgm:fillClrLst meth="repeat">
      <a:schemeClr val="accent1"/>
    </dgm:fillClrLst>
    <dgm:linClrLst meth="repeat">
      <a:schemeClr val="lt1"/>
    </dgm:linClrLst>
    <dgm:effectClrLst/>
    <dgm:txLinClrLst/>
    <dgm:txFillClrLst/>
    <dgm:txEffectClrLst/>
  </dgm:styleLbl>
  <dgm:styleLbl name="parChTrans1D1">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2">
    <dgm:fillClrLst meth="repeat">
      <a:schemeClr val="accent1"/>
    </dgm:fillClrLst>
    <dgm:linClrLst meth="repeat">
      <a:schemeClr val="accent1">
        <a:shade val="60000"/>
      </a:schemeClr>
    </dgm:linClrLst>
    <dgm:effectClrLst/>
    <dgm:txLinClrLst/>
    <dgm:txFillClrLst meth="repeat">
      <a:schemeClr val="tx1"/>
    </dgm:txFillClrLst>
    <dgm:txEffectClrLst/>
  </dgm:styleLbl>
  <dgm:styleLbl name="parChTrans1D3">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1D4">
    <dgm:fillClrLst meth="repeat">
      <a:schemeClr val="accent1"/>
    </dgm:fillClrLst>
    <dgm:linClrLst meth="repeat">
      <a:schemeClr val="accent1">
        <a:shade val="80000"/>
      </a:schemeClr>
    </dgm:linClrLst>
    <dgm:effectClrLst/>
    <dgm:txLinClrLst/>
    <dgm:txFillClrLst meth="repeat">
      <a:schemeClr val="tx1"/>
    </dgm:txFillClrLst>
    <dgm:txEffectClrLst/>
  </dgm:styleLbl>
  <dgm:styleLbl name="parChTrans2D1">
    <dgm:fillClrLst meth="repeat">
      <a:schemeClr val="accent1">
        <a:tint val="60000"/>
      </a:schemeClr>
    </dgm:fillClrLst>
    <dgm:linClrLst meth="repeat">
      <a:schemeClr val="accent1">
        <a:tint val="60000"/>
      </a:schemeClr>
    </dgm:linClrLst>
    <dgm:effectClrLst/>
    <dgm:txLinClrLst/>
    <dgm:txFillClrLst meth="repeat">
      <a:schemeClr val="lt1"/>
    </dgm:txFillClrLst>
    <dgm:txEffectClrLst/>
  </dgm:styleLbl>
  <dgm:styleLbl name="parChTrans2D2">
    <dgm:fillClrLst meth="repeat">
      <a:schemeClr val="accent1"/>
    </dgm:fillClrLst>
    <dgm:linClrLst meth="repeat">
      <a:schemeClr val="accent1"/>
    </dgm:linClrLst>
    <dgm:effectClrLst/>
    <dgm:txLinClrLst/>
    <dgm:txFillClrLst meth="repeat">
      <a:schemeClr val="lt1"/>
    </dgm:txFillClrLst>
    <dgm:txEffectClrLst/>
  </dgm:styleLbl>
  <dgm:styleLbl name="parChTrans2D3">
    <dgm:fillClrLst meth="repeat">
      <a:schemeClr val="accent1"/>
    </dgm:fillClrLst>
    <dgm:linClrLst meth="repeat">
      <a:schemeClr val="accent1"/>
    </dgm:linClrLst>
    <dgm:effectClrLst/>
    <dgm:txLinClrLst/>
    <dgm:txFillClrLst meth="repeat">
      <a:schemeClr val="lt1"/>
    </dgm:txFillClrLst>
    <dgm:txEffectClrLst/>
  </dgm:styleLbl>
  <dgm:styleLbl name="parChTrans2D4">
    <dgm:fillClrLst meth="repeat">
      <a:schemeClr val="accent1"/>
    </dgm:fillClrLst>
    <dgm:linClrLst meth="repeat">
      <a:schemeClr val="accent1"/>
    </dgm:linClrLst>
    <dgm:effectClrLst/>
    <dgm:txLinClrLst/>
    <dgm:txFillClrLst meth="repeat">
      <a:schemeClr val="lt1"/>
    </dgm:txFillClrLst>
    <dgm:txEffectClrLst/>
  </dgm:styleLbl>
  <dgm:styleLbl name="revTx">
    <dgm:fillClrLst meth="repeat">
      <a:schemeClr val="lt1">
        <a:alpha val="0"/>
      </a:schemeClr>
    </dgm:fillClrLst>
    <dgm:linClrLst meth="repeat">
      <a:schemeClr val="dk1">
        <a:alpha val="0"/>
      </a:schemeClr>
    </dgm:linClrLst>
    <dgm:effectClrLst/>
    <dgm:txLinClrLst/>
    <dgm:txFillClrLst meth="repeat">
      <a:schemeClr val="tx1"/>
    </dgm:txFillClrLst>
    <dgm:txEffectClrLst/>
  </dgm:styleLbl>
  <dgm:styleLbl name="sibTrans1D1">
    <dgm:fillClrLst meth="repeat">
      <a:schemeClr val="accent1"/>
    </dgm:fillClrLst>
    <dgm:linClrLst meth="repeat">
      <a:schemeClr val="accent1"/>
    </dgm:linClrLst>
    <dgm:effectClrLst/>
    <dgm:txLinClrLst/>
    <dgm:txFillClrLst meth="repeat">
      <a:schemeClr val="tx1"/>
    </dgm:txFillClrLst>
    <dgm:txEffectClrLst/>
  </dgm:styleLbl>
  <dgm:styleLbl name="sibTrans2D1">
    <dgm:fillClrLst meth="repeat">
      <a:schemeClr val="accent1">
        <a:tint val="60000"/>
      </a:schemeClr>
    </dgm:fillClrLst>
    <dgm:linClrLst meth="repeat">
      <a:schemeClr val="accent1">
        <a:tint val="60000"/>
      </a:schemeClr>
    </dgm:linClrLst>
    <dgm:effectClrLst/>
    <dgm:txLinClrLst/>
    <dgm:txFillClrLst/>
    <dgm:txEffectClrLst/>
  </dgm:styleLbl>
  <dgm:styleLbl name="solidAlignAcc1">
    <dgm:fillClrLst meth="repeat">
      <a:schemeClr val="lt1"/>
    </dgm:fillClrLst>
    <dgm:linClrLst meth="repeat">
      <a:schemeClr val="accent1"/>
    </dgm:linClrLst>
    <dgm:effectClrLst/>
    <dgm:txLinClrLst/>
    <dgm:txFillClrLst meth="repeat">
      <a:schemeClr val="dk1"/>
    </dgm:txFillClrLst>
    <dgm:txEffectClrLst/>
  </dgm:styleLbl>
  <dgm:styleLbl name="solidBgAcc1">
    <dgm:fillClrLst meth="repeat">
      <a:schemeClr val="lt1"/>
    </dgm:fillClrLst>
    <dgm:linClrLst meth="repeat">
      <a:schemeClr val="accent1"/>
    </dgm:linClrLst>
    <dgm:effectClrLst/>
    <dgm:txLinClrLst/>
    <dgm:txFillClrLst meth="repeat">
      <a:schemeClr val="dk1"/>
    </dgm:txFillClrLst>
    <dgm:txEffectClrLst/>
  </dgm:styleLbl>
  <dgm:styleLbl name="solidFgAcc1">
    <dgm:fillClrLst meth="repeat">
      <a:schemeClr val="lt1"/>
    </dgm:fillClrLst>
    <dgm:linClrLst meth="repeat">
      <a:schemeClr val="accent1"/>
    </dgm:linClrLst>
    <dgm:effectClrLst/>
    <dgm:txLinClrLst/>
    <dgm:txFillClrLst meth="repeat">
      <a:schemeClr val="dk1"/>
    </dgm:txFillClrLst>
    <dgm:txEffectClrLst/>
  </dgm:styleLbl>
  <dgm:styleLbl name="trAlignAcc1">
    <dgm:fillClrLst meth="repeat">
      <a:schemeClr val="lt1">
        <a:alpha val="40000"/>
      </a:schemeClr>
    </dgm:fillClrLst>
    <dgm:linClrLst meth="repeat">
      <a:schemeClr val="accent1"/>
    </dgm:linClrLst>
    <dgm:effectClrLst/>
    <dgm:txLinClrLst/>
    <dgm:txFillClrLst meth="repeat">
      <a:schemeClr val="dk1"/>
    </dgm:txFillClrLst>
    <dgm:txEffectClrLst/>
  </dgm:styleLbl>
  <dgm:styleLbl name="trBgShp">
    <dgm:fillClrLst meth="repeat">
      <a:schemeClr val="accent1">
        <a:tint val="50000"/>
        <a:alpha val="40000"/>
      </a:schemeClr>
    </dgm:fillClrLst>
    <dgm:linClrLst meth="repeat">
      <a:schemeClr val="accent1"/>
    </dgm:linClrLst>
    <dgm:effectClrLst/>
    <dgm:txLinClrLst/>
    <dgm:txFillClrLst meth="repeat">
      <a:schemeClr val="lt1"/>
    </dgm:txFillClrLst>
    <dgm:txEffectClrLst/>
  </dgm:styleLbl>
  <dgm:styleLbl name="vennNode1">
    <dgm:fillClrLst meth="repeat">
      <a:schemeClr val="accent1">
        <a:alpha val="50000"/>
      </a:schemeClr>
    </dgm:fillClrLst>
    <dgm:linClrLst meth="repeat">
      <a:schemeClr val="lt1"/>
    </dgm:linClrLst>
    <dgm:effectClrLst/>
    <dgm:txLinClrLst/>
    <dgm:txFillClrLst/>
    <dgm:txEffectClrLst/>
  </dgm:styleLbl>
</dgm:colorsDef>
</file>

<file path=ppt/diagrams/data1.xml><?xml version="1.0" encoding="utf-8"?>
<dgm:dataModel xmlns:dgm="http://schemas.openxmlformats.org/drawingml/2006/diagram" xmlns:a="http://schemas.openxmlformats.org/drawingml/2006/main">
  <dgm:ptLst>
    <dgm:pt modelId="{353766D2-3E97-423D-83B4-4114CD34F3E7}" type="doc">
      <dgm:prSet loTypeId="urn:microsoft.com/office/officeart/2005/8/layout/cycle8" loCatId="cycle" qsTypeId="urn:microsoft.com/office/officeart/2005/8/quickstyle/simple5" qsCatId="simple" csTypeId="urn:microsoft.com/office/officeart/2005/8/colors/accent1_2" csCatId="accent1" phldr="1"/>
      <dgm:spPr/>
      <dgm:t>
        <a:bodyPr/>
        <a:lstStyle/>
        <a:p>
          <a:endParaRPr lang="zh-CN" altLang="en-US"/>
        </a:p>
      </dgm:t>
    </dgm:pt>
    <dgm:pt modelId="{E22A877F-E4D9-459E-A83D-1426BC128FB8}">
      <dgm:prSet phldrT="[文本]" custT="1"/>
      <dgm:spPr/>
      <dgm:t>
        <a:bodyPr/>
        <a:lstStyle/>
        <a:p>
          <a:r>
            <a:rPr lang="zh-CN" altLang="en-US" sz="1400" b="1">
              <a:latin typeface="微软雅黑" panose="020B0503020204020204" pitchFamily="34" charset="-122"/>
              <a:ea typeface="微软雅黑" panose="020B0503020204020204" pitchFamily="34" charset="-122"/>
            </a:rPr>
            <a:t>电费差价</a:t>
          </a:r>
          <a:endParaRPr lang="zh-CN" altLang="en-US" sz="1400" b="1" dirty="0">
            <a:latin typeface="微软雅黑" panose="020B0503020204020204" pitchFamily="34" charset="-122"/>
            <a:ea typeface="微软雅黑" panose="020B0503020204020204" pitchFamily="34" charset="-122"/>
          </a:endParaRPr>
        </a:p>
      </dgm:t>
    </dgm:pt>
    <dgm:pt modelId="{9C29AA87-914F-45AE-8534-73D802F28827}" cxnId="{956456D0-E7B1-42A2-9F6E-778817AE7223}"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A6CB0EE-CAAF-4029-838F-A96248A3BA43}" cxnId="{956456D0-E7B1-42A2-9F6E-778817AE7223}"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CCE0ECD-46D0-4C0B-8921-0815BEEE361D}">
      <dgm:prSet phldrT="[文本]" custT="1"/>
      <dgm:spPr/>
      <dgm:t>
        <a:bodyPr/>
        <a:lstStyle/>
        <a:p>
          <a:r>
            <a:rPr lang="zh-CN" altLang="en-US" sz="1400" b="1" dirty="0">
              <a:latin typeface="微软雅黑" panose="020B0503020204020204" pitchFamily="34" charset="-122"/>
              <a:ea typeface="微软雅黑" panose="020B0503020204020204" pitchFamily="34" charset="-122"/>
            </a:rPr>
            <a:t>增值服务</a:t>
          </a:r>
        </a:p>
      </dgm:t>
    </dgm:pt>
    <dgm:pt modelId="{B38FA9BF-B9EC-4567-A066-BBA7B883EB4A}" cxnId="{01F51022-CB83-4893-BCA7-C663A3023DB2}"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F8890C2B-3F16-4159-9659-B101A55A4CA2}" cxnId="{01F51022-CB83-4893-BCA7-C663A3023DB2}"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AC2C2DB-827D-40B1-92F7-7AF7600D7318}">
      <dgm:prSet phldrT="[文本]" custT="1"/>
      <dgm:spPr/>
      <dgm:t>
        <a:bodyPr/>
        <a:lstStyle/>
        <a:p>
          <a:r>
            <a:rPr lang="zh-CN" altLang="en-US" sz="1400" b="1" dirty="0">
              <a:latin typeface="微软雅黑" panose="020B0503020204020204" pitchFamily="34" charset="-122"/>
              <a:ea typeface="微软雅黑" panose="020B0503020204020204" pitchFamily="34" charset="-122"/>
            </a:rPr>
            <a:t>充电服务费</a:t>
          </a:r>
        </a:p>
      </dgm:t>
    </dgm:pt>
    <dgm:pt modelId="{7E84221B-5202-49F1-8BAD-AF7B2B38F12A}" cxnId="{59FEFF94-1CED-4B82-8382-40EB9FAC2410}"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DCCFABEC-779B-46DA-9C88-D78DA67B541A}" cxnId="{59FEFF94-1CED-4B82-8382-40EB9FAC2410}"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0EC2DDE3-D554-4CAF-9A2C-43ADF183F1DA}">
      <dgm:prSet phldrT="[文本]" custT="1"/>
      <dgm:spPr/>
      <dgm:t>
        <a:bodyPr/>
        <a:lstStyle/>
        <a:p>
          <a:r>
            <a:rPr lang="zh-CN" altLang="en-US" sz="1400" b="1" dirty="0">
              <a:latin typeface="微软雅黑" panose="020B0503020204020204" pitchFamily="34" charset="-122"/>
              <a:ea typeface="微软雅黑" panose="020B0503020204020204" pitchFamily="34" charset="-122"/>
            </a:rPr>
            <a:t>充电运营</a:t>
          </a:r>
        </a:p>
      </dgm:t>
    </dgm:pt>
    <dgm:pt modelId="{3EB0CE26-6D4C-4DC4-BDBF-0C984B785CD0}" cxnId="{62C99FCF-6E06-4CB8-B4FC-4B903EBBA0C7}"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380C5163-4423-4FCE-A839-417098D09407}" cxnId="{62C99FCF-6E06-4CB8-B4FC-4B903EBBA0C7}"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6B6D13FD-40A6-4550-BB5B-5BC8D3CB68BE}">
      <dgm:prSet phldrT="[文本]" custT="1"/>
      <dgm:spPr/>
      <dgm:t>
        <a:bodyPr/>
        <a:lstStyle/>
        <a:p>
          <a:r>
            <a:rPr lang="zh-CN" altLang="en-US" sz="1400" b="1" dirty="0">
              <a:latin typeface="微软雅黑" panose="020B0503020204020204" pitchFamily="34" charset="-122"/>
              <a:ea typeface="微软雅黑" panose="020B0503020204020204" pitchFamily="34" charset="-122"/>
            </a:rPr>
            <a:t>政府补贴</a:t>
          </a:r>
        </a:p>
      </dgm:t>
    </dgm:pt>
    <dgm:pt modelId="{85D521EF-90FC-47B5-A9FF-A744576650D5}" cxnId="{A54A730A-DBB0-4701-9CC6-87B8897A3F9B}" type="par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CA60B687-C106-4111-B137-10F3D446A6E7}" cxnId="{A54A730A-DBB0-4701-9CC6-87B8897A3F9B}" type="sibTrans">
      <dgm:prSet/>
      <dgm:spPr/>
      <dgm:t>
        <a:bodyPr/>
        <a:lstStyle/>
        <a:p>
          <a:endParaRPr lang="zh-CN" altLang="en-US" sz="1800" b="1">
            <a:latin typeface="微软雅黑" panose="020B0503020204020204" pitchFamily="34" charset="-122"/>
            <a:ea typeface="微软雅黑" panose="020B0503020204020204" pitchFamily="34" charset="-122"/>
          </a:endParaRPr>
        </a:p>
      </dgm:t>
    </dgm:pt>
    <dgm:pt modelId="{4D76316B-1711-457E-9C8C-3C0A40DBF90E}">
      <dgm:prSet phldrT="[文本]" custT="1"/>
      <dgm:spPr/>
      <dgm:t>
        <a:bodyPr/>
        <a:lstStyle/>
        <a:p>
          <a:r>
            <a:rPr lang="zh-CN" altLang="en-US" sz="1400" b="1" dirty="0">
              <a:latin typeface="微软雅黑" panose="020B0503020204020204" pitchFamily="34" charset="-122"/>
              <a:ea typeface="微软雅黑" panose="020B0503020204020204" pitchFamily="34" charset="-122"/>
            </a:rPr>
            <a:t>硬件销售</a:t>
          </a:r>
        </a:p>
      </dgm:t>
    </dgm:pt>
    <dgm:pt modelId="{BE1470B8-BBC4-42D0-B81B-CFD2252B9AA0}" cxnId="{58A68A6F-F4B9-41DE-8EA8-686FC8C2091B}" type="parTrans">
      <dgm:prSet/>
      <dgm:spPr/>
      <dgm:t>
        <a:bodyPr/>
        <a:lstStyle/>
        <a:p>
          <a:endParaRPr lang="zh-CN" altLang="en-US" sz="1600"/>
        </a:p>
      </dgm:t>
    </dgm:pt>
    <dgm:pt modelId="{BC602388-7B78-4209-9268-4F3BEB1EF8AD}" cxnId="{58A68A6F-F4B9-41DE-8EA8-686FC8C2091B}" type="sibTrans">
      <dgm:prSet/>
      <dgm:spPr/>
      <dgm:t>
        <a:bodyPr/>
        <a:lstStyle/>
        <a:p>
          <a:endParaRPr lang="zh-CN" altLang="en-US" sz="1600"/>
        </a:p>
      </dgm:t>
    </dgm:pt>
    <dgm:pt modelId="{2140215B-18EA-4573-9FA6-465DB5B332ED}" type="pres">
      <dgm:prSet presAssocID="{353766D2-3E97-423D-83B4-4114CD34F3E7}" presName="compositeShape" presStyleCnt="0">
        <dgm:presLayoutVars>
          <dgm:chMax val="7"/>
          <dgm:dir/>
          <dgm:resizeHandles val="exact"/>
        </dgm:presLayoutVars>
      </dgm:prSet>
      <dgm:spPr/>
    </dgm:pt>
    <dgm:pt modelId="{BCD5BB3E-F0B2-4D17-BD84-1D77D30C439B}" type="pres">
      <dgm:prSet presAssocID="{353766D2-3E97-423D-83B4-4114CD34F3E7}" presName="wedge1" presStyleLbl="node1" presStyleIdx="0" presStyleCnt="6"/>
      <dgm:spPr/>
    </dgm:pt>
    <dgm:pt modelId="{B5DE3886-8003-4B8B-AC79-EC57A0A8B127}" type="pres">
      <dgm:prSet presAssocID="{353766D2-3E97-423D-83B4-4114CD34F3E7}" presName="dummy1a" presStyleCnt="0"/>
      <dgm:spPr/>
    </dgm:pt>
    <dgm:pt modelId="{1DF1284B-2640-481D-920E-FAB00BDE7827}" type="pres">
      <dgm:prSet presAssocID="{353766D2-3E97-423D-83B4-4114CD34F3E7}" presName="dummy1b" presStyleCnt="0"/>
      <dgm:spPr/>
    </dgm:pt>
    <dgm:pt modelId="{666D6A95-E9E0-4192-A6E2-0A3C0F6C9F96}" type="pres">
      <dgm:prSet presAssocID="{353766D2-3E97-423D-83B4-4114CD34F3E7}" presName="wedge1Tx" presStyleLbl="node1" presStyleIdx="0" presStyleCnt="6">
        <dgm:presLayoutVars>
          <dgm:chMax val="0"/>
          <dgm:chPref val="0"/>
          <dgm:bulletEnabled val="1"/>
        </dgm:presLayoutVars>
      </dgm:prSet>
      <dgm:spPr/>
    </dgm:pt>
    <dgm:pt modelId="{BEF85DE6-7712-467F-B701-1B02D69DE20C}" type="pres">
      <dgm:prSet presAssocID="{353766D2-3E97-423D-83B4-4114CD34F3E7}" presName="wedge2" presStyleLbl="node1" presStyleIdx="1" presStyleCnt="6"/>
      <dgm:spPr/>
    </dgm:pt>
    <dgm:pt modelId="{32385DCC-EFF3-4ECB-A27A-9DC393A4D4A1}" type="pres">
      <dgm:prSet presAssocID="{353766D2-3E97-423D-83B4-4114CD34F3E7}" presName="dummy2a" presStyleCnt="0"/>
      <dgm:spPr/>
    </dgm:pt>
    <dgm:pt modelId="{4FBA64C3-CFB0-485E-A786-422C1DF76AE7}" type="pres">
      <dgm:prSet presAssocID="{353766D2-3E97-423D-83B4-4114CD34F3E7}" presName="dummy2b" presStyleCnt="0"/>
      <dgm:spPr/>
    </dgm:pt>
    <dgm:pt modelId="{6C8820F1-C483-41C9-BFD4-854861EF60A5}" type="pres">
      <dgm:prSet presAssocID="{353766D2-3E97-423D-83B4-4114CD34F3E7}" presName="wedge2Tx" presStyleLbl="node1" presStyleIdx="1" presStyleCnt="6">
        <dgm:presLayoutVars>
          <dgm:chMax val="0"/>
          <dgm:chPref val="0"/>
          <dgm:bulletEnabled val="1"/>
        </dgm:presLayoutVars>
      </dgm:prSet>
      <dgm:spPr/>
    </dgm:pt>
    <dgm:pt modelId="{BF8FD283-93CF-4BF1-85D5-0BA38C7BC7B5}" type="pres">
      <dgm:prSet presAssocID="{353766D2-3E97-423D-83B4-4114CD34F3E7}" presName="wedge3" presStyleLbl="node1" presStyleIdx="2" presStyleCnt="6"/>
      <dgm:spPr/>
    </dgm:pt>
    <dgm:pt modelId="{47777BD6-41EE-4A49-866D-0E99043235CA}" type="pres">
      <dgm:prSet presAssocID="{353766D2-3E97-423D-83B4-4114CD34F3E7}" presName="dummy3a" presStyleCnt="0"/>
      <dgm:spPr/>
    </dgm:pt>
    <dgm:pt modelId="{11E3C57C-6E53-4799-8859-7351FCDA38DE}" type="pres">
      <dgm:prSet presAssocID="{353766D2-3E97-423D-83B4-4114CD34F3E7}" presName="dummy3b" presStyleCnt="0"/>
      <dgm:spPr/>
    </dgm:pt>
    <dgm:pt modelId="{21D6555C-BC93-4D18-81A2-A3568F887B0F}" type="pres">
      <dgm:prSet presAssocID="{353766D2-3E97-423D-83B4-4114CD34F3E7}" presName="wedge3Tx" presStyleLbl="node1" presStyleIdx="2" presStyleCnt="6">
        <dgm:presLayoutVars>
          <dgm:chMax val="0"/>
          <dgm:chPref val="0"/>
          <dgm:bulletEnabled val="1"/>
        </dgm:presLayoutVars>
      </dgm:prSet>
      <dgm:spPr/>
    </dgm:pt>
    <dgm:pt modelId="{DCB57776-3381-4F2B-B271-7372D36E2300}" type="pres">
      <dgm:prSet presAssocID="{353766D2-3E97-423D-83B4-4114CD34F3E7}" presName="wedge4" presStyleLbl="node1" presStyleIdx="3" presStyleCnt="6"/>
      <dgm:spPr/>
    </dgm:pt>
    <dgm:pt modelId="{1B079CB5-5705-417F-AC4B-23576FF17288}" type="pres">
      <dgm:prSet presAssocID="{353766D2-3E97-423D-83B4-4114CD34F3E7}" presName="dummy4a" presStyleCnt="0"/>
      <dgm:spPr/>
    </dgm:pt>
    <dgm:pt modelId="{9F58319C-BEAF-4A30-AF2D-BF881AD057D4}" type="pres">
      <dgm:prSet presAssocID="{353766D2-3E97-423D-83B4-4114CD34F3E7}" presName="dummy4b" presStyleCnt="0"/>
      <dgm:spPr/>
    </dgm:pt>
    <dgm:pt modelId="{D7055C08-547A-4F1A-880C-DCD1E4AE7B9A}" type="pres">
      <dgm:prSet presAssocID="{353766D2-3E97-423D-83B4-4114CD34F3E7}" presName="wedge4Tx" presStyleLbl="node1" presStyleIdx="3" presStyleCnt="6">
        <dgm:presLayoutVars>
          <dgm:chMax val="0"/>
          <dgm:chPref val="0"/>
          <dgm:bulletEnabled val="1"/>
        </dgm:presLayoutVars>
      </dgm:prSet>
      <dgm:spPr/>
    </dgm:pt>
    <dgm:pt modelId="{3A9AF9EE-BD75-492F-BE71-E400D1621E1E}" type="pres">
      <dgm:prSet presAssocID="{353766D2-3E97-423D-83B4-4114CD34F3E7}" presName="wedge5" presStyleLbl="node1" presStyleIdx="4" presStyleCnt="6"/>
      <dgm:spPr/>
    </dgm:pt>
    <dgm:pt modelId="{4CADFB3F-2060-401E-892E-4B6F1C503461}" type="pres">
      <dgm:prSet presAssocID="{353766D2-3E97-423D-83B4-4114CD34F3E7}" presName="dummy5a" presStyleCnt="0"/>
      <dgm:spPr/>
    </dgm:pt>
    <dgm:pt modelId="{8A3FDBB5-5291-42EE-A5BF-64CEF61410E8}" type="pres">
      <dgm:prSet presAssocID="{353766D2-3E97-423D-83B4-4114CD34F3E7}" presName="dummy5b" presStyleCnt="0"/>
      <dgm:spPr/>
    </dgm:pt>
    <dgm:pt modelId="{C4B3B327-8C73-46F7-8363-7E489D0DACCB}" type="pres">
      <dgm:prSet presAssocID="{353766D2-3E97-423D-83B4-4114CD34F3E7}" presName="wedge5Tx" presStyleLbl="node1" presStyleIdx="4" presStyleCnt="6">
        <dgm:presLayoutVars>
          <dgm:chMax val="0"/>
          <dgm:chPref val="0"/>
          <dgm:bulletEnabled val="1"/>
        </dgm:presLayoutVars>
      </dgm:prSet>
      <dgm:spPr/>
    </dgm:pt>
    <dgm:pt modelId="{0A121826-6B13-4E65-AC98-F523914CF51D}" type="pres">
      <dgm:prSet presAssocID="{353766D2-3E97-423D-83B4-4114CD34F3E7}" presName="wedge6" presStyleLbl="node1" presStyleIdx="5" presStyleCnt="6"/>
      <dgm:spPr/>
    </dgm:pt>
    <dgm:pt modelId="{614D61F6-D77B-4132-BF48-5EBB4CD69F81}" type="pres">
      <dgm:prSet presAssocID="{353766D2-3E97-423D-83B4-4114CD34F3E7}" presName="dummy6a" presStyleCnt="0"/>
      <dgm:spPr/>
    </dgm:pt>
    <dgm:pt modelId="{C5822B95-5F05-4E8A-B064-9F5DDF707D0E}" type="pres">
      <dgm:prSet presAssocID="{353766D2-3E97-423D-83B4-4114CD34F3E7}" presName="dummy6b" presStyleCnt="0"/>
      <dgm:spPr/>
    </dgm:pt>
    <dgm:pt modelId="{ED88BE9D-9D26-4FE7-8B96-16832C2C2D7C}" type="pres">
      <dgm:prSet presAssocID="{353766D2-3E97-423D-83B4-4114CD34F3E7}" presName="wedge6Tx" presStyleLbl="node1" presStyleIdx="5" presStyleCnt="6">
        <dgm:presLayoutVars>
          <dgm:chMax val="0"/>
          <dgm:chPref val="0"/>
          <dgm:bulletEnabled val="1"/>
        </dgm:presLayoutVars>
      </dgm:prSet>
      <dgm:spPr/>
    </dgm:pt>
    <dgm:pt modelId="{5DEB962B-5705-4B02-80D5-524B77A28A8E}" type="pres">
      <dgm:prSet presAssocID="{DA6CB0EE-CAAF-4029-838F-A96248A3BA43}" presName="arrowWedge1" presStyleLbl="fgSibTrans2D1" presStyleIdx="0" presStyleCnt="6"/>
      <dgm:spPr/>
    </dgm:pt>
    <dgm:pt modelId="{24051878-0449-4ACB-8313-989AF090927A}" type="pres">
      <dgm:prSet presAssocID="{F8890C2B-3F16-4159-9659-B101A55A4CA2}" presName="arrowWedge2" presStyleLbl="fgSibTrans2D1" presStyleIdx="1" presStyleCnt="6"/>
      <dgm:spPr/>
    </dgm:pt>
    <dgm:pt modelId="{7C0034EB-3E63-4DAC-8447-508FE7500810}" type="pres">
      <dgm:prSet presAssocID="{CA60B687-C106-4111-B137-10F3D446A6E7}" presName="arrowWedge3" presStyleLbl="fgSibTrans2D1" presStyleIdx="2" presStyleCnt="6"/>
      <dgm:spPr/>
    </dgm:pt>
    <dgm:pt modelId="{1461B8F2-0549-4A84-8102-03CB16B0575F}" type="pres">
      <dgm:prSet presAssocID="{3EB0CE26-6D4C-4DC4-BDBF-0C984B785CD0}" presName="arrowWedge4" presStyleLbl="fgSibTrans2D1" presStyleIdx="3" presStyleCnt="6"/>
      <dgm:spPr/>
    </dgm:pt>
    <dgm:pt modelId="{8C5D8AB9-DD19-4F1A-94A2-B18341D054DE}" type="pres">
      <dgm:prSet presAssocID="{DCCFABEC-779B-46DA-9C88-D78DA67B541A}" presName="arrowWedge5" presStyleLbl="fgSibTrans2D1" presStyleIdx="4" presStyleCnt="6"/>
      <dgm:spPr/>
    </dgm:pt>
    <dgm:pt modelId="{02CEFD5C-821E-4603-A68A-4E1856FEA74C}" type="pres">
      <dgm:prSet presAssocID="{BC602388-7B78-4209-9268-4F3BEB1EF8AD}" presName="arrowWedge6" presStyleLbl="fgSibTrans2D1" presStyleIdx="5" presStyleCnt="6"/>
      <dgm:spPr/>
    </dgm:pt>
  </dgm:ptLst>
  <dgm:cxnLst>
    <dgm:cxn modelId="{EF601A05-FFEC-4420-BE9E-7654EC1A2750}" type="presOf" srcId="{DCCE0ECD-46D0-4C0B-8921-0815BEEE361D}" destId="{6C8820F1-C483-41C9-BFD4-854861EF60A5}" srcOrd="1" destOrd="0" presId="urn:microsoft.com/office/officeart/2005/8/layout/cycle8"/>
    <dgm:cxn modelId="{A54A730A-DBB0-4701-9CC6-87B8897A3F9B}" srcId="{353766D2-3E97-423D-83B4-4114CD34F3E7}" destId="{6B6D13FD-40A6-4550-BB5B-5BC8D3CB68BE}" srcOrd="2" destOrd="0" parTransId="{85D521EF-90FC-47B5-A9FF-A744576650D5}" sibTransId="{CA60B687-C106-4111-B137-10F3D446A6E7}"/>
    <dgm:cxn modelId="{01F51022-CB83-4893-BCA7-C663A3023DB2}" srcId="{353766D2-3E97-423D-83B4-4114CD34F3E7}" destId="{DCCE0ECD-46D0-4C0B-8921-0815BEEE361D}" srcOrd="1" destOrd="0" parTransId="{B38FA9BF-B9EC-4567-A066-BBA7B883EB4A}" sibTransId="{F8890C2B-3F16-4159-9659-B101A55A4CA2}"/>
    <dgm:cxn modelId="{9705C622-3A21-4E8E-9994-2507F37B750D}" type="presOf" srcId="{4D76316B-1711-457E-9C8C-3C0A40DBF90E}" destId="{ED88BE9D-9D26-4FE7-8B96-16832C2C2D7C}" srcOrd="1" destOrd="0" presId="urn:microsoft.com/office/officeart/2005/8/layout/cycle8"/>
    <dgm:cxn modelId="{C533F05C-98C1-46EC-B5FD-8D2A852358C0}" type="presOf" srcId="{4D76316B-1711-457E-9C8C-3C0A40DBF90E}" destId="{0A121826-6B13-4E65-AC98-F523914CF51D}" srcOrd="0" destOrd="0" presId="urn:microsoft.com/office/officeart/2005/8/layout/cycle8"/>
    <dgm:cxn modelId="{09FC565D-8A4A-451E-91C9-7DD382E87F83}" type="presOf" srcId="{6B6D13FD-40A6-4550-BB5B-5BC8D3CB68BE}" destId="{21D6555C-BC93-4D18-81A2-A3568F887B0F}" srcOrd="1" destOrd="0" presId="urn:microsoft.com/office/officeart/2005/8/layout/cycle8"/>
    <dgm:cxn modelId="{97131943-BC3C-4A5A-847B-E2BE8A7FEAF5}" type="presOf" srcId="{4AC2C2DB-827D-40B1-92F7-7AF7600D7318}" destId="{C4B3B327-8C73-46F7-8363-7E489D0DACCB}" srcOrd="1" destOrd="0" presId="urn:microsoft.com/office/officeart/2005/8/layout/cycle8"/>
    <dgm:cxn modelId="{58A68A6F-F4B9-41DE-8EA8-686FC8C2091B}" srcId="{353766D2-3E97-423D-83B4-4114CD34F3E7}" destId="{4D76316B-1711-457E-9C8C-3C0A40DBF90E}" srcOrd="5" destOrd="0" parTransId="{BE1470B8-BBC4-42D0-B81B-CFD2252B9AA0}" sibTransId="{BC602388-7B78-4209-9268-4F3BEB1EF8AD}"/>
    <dgm:cxn modelId="{D4DCA151-15E2-41F3-8109-CA3264B091B1}" type="presOf" srcId="{E22A877F-E4D9-459E-A83D-1426BC128FB8}" destId="{666D6A95-E9E0-4192-A6E2-0A3C0F6C9F96}" srcOrd="1" destOrd="0" presId="urn:microsoft.com/office/officeart/2005/8/layout/cycle8"/>
    <dgm:cxn modelId="{084CF054-2DFC-4C83-AFDD-8F825C11A5A4}" type="presOf" srcId="{6B6D13FD-40A6-4550-BB5B-5BC8D3CB68BE}" destId="{BF8FD283-93CF-4BF1-85D5-0BA38C7BC7B5}" srcOrd="0" destOrd="0" presId="urn:microsoft.com/office/officeart/2005/8/layout/cycle8"/>
    <dgm:cxn modelId="{B290F375-2573-4721-89F3-1D4BF0F3767A}" type="presOf" srcId="{E22A877F-E4D9-459E-A83D-1426BC128FB8}" destId="{BCD5BB3E-F0B2-4D17-BD84-1D77D30C439B}" srcOrd="0" destOrd="0" presId="urn:microsoft.com/office/officeart/2005/8/layout/cycle8"/>
    <dgm:cxn modelId="{59FEFF94-1CED-4B82-8382-40EB9FAC2410}" srcId="{353766D2-3E97-423D-83B4-4114CD34F3E7}" destId="{4AC2C2DB-827D-40B1-92F7-7AF7600D7318}" srcOrd="4" destOrd="0" parTransId="{7E84221B-5202-49F1-8BAD-AF7B2B38F12A}" sibTransId="{DCCFABEC-779B-46DA-9C88-D78DA67B541A}"/>
    <dgm:cxn modelId="{8FC6A596-B7DB-415F-8F68-95C37464BD56}" type="presOf" srcId="{353766D2-3E97-423D-83B4-4114CD34F3E7}" destId="{2140215B-18EA-4573-9FA6-465DB5B332ED}" srcOrd="0" destOrd="0" presId="urn:microsoft.com/office/officeart/2005/8/layout/cycle8"/>
    <dgm:cxn modelId="{4B0D41C6-4291-4BE0-9132-C3C1AA1217F9}" type="presOf" srcId="{0EC2DDE3-D554-4CAF-9A2C-43ADF183F1DA}" destId="{DCB57776-3381-4F2B-B271-7372D36E2300}" srcOrd="0" destOrd="0" presId="urn:microsoft.com/office/officeart/2005/8/layout/cycle8"/>
    <dgm:cxn modelId="{62C99FCF-6E06-4CB8-B4FC-4B903EBBA0C7}" srcId="{353766D2-3E97-423D-83B4-4114CD34F3E7}" destId="{0EC2DDE3-D554-4CAF-9A2C-43ADF183F1DA}" srcOrd="3" destOrd="0" parTransId="{380C5163-4423-4FCE-A839-417098D09407}" sibTransId="{3EB0CE26-6D4C-4DC4-BDBF-0C984B785CD0}"/>
    <dgm:cxn modelId="{956456D0-E7B1-42A2-9F6E-778817AE7223}" srcId="{353766D2-3E97-423D-83B4-4114CD34F3E7}" destId="{E22A877F-E4D9-459E-A83D-1426BC128FB8}" srcOrd="0" destOrd="0" parTransId="{9C29AA87-914F-45AE-8534-73D802F28827}" sibTransId="{DA6CB0EE-CAAF-4029-838F-A96248A3BA43}"/>
    <dgm:cxn modelId="{BBE963DC-64EA-4043-9902-40CAD1176375}" type="presOf" srcId="{0EC2DDE3-D554-4CAF-9A2C-43ADF183F1DA}" destId="{D7055C08-547A-4F1A-880C-DCD1E4AE7B9A}" srcOrd="1" destOrd="0" presId="urn:microsoft.com/office/officeart/2005/8/layout/cycle8"/>
    <dgm:cxn modelId="{CCA0B6ED-EB7D-42BC-AA00-ED9F605C6354}" type="presOf" srcId="{4AC2C2DB-827D-40B1-92F7-7AF7600D7318}" destId="{3A9AF9EE-BD75-492F-BE71-E400D1621E1E}" srcOrd="0" destOrd="0" presId="urn:microsoft.com/office/officeart/2005/8/layout/cycle8"/>
    <dgm:cxn modelId="{021CE5FC-4569-4872-9E22-9413CDE683B9}" type="presOf" srcId="{DCCE0ECD-46D0-4C0B-8921-0815BEEE361D}" destId="{BEF85DE6-7712-467F-B701-1B02D69DE20C}" srcOrd="0" destOrd="0" presId="urn:microsoft.com/office/officeart/2005/8/layout/cycle8"/>
    <dgm:cxn modelId="{9240609C-E6D4-49B8-8E9B-04E1A3103547}" type="presParOf" srcId="{2140215B-18EA-4573-9FA6-465DB5B332ED}" destId="{BCD5BB3E-F0B2-4D17-BD84-1D77D30C439B}" srcOrd="0" destOrd="0" presId="urn:microsoft.com/office/officeart/2005/8/layout/cycle8"/>
    <dgm:cxn modelId="{CE8888AF-AAD4-497A-BA1B-4C525C44DB55}" type="presParOf" srcId="{2140215B-18EA-4573-9FA6-465DB5B332ED}" destId="{B5DE3886-8003-4B8B-AC79-EC57A0A8B127}" srcOrd="1" destOrd="0" presId="urn:microsoft.com/office/officeart/2005/8/layout/cycle8"/>
    <dgm:cxn modelId="{A2476FDD-A28B-4162-A2E6-8699CBE45FF9}" type="presParOf" srcId="{2140215B-18EA-4573-9FA6-465DB5B332ED}" destId="{1DF1284B-2640-481D-920E-FAB00BDE7827}" srcOrd="2" destOrd="0" presId="urn:microsoft.com/office/officeart/2005/8/layout/cycle8"/>
    <dgm:cxn modelId="{135B4CD0-F416-455B-AE0D-1071081B1E87}" type="presParOf" srcId="{2140215B-18EA-4573-9FA6-465DB5B332ED}" destId="{666D6A95-E9E0-4192-A6E2-0A3C0F6C9F96}" srcOrd="3" destOrd="0" presId="urn:microsoft.com/office/officeart/2005/8/layout/cycle8"/>
    <dgm:cxn modelId="{CF3F4026-54E9-40AB-B14B-D54F28CC11F9}" type="presParOf" srcId="{2140215B-18EA-4573-9FA6-465DB5B332ED}" destId="{BEF85DE6-7712-467F-B701-1B02D69DE20C}" srcOrd="4" destOrd="0" presId="urn:microsoft.com/office/officeart/2005/8/layout/cycle8"/>
    <dgm:cxn modelId="{48CD7E8A-4C4F-4B7B-922D-33AB6F1A426A}" type="presParOf" srcId="{2140215B-18EA-4573-9FA6-465DB5B332ED}" destId="{32385DCC-EFF3-4ECB-A27A-9DC393A4D4A1}" srcOrd="5" destOrd="0" presId="urn:microsoft.com/office/officeart/2005/8/layout/cycle8"/>
    <dgm:cxn modelId="{3EA97F0B-6271-4943-A881-6526D90DD8B7}" type="presParOf" srcId="{2140215B-18EA-4573-9FA6-465DB5B332ED}" destId="{4FBA64C3-CFB0-485E-A786-422C1DF76AE7}" srcOrd="6" destOrd="0" presId="urn:microsoft.com/office/officeart/2005/8/layout/cycle8"/>
    <dgm:cxn modelId="{C0E85AE7-7346-41C0-A4FA-822F9487EC37}" type="presParOf" srcId="{2140215B-18EA-4573-9FA6-465DB5B332ED}" destId="{6C8820F1-C483-41C9-BFD4-854861EF60A5}" srcOrd="7" destOrd="0" presId="urn:microsoft.com/office/officeart/2005/8/layout/cycle8"/>
    <dgm:cxn modelId="{F6B1B56D-7829-4431-B3FF-EC6421F23BD0}" type="presParOf" srcId="{2140215B-18EA-4573-9FA6-465DB5B332ED}" destId="{BF8FD283-93CF-4BF1-85D5-0BA38C7BC7B5}" srcOrd="8" destOrd="0" presId="urn:microsoft.com/office/officeart/2005/8/layout/cycle8"/>
    <dgm:cxn modelId="{A7D80B36-044E-400F-8E3A-6D88E0CC5F59}" type="presParOf" srcId="{2140215B-18EA-4573-9FA6-465DB5B332ED}" destId="{47777BD6-41EE-4A49-866D-0E99043235CA}" srcOrd="9" destOrd="0" presId="urn:microsoft.com/office/officeart/2005/8/layout/cycle8"/>
    <dgm:cxn modelId="{65F24A35-FC84-48F8-A12B-AF56138F79E2}" type="presParOf" srcId="{2140215B-18EA-4573-9FA6-465DB5B332ED}" destId="{11E3C57C-6E53-4799-8859-7351FCDA38DE}" srcOrd="10" destOrd="0" presId="urn:microsoft.com/office/officeart/2005/8/layout/cycle8"/>
    <dgm:cxn modelId="{038B3DA6-0989-429A-82F2-A8736A82ECEA}" type="presParOf" srcId="{2140215B-18EA-4573-9FA6-465DB5B332ED}" destId="{21D6555C-BC93-4D18-81A2-A3568F887B0F}" srcOrd="11" destOrd="0" presId="urn:microsoft.com/office/officeart/2005/8/layout/cycle8"/>
    <dgm:cxn modelId="{9EAAD862-A4E7-41E0-BABB-66E3B142EF64}" type="presParOf" srcId="{2140215B-18EA-4573-9FA6-465DB5B332ED}" destId="{DCB57776-3381-4F2B-B271-7372D36E2300}" srcOrd="12" destOrd="0" presId="urn:microsoft.com/office/officeart/2005/8/layout/cycle8"/>
    <dgm:cxn modelId="{633C3A63-DB3B-4C65-9BD3-0634F2644808}" type="presParOf" srcId="{2140215B-18EA-4573-9FA6-465DB5B332ED}" destId="{1B079CB5-5705-417F-AC4B-23576FF17288}" srcOrd="13" destOrd="0" presId="urn:microsoft.com/office/officeart/2005/8/layout/cycle8"/>
    <dgm:cxn modelId="{1A23DF01-02B4-40C7-9FE1-83C51643FC35}" type="presParOf" srcId="{2140215B-18EA-4573-9FA6-465DB5B332ED}" destId="{9F58319C-BEAF-4A30-AF2D-BF881AD057D4}" srcOrd="14" destOrd="0" presId="urn:microsoft.com/office/officeart/2005/8/layout/cycle8"/>
    <dgm:cxn modelId="{AB0A7C3B-F467-4703-9D55-E9295CCA5E47}" type="presParOf" srcId="{2140215B-18EA-4573-9FA6-465DB5B332ED}" destId="{D7055C08-547A-4F1A-880C-DCD1E4AE7B9A}" srcOrd="15" destOrd="0" presId="urn:microsoft.com/office/officeart/2005/8/layout/cycle8"/>
    <dgm:cxn modelId="{76F78651-1136-47F0-95FB-26037C138714}" type="presParOf" srcId="{2140215B-18EA-4573-9FA6-465DB5B332ED}" destId="{3A9AF9EE-BD75-492F-BE71-E400D1621E1E}" srcOrd="16" destOrd="0" presId="urn:microsoft.com/office/officeart/2005/8/layout/cycle8"/>
    <dgm:cxn modelId="{D535B6BC-F91B-4DCA-A5D9-00DBA7747D60}" type="presParOf" srcId="{2140215B-18EA-4573-9FA6-465DB5B332ED}" destId="{4CADFB3F-2060-401E-892E-4B6F1C503461}" srcOrd="17" destOrd="0" presId="urn:microsoft.com/office/officeart/2005/8/layout/cycle8"/>
    <dgm:cxn modelId="{1390D6F0-4F07-47D4-B40C-F1E895E8A11D}" type="presParOf" srcId="{2140215B-18EA-4573-9FA6-465DB5B332ED}" destId="{8A3FDBB5-5291-42EE-A5BF-64CEF61410E8}" srcOrd="18" destOrd="0" presId="urn:microsoft.com/office/officeart/2005/8/layout/cycle8"/>
    <dgm:cxn modelId="{74317794-948E-467F-AB2C-DD49EB91AB0F}" type="presParOf" srcId="{2140215B-18EA-4573-9FA6-465DB5B332ED}" destId="{C4B3B327-8C73-46F7-8363-7E489D0DACCB}" srcOrd="19" destOrd="0" presId="urn:microsoft.com/office/officeart/2005/8/layout/cycle8"/>
    <dgm:cxn modelId="{343E0F9D-E898-476A-8CF0-BD6DA7410C2E}" type="presParOf" srcId="{2140215B-18EA-4573-9FA6-465DB5B332ED}" destId="{0A121826-6B13-4E65-AC98-F523914CF51D}" srcOrd="20" destOrd="0" presId="urn:microsoft.com/office/officeart/2005/8/layout/cycle8"/>
    <dgm:cxn modelId="{5CEFF4A9-EA1A-43D1-9ECD-631D134506B8}" type="presParOf" srcId="{2140215B-18EA-4573-9FA6-465DB5B332ED}" destId="{614D61F6-D77B-4132-BF48-5EBB4CD69F81}" srcOrd="21" destOrd="0" presId="urn:microsoft.com/office/officeart/2005/8/layout/cycle8"/>
    <dgm:cxn modelId="{E04FE177-7C44-4806-AB28-836C44F85B65}" type="presParOf" srcId="{2140215B-18EA-4573-9FA6-465DB5B332ED}" destId="{C5822B95-5F05-4E8A-B064-9F5DDF707D0E}" srcOrd="22" destOrd="0" presId="urn:microsoft.com/office/officeart/2005/8/layout/cycle8"/>
    <dgm:cxn modelId="{13EC2EFA-C22C-48C4-9A98-99958558305A}" type="presParOf" srcId="{2140215B-18EA-4573-9FA6-465DB5B332ED}" destId="{ED88BE9D-9D26-4FE7-8B96-16832C2C2D7C}" srcOrd="23" destOrd="0" presId="urn:microsoft.com/office/officeart/2005/8/layout/cycle8"/>
    <dgm:cxn modelId="{A5B51597-B654-4937-8E5B-3EBC16D0665B}" type="presParOf" srcId="{2140215B-18EA-4573-9FA6-465DB5B332ED}" destId="{5DEB962B-5705-4B02-80D5-524B77A28A8E}" srcOrd="24" destOrd="0" presId="urn:microsoft.com/office/officeart/2005/8/layout/cycle8"/>
    <dgm:cxn modelId="{76E2CFA4-CEB6-468A-973B-76F194B5546F}" type="presParOf" srcId="{2140215B-18EA-4573-9FA6-465DB5B332ED}" destId="{24051878-0449-4ACB-8313-989AF090927A}" srcOrd="25" destOrd="0" presId="urn:microsoft.com/office/officeart/2005/8/layout/cycle8"/>
    <dgm:cxn modelId="{F7DEB4BF-3F05-42DF-9DC3-78D853048D26}" type="presParOf" srcId="{2140215B-18EA-4573-9FA6-465DB5B332ED}" destId="{7C0034EB-3E63-4DAC-8447-508FE7500810}" srcOrd="26" destOrd="0" presId="urn:microsoft.com/office/officeart/2005/8/layout/cycle8"/>
    <dgm:cxn modelId="{7C1A5B89-8C81-4F25-93DB-1597032480AD}" type="presParOf" srcId="{2140215B-18EA-4573-9FA6-465DB5B332ED}" destId="{1461B8F2-0549-4A84-8102-03CB16B0575F}" srcOrd="27" destOrd="0" presId="urn:microsoft.com/office/officeart/2005/8/layout/cycle8"/>
    <dgm:cxn modelId="{915FEA95-BEB3-4194-B2D2-BBA3B88B4BD0}" type="presParOf" srcId="{2140215B-18EA-4573-9FA6-465DB5B332ED}" destId="{8C5D8AB9-DD19-4F1A-94A2-B18341D054DE}" srcOrd="28" destOrd="0" presId="urn:microsoft.com/office/officeart/2005/8/layout/cycle8"/>
    <dgm:cxn modelId="{B018A6E8-4581-448B-9ABF-8A7DDF075EA6}" type="presParOf" srcId="{2140215B-18EA-4573-9FA6-465DB5B332ED}" destId="{02CEFD5C-821E-4603-A68A-4E1856FEA74C}" srcOrd="29" destOrd="0" presId="urn:microsoft.com/office/officeart/2005/8/layout/cycle8"/>
  </dgm:cxnLst>
  <dgm:bg/>
  <dgm:whole/>
  <dgm:extLst>
    <a:ext uri="http://schemas.microsoft.com/office/drawing/2008/diagram">
      <dsp:dataModelExt xmlns:dsp="http://schemas.microsoft.com/office/drawing/2008/diagram" relId="rId5" minVer="http://schemas.openxmlformats.org/drawingml/2006/diagram"/>
    </a:ext>
  </dgm:extLst>
</dgm:dataModel>
</file>

<file path=ppt/diagrams/drawing1.xml><?xml version="1.0" encoding="utf-8"?>
<dsp:drawing xmlns:dgm="http://schemas.openxmlformats.org/drawingml/2006/diagram" xmlns:dsp="http://schemas.microsoft.com/office/drawing/2008/diagram" xmlns:a="http://schemas.openxmlformats.org/drawingml/2006/main" xmlns:r="http://schemas.openxmlformats.org/officeDocument/2006/relationships">
  <dsp:spTree>
    <dsp:nvGrpSpPr>
      <dsp:cNvPr id="2" name="组合 1"/>
      <dsp:cNvGrpSpPr/>
    </dsp:nvGrpSpPr>
    <dsp:grpSpPr>
      <a:xfrm>
        <a:off x="0" y="0"/>
        <a:ext cx="3819378" cy="3819378"/>
        <a:chOff x="0" y="0"/>
        <a:chExt cx="3819378" cy="3819378"/>
      </a:xfrm>
    </dsp:grpSpPr>
    <dsp:sp modelId="{BCD5BB3E-F0B2-4D17-BD84-1D77D30C439B}">
      <dsp:nvSpPr>
        <dsp:cNvPr id="3" name="饼形 2"/>
        <dsp:cNvSpPr/>
      </dsp:nvSpPr>
      <dsp:spPr bwMode="white">
        <a:xfrm>
          <a:off x="854511" y="221475"/>
          <a:ext cx="3208278" cy="3208278"/>
        </a:xfrm>
        <a:prstGeom prst="pie">
          <a:avLst>
            <a:gd name="adj1" fmla="val 16200000"/>
            <a:gd name="adj2" fmla="val 19800000"/>
          </a:avLst>
        </a:prstGeom>
      </dsp:spPr>
      <dsp:style>
        <a:lnRef idx="0">
          <a:schemeClr val="lt1"/>
        </a:lnRef>
        <a:fillRef idx="3">
          <a:schemeClr val="accent1"/>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a:latin typeface="微软雅黑" panose="020B0503020204020204" pitchFamily="34" charset="-122"/>
              <a:ea typeface="微软雅黑" panose="020B0503020204020204" pitchFamily="34" charset="-122"/>
            </a:rPr>
            <a:t>电费差价</a:t>
          </a:r>
          <a:endParaRPr lang="zh-CN" altLang="en-US" sz="1400" b="1" dirty="0">
            <a:latin typeface="微软雅黑" panose="020B0503020204020204" pitchFamily="34" charset="-122"/>
            <a:ea typeface="微软雅黑" panose="020B0503020204020204" pitchFamily="34" charset="-122"/>
          </a:endParaRPr>
        </a:p>
      </dsp:txBody>
      <dsp:txXfrm>
        <a:off x="854511" y="221475"/>
        <a:ext cx="3208278" cy="3208278"/>
      </dsp:txXfrm>
    </dsp:sp>
    <dsp:sp modelId="{BEF85DE6-7712-467F-B701-1B02D69DE20C}">
      <dsp:nvSpPr>
        <dsp:cNvPr id="4" name="饼形 3"/>
        <dsp:cNvSpPr/>
      </dsp:nvSpPr>
      <dsp:spPr bwMode="white">
        <a:xfrm>
          <a:off x="892705" y="287550"/>
          <a:ext cx="3208278" cy="3208278"/>
        </a:xfrm>
        <a:prstGeom prst="pie">
          <a:avLst>
            <a:gd name="adj1" fmla="val 19800000"/>
            <a:gd name="adj2" fmla="val 1800000"/>
          </a:avLst>
        </a:prstGeom>
      </dsp:spPr>
      <dsp:style>
        <a:lnRef idx="0">
          <a:schemeClr val="lt1"/>
        </a:lnRef>
        <a:fillRef idx="3">
          <a:schemeClr val="accent1"/>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微软雅黑" panose="020B0503020204020204" pitchFamily="34" charset="-122"/>
              <a:ea typeface="微软雅黑" panose="020B0503020204020204" pitchFamily="34" charset="-122"/>
            </a:rPr>
            <a:t>增值服务</a:t>
          </a:r>
        </a:p>
      </dsp:txBody>
      <dsp:txXfrm>
        <a:off x="892705" y="287550"/>
        <a:ext cx="3208278" cy="3208278"/>
      </dsp:txXfrm>
    </dsp:sp>
    <dsp:sp modelId="{BF8FD283-93CF-4BF1-85D5-0BA38C7BC7B5}">
      <dsp:nvSpPr>
        <dsp:cNvPr id="5" name="饼形 4"/>
        <dsp:cNvSpPr/>
      </dsp:nvSpPr>
      <dsp:spPr bwMode="white">
        <a:xfrm>
          <a:off x="854511" y="353625"/>
          <a:ext cx="3208278" cy="3208278"/>
        </a:xfrm>
        <a:prstGeom prst="pie">
          <a:avLst>
            <a:gd name="adj1" fmla="val 1800000"/>
            <a:gd name="adj2" fmla="val 5400000"/>
          </a:avLst>
        </a:prstGeom>
      </dsp:spPr>
      <dsp:style>
        <a:lnRef idx="0">
          <a:schemeClr val="lt1"/>
        </a:lnRef>
        <a:fillRef idx="3">
          <a:schemeClr val="accent1"/>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微软雅黑" panose="020B0503020204020204" pitchFamily="34" charset="-122"/>
              <a:ea typeface="微软雅黑" panose="020B0503020204020204" pitchFamily="34" charset="-122"/>
            </a:rPr>
            <a:t>政府补贴</a:t>
          </a:r>
        </a:p>
      </dsp:txBody>
      <dsp:txXfrm>
        <a:off x="854511" y="353625"/>
        <a:ext cx="3208278" cy="3208278"/>
      </dsp:txXfrm>
    </dsp:sp>
    <dsp:sp modelId="{DCB57776-3381-4F2B-B271-7372D36E2300}">
      <dsp:nvSpPr>
        <dsp:cNvPr id="6" name="饼形 5"/>
        <dsp:cNvSpPr/>
      </dsp:nvSpPr>
      <dsp:spPr bwMode="white">
        <a:xfrm>
          <a:off x="778123" y="353625"/>
          <a:ext cx="3208278" cy="3208278"/>
        </a:xfrm>
        <a:prstGeom prst="pie">
          <a:avLst>
            <a:gd name="adj1" fmla="val 5400000"/>
            <a:gd name="adj2" fmla="val 9000000"/>
          </a:avLst>
        </a:prstGeom>
      </dsp:spPr>
      <dsp:style>
        <a:lnRef idx="0">
          <a:schemeClr val="lt1"/>
        </a:lnRef>
        <a:fillRef idx="3">
          <a:schemeClr val="accent1"/>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微软雅黑" panose="020B0503020204020204" pitchFamily="34" charset="-122"/>
              <a:ea typeface="微软雅黑" panose="020B0503020204020204" pitchFamily="34" charset="-122"/>
            </a:rPr>
            <a:t>充电运营</a:t>
          </a:r>
        </a:p>
      </dsp:txBody>
      <dsp:txXfrm>
        <a:off x="778123" y="353625"/>
        <a:ext cx="3208278" cy="3208278"/>
      </dsp:txXfrm>
    </dsp:sp>
    <dsp:sp modelId="{3A9AF9EE-BD75-492F-BE71-E400D1621E1E}">
      <dsp:nvSpPr>
        <dsp:cNvPr id="7" name="饼形 6"/>
        <dsp:cNvSpPr/>
      </dsp:nvSpPr>
      <dsp:spPr bwMode="white">
        <a:xfrm>
          <a:off x="739930" y="287550"/>
          <a:ext cx="3208278" cy="3208278"/>
        </a:xfrm>
        <a:prstGeom prst="pie">
          <a:avLst>
            <a:gd name="adj1" fmla="val 9000000"/>
            <a:gd name="adj2" fmla="val 12600000"/>
          </a:avLst>
        </a:prstGeom>
      </dsp:spPr>
      <dsp:style>
        <a:lnRef idx="0">
          <a:schemeClr val="lt1"/>
        </a:lnRef>
        <a:fillRef idx="3">
          <a:schemeClr val="accent1"/>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微软雅黑" panose="020B0503020204020204" pitchFamily="34" charset="-122"/>
              <a:ea typeface="微软雅黑" panose="020B0503020204020204" pitchFamily="34" charset="-122"/>
            </a:rPr>
            <a:t>充电服务费</a:t>
          </a:r>
        </a:p>
      </dsp:txBody>
      <dsp:txXfrm>
        <a:off x="739930" y="287550"/>
        <a:ext cx="3208278" cy="3208278"/>
      </dsp:txXfrm>
    </dsp:sp>
    <dsp:sp modelId="{0A121826-6B13-4E65-AC98-F523914CF51D}">
      <dsp:nvSpPr>
        <dsp:cNvPr id="8" name="饼形 7"/>
        <dsp:cNvSpPr/>
      </dsp:nvSpPr>
      <dsp:spPr bwMode="white">
        <a:xfrm>
          <a:off x="778123" y="221475"/>
          <a:ext cx="3208278" cy="3208278"/>
        </a:xfrm>
        <a:prstGeom prst="pie">
          <a:avLst>
            <a:gd name="adj1" fmla="val 12600000"/>
            <a:gd name="adj2" fmla="val 16200000"/>
          </a:avLst>
        </a:prstGeom>
      </dsp:spPr>
      <dsp:style>
        <a:lnRef idx="0">
          <a:schemeClr val="lt1"/>
        </a:lnRef>
        <a:fillRef idx="3">
          <a:schemeClr val="accent1"/>
        </a:fillRef>
        <a:effectRef idx="3">
          <a:scrgbClr r="0" g="0" b="0"/>
        </a:effectRef>
        <a:fontRef idx="minor">
          <a:schemeClr val="lt1"/>
        </a:fontRef>
      </dsp:style>
      <dsp:txBody>
        <a:bodyPr lIns="17780" tIns="17780" rIns="17780" bIns="17780" anchor="ctr"/>
        <a:lstStyle>
          <a:lvl1pPr algn="ctr">
            <a:defRPr sz="6500"/>
          </a:lvl1pPr>
          <a:lvl2pPr marL="285750" indent="-285750" algn="ctr">
            <a:defRPr sz="5000"/>
          </a:lvl2pPr>
          <a:lvl3pPr marL="571500" indent="-285750" algn="ctr">
            <a:defRPr sz="5000"/>
          </a:lvl3pPr>
          <a:lvl4pPr marL="857250" indent="-285750" algn="ctr">
            <a:defRPr sz="5000"/>
          </a:lvl4pPr>
          <a:lvl5pPr marL="1143000" indent="-285750" algn="ctr">
            <a:defRPr sz="5000"/>
          </a:lvl5pPr>
          <a:lvl6pPr marL="1428750" indent="-285750" algn="ctr">
            <a:defRPr sz="5000"/>
          </a:lvl6pPr>
          <a:lvl7pPr marL="1714500" indent="-285750" algn="ctr">
            <a:defRPr sz="5000"/>
          </a:lvl7pPr>
          <a:lvl8pPr marL="2000250" indent="-285750" algn="ctr">
            <a:defRPr sz="5000"/>
          </a:lvl8pPr>
          <a:lvl9pPr marL="2286000" indent="-285750" algn="ctr">
            <a:defRPr sz="5000"/>
          </a:lvl9pPr>
        </a:lstStyle>
        <a:p>
          <a:pPr lvl="0">
            <a:lnSpc>
              <a:spcPct val="100000"/>
            </a:lnSpc>
            <a:spcBef>
              <a:spcPct val="0"/>
            </a:spcBef>
            <a:spcAft>
              <a:spcPct val="35000"/>
            </a:spcAft>
          </a:pPr>
          <a:r>
            <a:rPr lang="zh-CN" altLang="en-US" sz="1400" b="1" dirty="0">
              <a:latin typeface="微软雅黑" panose="020B0503020204020204" pitchFamily="34" charset="-122"/>
              <a:ea typeface="微软雅黑" panose="020B0503020204020204" pitchFamily="34" charset="-122"/>
            </a:rPr>
            <a:t>硬件销售</a:t>
          </a:r>
        </a:p>
      </dsp:txBody>
      <dsp:txXfrm>
        <a:off x="778123" y="221475"/>
        <a:ext cx="3208278" cy="3208278"/>
      </dsp:txXfrm>
    </dsp:sp>
    <dsp:sp modelId="{5DEB962B-5705-4B02-80D5-524B77A28A8E}">
      <dsp:nvSpPr>
        <dsp:cNvPr id="9" name="环形箭头 8"/>
        <dsp:cNvSpPr/>
      </dsp:nvSpPr>
      <dsp:spPr bwMode="white">
        <a:xfrm>
          <a:off x="677939" y="45020"/>
          <a:ext cx="3561188" cy="3561188"/>
        </a:xfrm>
        <a:prstGeom prst="circularArrow">
          <a:avLst>
            <a:gd name="adj1" fmla="val 5000"/>
            <a:gd name="adj2" fmla="val 360000"/>
            <a:gd name="adj3" fmla="val 19440000"/>
            <a:gd name="adj4" fmla="val 16200251"/>
            <a:gd name="adj5" fmla="val 5500"/>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677939" y="45020"/>
        <a:ext cx="3561188" cy="3561188"/>
      </dsp:txXfrm>
    </dsp:sp>
    <dsp:sp modelId="{24051878-0449-4ACB-8313-989AF090927A}">
      <dsp:nvSpPr>
        <dsp:cNvPr id="10" name="环形箭头 9"/>
        <dsp:cNvSpPr/>
      </dsp:nvSpPr>
      <dsp:spPr bwMode="white">
        <a:xfrm>
          <a:off x="716132" y="111095"/>
          <a:ext cx="3561188" cy="3561188"/>
        </a:xfrm>
        <a:prstGeom prst="circularArrow">
          <a:avLst>
            <a:gd name="adj1" fmla="val 5000"/>
            <a:gd name="adj2" fmla="val 360000"/>
            <a:gd name="adj3" fmla="val 1439999"/>
            <a:gd name="adj4" fmla="val 19800000"/>
            <a:gd name="adj5" fmla="val 5500"/>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716132" y="111095"/>
        <a:ext cx="3561188" cy="3561188"/>
      </dsp:txXfrm>
    </dsp:sp>
    <dsp:sp modelId="{7C0034EB-3E63-4DAC-8447-508FE7500810}">
      <dsp:nvSpPr>
        <dsp:cNvPr id="11" name="环形箭头 10"/>
        <dsp:cNvSpPr/>
      </dsp:nvSpPr>
      <dsp:spPr bwMode="white">
        <a:xfrm>
          <a:off x="677939" y="177170"/>
          <a:ext cx="3561188" cy="3561188"/>
        </a:xfrm>
        <a:prstGeom prst="circularArrow">
          <a:avLst>
            <a:gd name="adj1" fmla="val 5000"/>
            <a:gd name="adj2" fmla="val 360000"/>
            <a:gd name="adj3" fmla="val 5039748"/>
            <a:gd name="adj4" fmla="val 1799999"/>
            <a:gd name="adj5" fmla="val 5500"/>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677939" y="177170"/>
        <a:ext cx="3561188" cy="3561188"/>
      </dsp:txXfrm>
    </dsp:sp>
    <dsp:sp modelId="{1461B8F2-0549-4A84-8102-03CB16B0575F}">
      <dsp:nvSpPr>
        <dsp:cNvPr id="12" name="环形箭头 11"/>
        <dsp:cNvSpPr/>
      </dsp:nvSpPr>
      <dsp:spPr bwMode="white">
        <a:xfrm>
          <a:off x="601785" y="177170"/>
          <a:ext cx="3561188" cy="3561188"/>
        </a:xfrm>
        <a:prstGeom prst="circularArrow">
          <a:avLst>
            <a:gd name="adj1" fmla="val 5000"/>
            <a:gd name="adj2" fmla="val 360000"/>
            <a:gd name="adj3" fmla="val 8640000"/>
            <a:gd name="adj4" fmla="val 5400251"/>
            <a:gd name="adj5" fmla="val 5500"/>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601785" y="177170"/>
        <a:ext cx="3561188" cy="3561188"/>
      </dsp:txXfrm>
    </dsp:sp>
    <dsp:sp modelId="{8C5D8AB9-DD19-4F1A-94A2-B18341D054DE}">
      <dsp:nvSpPr>
        <dsp:cNvPr id="13" name="环形箭头 12"/>
        <dsp:cNvSpPr/>
      </dsp:nvSpPr>
      <dsp:spPr bwMode="white">
        <a:xfrm>
          <a:off x="563592" y="111095"/>
          <a:ext cx="3561188" cy="3561188"/>
        </a:xfrm>
        <a:prstGeom prst="circularArrow">
          <a:avLst>
            <a:gd name="adj1" fmla="val 5000"/>
            <a:gd name="adj2" fmla="val 360000"/>
            <a:gd name="adj3" fmla="val 12239999"/>
            <a:gd name="adj4" fmla="val 9000000"/>
            <a:gd name="adj5" fmla="val 5500"/>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563592" y="111095"/>
        <a:ext cx="3561188" cy="3561188"/>
      </dsp:txXfrm>
    </dsp:sp>
    <dsp:sp modelId="{02CEFD5C-821E-4603-A68A-4E1856FEA74C}">
      <dsp:nvSpPr>
        <dsp:cNvPr id="14" name="环形箭头 13"/>
        <dsp:cNvSpPr/>
      </dsp:nvSpPr>
      <dsp:spPr bwMode="white">
        <a:xfrm>
          <a:off x="601785" y="45020"/>
          <a:ext cx="3561188" cy="3561188"/>
        </a:xfrm>
        <a:prstGeom prst="circularArrow">
          <a:avLst>
            <a:gd name="adj1" fmla="val 5000"/>
            <a:gd name="adj2" fmla="val 360000"/>
            <a:gd name="adj3" fmla="val 15839748"/>
            <a:gd name="adj4" fmla="val 12599999"/>
            <a:gd name="adj5" fmla="val 5500"/>
          </a:avLst>
        </a:prstGeom>
      </dsp:spPr>
      <dsp:style>
        <a:lnRef idx="0">
          <a:schemeClr val="accent1">
            <a:tint val="60000"/>
          </a:schemeClr>
        </a:lnRef>
        <a:fillRef idx="3">
          <a:schemeClr val="accent1">
            <a:tint val="60000"/>
          </a:schemeClr>
        </a:fillRef>
        <a:effectRef idx="3">
          <a:scrgbClr r="0" g="0" b="0"/>
        </a:effectRef>
        <a:fontRef idx="minor">
          <a:schemeClr val="lt1"/>
        </a:fontRef>
      </dsp:style>
      <dsp:txXfrm>
        <a:off x="601785" y="45020"/>
        <a:ext cx="3561188" cy="3561188"/>
      </dsp:txXfrm>
    </dsp:sp>
  </dsp:spTree>
</dsp:drawing>
</file>

<file path=ppt/diagrams/layout1.xml><?xml version="1.0" encoding="utf-8"?>
<dgm:layoutDef xmlns:dgm="http://schemas.openxmlformats.org/drawingml/2006/diagram" xmlns:a="http://schemas.openxmlformats.org/drawingml/2006/main" uniqueId="urn:microsoft.com/office/officeart/2005/8/layout/cycle8">
  <dgm:title val=""/>
  <dgm:desc val=""/>
  <dgm:catLst>
    <dgm:cat type="cycle" pri="7000"/>
  </dgm:catLst>
  <dgm:sampData useDef="1">
    <dgm:dataModel>
      <dgm:ptLst/>
      <dgm:bg/>
      <dgm:whole/>
    </dgm:dataModel>
  </dgm:sampData>
  <dgm:styleData useDef="1">
    <dgm:dataModel>
      <dgm:ptLst/>
      <dgm:bg/>
      <dgm:whole/>
    </dgm:dataModel>
  </dgm:styleData>
  <dgm:clrData>
    <dgm:dataModel>
      <dgm:ptLst>
        <dgm:pt modelId="0" type="doc"/>
        <dgm:pt modelId="1"/>
        <dgm:pt modelId="2"/>
        <dgm:pt modelId="3"/>
        <dgm:pt modelId="4"/>
        <dgm:pt modelId="5"/>
      </dgm:ptLst>
      <dgm:cxnLst>
        <dgm:cxn modelId="7" srcId="0" destId="1" srcOrd="0" destOrd="0"/>
        <dgm:cxn modelId="8" srcId="0" destId="2" srcOrd="1" destOrd="0"/>
        <dgm:cxn modelId="9" srcId="0" destId="3" srcOrd="2" destOrd="0"/>
        <dgm:cxn modelId="10" srcId="0" destId="4" srcOrd="3" destOrd="0"/>
        <dgm:cxn modelId="11" srcId="0" destId="5" srcOrd="4" destOrd="0"/>
      </dgm:cxnLst>
      <dgm:bg/>
      <dgm:whole/>
    </dgm:dataModel>
  </dgm:clrData>
  <dgm:layoutNode name="compositeShape">
    <dgm:varLst>
      <dgm:chMax val="7"/>
      <dgm:dir/>
      <dgm:resizeHandles val="exact"/>
    </dgm:varLst>
    <dgm:alg type="composite">
      <dgm:param type="ar" val="1"/>
      <dgm:param type="vertAlign" val="mid"/>
      <dgm:param type="horzAlign" val="ctr"/>
    </dgm:alg>
    <dgm:shape xmlns:r="http://schemas.openxmlformats.org/officeDocument/2006/relationships" r:blip="">
      <dgm:adjLst/>
    </dgm:shape>
    <dgm:presOf/>
    <dgm:choose name="Name0">
      <dgm:if name="Name1" axis="ch" ptType="node" func="cnt" op="equ" val="1">
        <dgm:constrLst>
          <dgm:constr type="l" for="ch" forName="wedge1" refType="w" fact="0.08"/>
          <dgm:constr type="t" for="ch" forName="wedge1" refType="w" fact="0.08"/>
          <dgm:constr type="w" for="ch" forName="wedge1" refType="w" fact="0.84"/>
          <dgm:constr type="h" for="ch" forName="wedge1" refType="h" fact="0.84"/>
          <dgm:constr type="l" for="ch" forName="dummy1a" refType="w" fact="0.5"/>
          <dgm:constr type="t" for="ch" forName="dummy1a" refType="h" fact="0.08"/>
          <dgm:constr type="l" for="ch" forName="dummy1b" refType="w" fact="0.5"/>
          <dgm:constr type="t" for="ch" forName="dummy1b" refType="h" fact="0.08"/>
          <dgm:constr type="l" for="ch" forName="wedge1Tx" refType="w" fact="0.22"/>
          <dgm:constr type="t" for="ch" forName="wedge1Tx" refType="h" fact="0.22"/>
          <dgm:constr type="w" for="ch" forName="wedge1Tx" refType="w" fact="0.56"/>
          <dgm:constr type="h" for="ch" forName="wedge1Tx" refType="h" fact="0.56"/>
          <dgm:constr type="h" for="ch" forName="arrowWedge1single" refType="w" fact="0.08"/>
          <dgm:constr type="diam" for="ch" forName="arrowWedge1single" refType="w" fact="0.84"/>
          <dgm:constr type="l" for="ch" forName="arrowWedge1single" refType="w" fact="0.5"/>
          <dgm:constr type="t" for="ch" forName="arrowWedge1single" refType="w" fact="0.5"/>
          <dgm:constr type="primFontSz" for="ch" ptType="node" op="equ"/>
        </dgm:constrLst>
      </dgm:if>
      <dgm:if name="Name2" axis="ch" ptType="node" func="cnt" op="equ" val="2">
        <dgm:constrLst>
          <dgm:constr type="l" for="ch" forName="wedge1" refType="w" fact="0.1"/>
          <dgm:constr type="t" for="ch" forName="wedge1" refType="w" fact="0.08"/>
          <dgm:constr type="w" for="ch" forName="wedge1" refType="w" fact="0.84"/>
          <dgm:constr type="h" for="ch" forName="wedge1" refType="h" fact="0.84"/>
          <dgm:constr type="l" for="ch" forName="dummy1a" refType="w" fact="0.52"/>
          <dgm:constr type="t" for="ch" forName="dummy1a" refType="h" fact="0.08"/>
          <dgm:constr type="l" for="ch" forName="dummy1b" refType="w" fact="0.52"/>
          <dgm:constr type="t" for="ch" forName="dummy1b" refType="h" fact="0.92"/>
          <dgm:constr type="l" for="ch" forName="wedge1Tx" refType="w" fact="0.559"/>
          <dgm:constr type="t" for="ch" forName="wedge1Tx" refType="h" fact="0.3"/>
          <dgm:constr type="w" for="ch" forName="wedge1Tx" refType="w" fact="0.3"/>
          <dgm:constr type="h" for="ch" forName="wedge1Tx" refType="h" fact="0.4"/>
          <dgm:constr type="l" for="ch" forName="wedge2" refType="w" fact="0.06"/>
          <dgm:constr type="t" for="ch" forName="wedge2" refType="w" fact="0.08"/>
          <dgm:constr type="w" for="ch" forName="wedge2" refType="w" fact="0.84"/>
          <dgm:constr type="h" for="ch" forName="wedge2" refType="h" fact="0.84"/>
          <dgm:constr type="l" for="ch" forName="dummy2a" refType="w" fact="0.48"/>
          <dgm:constr type="t" for="ch" forName="dummy2a" refType="h" fact="0.92"/>
          <dgm:constr type="l" for="ch" forName="dummy2b" refType="w" fact="0.48"/>
          <dgm:constr type="t" for="ch" forName="dummy2b" refType="h" fact="0.08"/>
          <dgm:constr type="r" for="ch" forName="wedge2Tx" refType="w" fact="0.441"/>
          <dgm:constr type="t" for="ch" forName="wedge2Tx" refType="h" fact="0.3"/>
          <dgm:constr type="w" for="ch" forName="wedge2Tx" refType="w" fact="0.3"/>
          <dgm:constr type="h" for="ch" forName="wedge2Tx" refType="h" fact="0.4"/>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primFontSz" for="ch" ptType="node" op="equ"/>
        </dgm:constrLst>
      </dgm:if>
      <dgm:if name="Name3" axis="ch" ptType="node" func="cnt" op="equ" val="3">
        <dgm:constrLst>
          <dgm:constr type="l" for="ch" forName="wedge1" refType="w" fact="0.0973"/>
          <dgm:constr type="t" for="ch" forName="wedge1" refType="w" fact="0.07"/>
          <dgm:constr type="w" for="ch" forName="wedge1" refType="w" fact="0.84"/>
          <dgm:constr type="h" for="ch" forName="wedge1" refType="h" fact="0.84"/>
          <dgm:constr type="l" for="ch" forName="dummy1a" refType="w" fact="0.5173"/>
          <dgm:constr type="t" for="ch" forName="dummy1a" refType="h" fact="0.07"/>
          <dgm:constr type="l" for="ch" forName="dummy1b" refType="w" fact="0.8811"/>
          <dgm:constr type="t" for="ch" forName="dummy1b" refType="h" fact="0.7"/>
          <dgm:constr type="l" for="ch" forName="wedge1Tx" refType="w" fact="0.54"/>
          <dgm:constr type="t" for="ch" forName="wedge1Tx" refType="h" fact="0.248"/>
          <dgm:constr type="w" for="ch" forName="wedge1Tx" refType="w" fact="0.3"/>
          <dgm:constr type="h" for="ch" forName="wedge1Tx" refType="h" fact="0.25"/>
          <dgm:constr type="l" for="ch" forName="wedge2" refType="w" fact="0.08"/>
          <dgm:constr type="t" for="ch" forName="wedge2" refType="w" fact="0.1"/>
          <dgm:constr type="w" for="ch" forName="wedge2" refType="w" fact="0.84"/>
          <dgm:constr type="h" for="ch" forName="wedge2" refType="h" fact="0.84"/>
          <dgm:constr type="l" for="ch" forName="dummy2a" refType="w" fact="0.8637"/>
          <dgm:constr type="t" for="ch" forName="dummy2a" refType="h" fact="0.73"/>
          <dgm:constr type="l" for="ch" forName="dummy2b" refType="w" fact="0.1363"/>
          <dgm:constr type="t" for="ch" forName="dummy2b" refType="h" fact="0.73"/>
          <dgm:constr type="l" for="ch" forName="wedge2Tx" refType="w" fact="0.28"/>
          <dgm:constr type="t" for="ch" forName="wedge2Tx" refType="h" fact="0.645"/>
          <dgm:constr type="w" for="ch" forName="wedge2Tx" refType="w" fact="0.45"/>
          <dgm:constr type="h" for="ch" forName="wedge2Tx" refType="h" fact="0.22"/>
          <dgm:constr type="l" for="ch" forName="wedge3" refType="w" fact="0.0627"/>
          <dgm:constr type="t" for="ch" forName="wedge3" refType="w" fact="0.07"/>
          <dgm:constr type="w" for="ch" forName="wedge3" refType="w" fact="0.84"/>
          <dgm:constr type="h" for="ch" forName="wedge3" refType="h" fact="0.84"/>
          <dgm:constr type="l" for="ch" forName="dummy3a" refType="w" fact="0.1189"/>
          <dgm:constr type="t" for="ch" forName="dummy3a" refType="h" fact="0.7"/>
          <dgm:constr type="l" for="ch" forName="dummy3b" refType="w" fact="0.4827"/>
          <dgm:constr type="t" for="ch" forName="dummy3b" refType="h" fact="0.07"/>
          <dgm:constr type="r" for="ch" forName="wedge3Tx" refType="w" fact="0.46"/>
          <dgm:constr type="t" for="ch" forName="wedge3Tx" refType="h" fact="0.248"/>
          <dgm:constr type="w" for="ch" forName="wedge3Tx" refType="w" fact="0.3"/>
          <dgm:constr type="h" for="ch" forName="wedge3Tx" refType="h" fact="0.25"/>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primFontSz" for="ch" ptType="node" op="equ"/>
        </dgm:constrLst>
      </dgm:if>
      <dgm:if name="Name4" axis="ch" ptType="node" func="cnt" op="equ" val="4">
        <dgm:constrLst>
          <dgm:constr type="l" for="ch" forName="wedge1" refType="w" fact="0.0941"/>
          <dgm:constr type="t" for="ch" forName="wedge1" refType="w" fact="0.0659"/>
          <dgm:constr type="w" for="ch" forName="wedge1" refType="w" fact="0.84"/>
          <dgm:constr type="h" for="ch" forName="wedge1" refType="h" fact="0.84"/>
          <dgm:constr type="l" for="ch" forName="dummy1a" refType="w" fact="0.5141"/>
          <dgm:constr type="t" for="ch" forName="dummy1a" refType="h" fact="0.0659"/>
          <dgm:constr type="l" for="ch" forName="dummy1b" refType="w" fact="0.9341"/>
          <dgm:constr type="t" for="ch" forName="dummy1b" refType="h" fact="0.4859"/>
          <dgm:constr type="l" for="ch" forName="wedge1Tx" refType="w" fact="0.54"/>
          <dgm:constr type="t" for="ch" forName="wedge1Tx" refType="h" fact="0.24"/>
          <dgm:constr type="w" for="ch" forName="wedge1Tx" refType="w" fact="0.31"/>
          <dgm:constr type="h" for="ch" forName="wedge1Tx" refType="h" fact="0.23"/>
          <dgm:constr type="l" for="ch" forName="wedge2" refType="w" fact="0.0941"/>
          <dgm:constr type="t" for="ch" forName="wedge2" refType="w" fact="0.0941"/>
          <dgm:constr type="w" for="ch" forName="wedge2" refType="w" fact="0.84"/>
          <dgm:constr type="h" for="ch" forName="wedge2" refType="h" fact="0.84"/>
          <dgm:constr type="l" for="ch" forName="dummy2a" refType="w" fact="0.9341"/>
          <dgm:constr type="t" for="ch" forName="dummy2a" refType="h" fact="0.5141"/>
          <dgm:constr type="l" for="ch" forName="dummy2b" refType="w" fact="0.5141"/>
          <dgm:constr type="t" for="ch" forName="dummy2b" refType="h" fact="0.9341"/>
          <dgm:constr type="l" for="ch" forName="wedge2Tx" refType="w" fact="0.54"/>
          <dgm:constr type="t" for="ch" forName="wedge2Tx" refType="h" fact="0.53"/>
          <dgm:constr type="w" for="ch" forName="wedge2Tx" refType="w" fact="0.31"/>
          <dgm:constr type="h" for="ch" forName="wedge2Tx" refType="h" fact="0.23"/>
          <dgm:constr type="l" for="ch" forName="wedge3" refType="w" fact="0.0659"/>
          <dgm:constr type="t" for="ch" forName="wedge3" refType="w" fact="0.0941"/>
          <dgm:constr type="w" for="ch" forName="wedge3" refType="w" fact="0.84"/>
          <dgm:constr type="h" for="ch" forName="wedge3" refType="h" fact="0.84"/>
          <dgm:constr type="l" for="ch" forName="dummy3a" refType="w" fact="0.4859"/>
          <dgm:constr type="t" for="ch" forName="dummy3a" refType="h" fact="0.9341"/>
          <dgm:constr type="l" for="ch" forName="dummy3b" refType="w" fact="0.0659"/>
          <dgm:constr type="t" for="ch" forName="dummy3b" refType="h" fact="0.5141"/>
          <dgm:constr type="r" for="ch" forName="wedge3Tx" refType="w" fact="0.46"/>
          <dgm:constr type="t" for="ch" forName="wedge3Tx" refType="h" fact="0.53"/>
          <dgm:constr type="w" for="ch" forName="wedge3Tx" refType="w" fact="0.31"/>
          <dgm:constr type="h" for="ch" forName="wedge3Tx" refType="h" fact="0.23"/>
          <dgm:constr type="l" for="ch" forName="wedge4" refType="w" fact="0.0659"/>
          <dgm:constr type="t" for="ch" forName="wedge4" refType="h" fact="0.0659"/>
          <dgm:constr type="w" for="ch" forName="wedge4" refType="w" fact="0.84"/>
          <dgm:constr type="h" for="ch" forName="wedge4" refType="h" fact="0.84"/>
          <dgm:constr type="l" for="ch" forName="dummy4a" refType="w" fact="0.0659"/>
          <dgm:constr type="t" for="ch" forName="dummy4a" refType="h" fact="0.4859"/>
          <dgm:constr type="l" for="ch" forName="dummy4b" refType="w" fact="0.4859"/>
          <dgm:constr type="t" for="ch" forName="dummy4b" refType="h" fact="0.0659"/>
          <dgm:constr type="r" for="ch" forName="wedge4Tx" refType="w" fact="0.46"/>
          <dgm:constr type="t" for="ch" forName="wedge4Tx" refType="h" fact="0.24"/>
          <dgm:constr type="w" for="ch" forName="wedge4Tx" refType="w" fact="0.31"/>
          <dgm:constr type="h" for="ch" forName="wedge4Tx" refType="h" fact="0.23"/>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primFontSz" for="ch" ptType="node" op="equ"/>
        </dgm:constrLst>
      </dgm:if>
      <dgm:if name="Name5" axis="ch" ptType="node" func="cnt" op="equ" val="5">
        <dgm:constrLst>
          <dgm:constr type="l" for="ch" forName="wedge1" refType="w" fact="0.0918"/>
          <dgm:constr type="t" for="ch" forName="wedge1" refType="w" fact="0.0638"/>
          <dgm:constr type="w" for="ch" forName="wedge1" refType="w" fact="0.84"/>
          <dgm:constr type="h" for="ch" forName="wedge1" refType="h" fact="0.84"/>
          <dgm:constr type="l" for="ch" forName="dummy1a" refType="w" fact="0.5118"/>
          <dgm:constr type="t" for="ch" forName="dummy1a" refType="h" fact="0.0638"/>
          <dgm:constr type="l" for="ch" forName="dummy1b" refType="w" fact="0.9112"/>
          <dgm:constr type="t" for="ch" forName="dummy1b" refType="h" fact="0.354"/>
          <dgm:constr type="l" for="ch" forName="wedge1Tx" refType="w" fact="0.53"/>
          <dgm:constr type="t" for="ch" forName="wedge1Tx" refType="h" fact="0.205"/>
          <dgm:constr type="w" for="ch" forName="wedge1Tx" refType="w" fact="0.27"/>
          <dgm:constr type="h" for="ch" forName="wedge1Tx" refType="h" fact="0.18"/>
          <dgm:constr type="l" for="ch" forName="wedge2" refType="w" fact="0.099"/>
          <dgm:constr type="t" for="ch" forName="wedge2" refType="w" fact="0.0862"/>
          <dgm:constr type="w" for="ch" forName="wedge2" refType="w" fact="0.84"/>
          <dgm:constr type="h" for="ch" forName="wedge2" refType="h" fact="0.84"/>
          <dgm:constr type="l" for="ch" forName="dummy2a" refType="w" fact="0.9185"/>
          <dgm:constr type="t" for="ch" forName="dummy2a" refType="h" fact="0.3764"/>
          <dgm:constr type="l" for="ch" forName="dummy2b" refType="w" fact="0.7659"/>
          <dgm:constr type="t" for="ch" forName="dummy2b" refType="h" fact="0.846"/>
          <dgm:constr type="l" for="ch" forName="wedge2Tx" refType="w" fact="0.64"/>
          <dgm:constr type="t" for="ch" forName="wedge2Tx" refType="h" fact="0.47"/>
          <dgm:constr type="w" for="ch" forName="wedge2Tx" refType="w" fact="0.25"/>
          <dgm:constr type="h" for="ch" forName="wedge2Tx" refType="h" fact="0.2"/>
          <dgm:constr type="l" for="ch" forName="wedge3" refType="w" fact="0.08"/>
          <dgm:constr type="t" for="ch" forName="wedge3" refType="w" fact="0.1"/>
          <dgm:constr type="w" for="ch" forName="wedge3" refType="w" fact="0.84"/>
          <dgm:constr type="h" for="ch" forName="wedge3" refType="h" fact="0.84"/>
          <dgm:constr type="l" for="ch" forName="dummy3a" refType="w" fact="0.7469"/>
          <dgm:constr type="t" for="ch" forName="dummy3a" refType="h" fact="0.8598"/>
          <dgm:constr type="l" for="ch" forName="dummy3b" refType="w" fact="0.2531"/>
          <dgm:constr type="t" for="ch" forName="dummy3b" refType="h" fact="0.8598"/>
          <dgm:constr type="l" for="ch" forName="wedge3Tx" refType="w" fact="0.38"/>
          <dgm:constr type="t" for="ch" forName="wedge3Tx" refType="h" fact="0.69"/>
          <dgm:constr type="w" for="ch" forName="wedge3Tx" refType="w" fact="0.24"/>
          <dgm:constr type="h" for="ch" forName="wedge3Tx" refType="h" fact="0.22"/>
          <dgm:constr type="l" for="ch" forName="wedge4" refType="w" fact="0.061"/>
          <dgm:constr type="t" for="ch" forName="wedge4" refType="h" fact="0.0862"/>
          <dgm:constr type="w" for="ch" forName="wedge4" refType="w" fact="0.84"/>
          <dgm:constr type="h" for="ch" forName="wedge4" refType="h" fact="0.84"/>
          <dgm:constr type="l" for="ch" forName="dummy4a" refType="w" fact="0.2341"/>
          <dgm:constr type="t" for="ch" forName="dummy4a" refType="h" fact="0.846"/>
          <dgm:constr type="l" for="ch" forName="dummy4b" refType="w" fact="0.0815"/>
          <dgm:constr type="t" for="ch" forName="dummy4b" refType="h" fact="0.3764"/>
          <dgm:constr type="r" for="ch" forName="wedge4Tx" refType="w" fact="0.36"/>
          <dgm:constr type="t" for="ch" forName="wedge4Tx" refType="h" fact="0.47"/>
          <dgm:constr type="w" for="ch" forName="wedge4Tx" refType="w" fact="0.25"/>
          <dgm:constr type="h" for="ch" forName="wedge4Tx" refType="h" fact="0.2"/>
          <dgm:constr type="l" for="ch" forName="wedge5" refType="w" fact="0.0682"/>
          <dgm:constr type="t" for="ch" forName="wedge5" refType="h" fact="0.0638"/>
          <dgm:constr type="w" for="ch" forName="wedge5" refType="w" fact="0.84"/>
          <dgm:constr type="h" for="ch" forName="wedge5" refType="h" fact="0.84"/>
          <dgm:constr type="l" for="ch" forName="dummy5a" refType="w" fact="0.0888"/>
          <dgm:constr type="t" for="ch" forName="dummy5a" refType="h" fact="0.354"/>
          <dgm:constr type="l" for="ch" forName="dummy5b" refType="w" fact="0.4882"/>
          <dgm:constr type="t" for="ch" forName="dummy5b" refType="h" fact="0.0638"/>
          <dgm:constr type="r" for="ch" forName="wedge5Tx" refType="w" fact="0.47"/>
          <dgm:constr type="t" for="ch" forName="wedge5Tx" refType="h" fact="0.205"/>
          <dgm:constr type="w" for="ch" forName="wedge5Tx" refType="w" fact="0.27"/>
          <dgm:constr type="h" for="ch" forName="wedge5Tx" refType="h" fact="0.18"/>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primFontSz" for="ch" ptType="node" op="equ"/>
        </dgm:constrLst>
      </dgm:if>
      <dgm:if name="Name6" axis="ch" ptType="node" func="cnt" op="equ" val="6">
        <dgm:constrLst>
          <dgm:constr type="l" for="ch" forName="wedge1" refType="w" fact="0.09"/>
          <dgm:constr type="t" for="ch" forName="wedge1" refType="w" fact="0.0627"/>
          <dgm:constr type="w" for="ch" forName="wedge1" refType="w" fact="0.84"/>
          <dgm:constr type="h" for="ch" forName="wedge1" refType="h" fact="0.84"/>
          <dgm:constr type="l" for="ch" forName="dummy1a" refType="w" fact="0.51"/>
          <dgm:constr type="t" for="ch" forName="dummy1a" refType="h" fact="0.0627"/>
          <dgm:constr type="l" for="ch" forName="dummy1b" refType="w" fact="0.8737"/>
          <dgm:constr type="t" for="ch" forName="dummy1b" refType="h" fact="0.2727"/>
          <dgm:constr type="l" for="ch" forName="wedge1Tx" refType="w" fact="0.53"/>
          <dgm:constr type="t" for="ch" forName="wedge1Tx" refType="h" fact="0.17"/>
          <dgm:constr type="w" for="ch" forName="wedge1Tx" refType="w" fact="0.22"/>
          <dgm:constr type="h" for="ch" forName="wedge1Tx" refType="h" fact="0.17"/>
          <dgm:constr type="l" for="ch" forName="wedge2" refType="w" fact="0.1"/>
          <dgm:constr type="t" for="ch" forName="wedge2" refType="w" fact="0.08"/>
          <dgm:constr type="w" for="ch" forName="wedge2" refType="w" fact="0.84"/>
          <dgm:constr type="h" for="ch" forName="wedge2" refType="h" fact="0.84"/>
          <dgm:constr type="l" for="ch" forName="dummy2a" refType="w" fact="0.8837"/>
          <dgm:constr type="t" for="ch" forName="dummy2a" refType="h" fact="0.29"/>
          <dgm:constr type="l" for="ch" forName="dummy2b" refType="w" fact="0.8837"/>
          <dgm:constr type="t" for="ch" forName="dummy2b" refType="h" fact="0.71"/>
          <dgm:constr type="l" for="ch" forName="wedge2Tx" refType="w" fact="0.67"/>
          <dgm:constr type="t" for="ch" forName="wedge2Tx" refType="h" fact="0.42"/>
          <dgm:constr type="w" for="ch" forName="wedge2Tx" refType="w" fact="0.23"/>
          <dgm:constr type="h" for="ch" forName="wedge2Tx" refType="h" fact="0.165"/>
          <dgm:constr type="l" for="ch" forName="wedge3" refType="w" fact="0.09"/>
          <dgm:constr type="t" for="ch" forName="wedge3" refType="w" fact="0.0973"/>
          <dgm:constr type="w" for="ch" forName="wedge3" refType="w" fact="0.84"/>
          <dgm:constr type="h" for="ch" forName="wedge3" refType="h" fact="0.84"/>
          <dgm:constr type="l" for="ch" forName="dummy3a" refType="w" fact="0.8737"/>
          <dgm:constr type="t" for="ch" forName="dummy3a" refType="h" fact="0.7273"/>
          <dgm:constr type="l" for="ch" forName="dummy3b" refType="w" fact="0.51"/>
          <dgm:constr type="t" for="ch" forName="dummy3b" refType="h" fact="0.9373"/>
          <dgm:constr type="l" for="ch" forName="wedge3Tx" refType="w" fact="0.53"/>
          <dgm:constr type="t" for="ch" forName="wedge3Tx" refType="h" fact="0.665"/>
          <dgm:constr type="w" for="ch" forName="wedge3Tx" refType="w" fact="0.22"/>
          <dgm:constr type="h" for="ch" forName="wedge3Tx" refType="h" fact="0.17"/>
          <dgm:constr type="l" for="ch" forName="wedge4" refType="w" fact="0.07"/>
          <dgm:constr type="t" for="ch" forName="wedge4" refType="h" fact="0.0973"/>
          <dgm:constr type="w" for="ch" forName="wedge4" refType="w" fact="0.84"/>
          <dgm:constr type="h" for="ch" forName="wedge4" refType="h" fact="0.84"/>
          <dgm:constr type="l" for="ch" forName="dummy4a" refType="w" fact="0.49"/>
          <dgm:constr type="t" for="ch" forName="dummy4a" refType="h" fact="0.9373"/>
          <dgm:constr type="l" for="ch" forName="dummy4b" refType="w" fact="0.1263"/>
          <dgm:constr type="t" for="ch" forName="dummy4b" refType="h" fact="0.7273"/>
          <dgm:constr type="r" for="ch" forName="wedge4Tx" refType="w" fact="0.47"/>
          <dgm:constr type="t" for="ch" forName="wedge4Tx" refType="h" fact="0.665"/>
          <dgm:constr type="w" for="ch" forName="wedge4Tx" refType="w" fact="0.22"/>
          <dgm:constr type="h" for="ch" forName="wedge4Tx" refType="h" fact="0.17"/>
          <dgm:constr type="l" for="ch" forName="wedge5" refType="w" fact="0.06"/>
          <dgm:constr type="t" for="ch" forName="wedge5" refType="h" fact="0.08"/>
          <dgm:constr type="w" for="ch" forName="wedge5" refType="w" fact="0.84"/>
          <dgm:constr type="h" for="ch" forName="wedge5" refType="h" fact="0.84"/>
          <dgm:constr type="l" for="ch" forName="dummy5a" refType="w" fact="0.1163"/>
          <dgm:constr type="t" for="ch" forName="dummy5a" refType="h" fact="0.71"/>
          <dgm:constr type="l" for="ch" forName="dummy5b" refType="w" fact="0.1163"/>
          <dgm:constr type="t" for="ch" forName="dummy5b" refType="h" fact="0.29"/>
          <dgm:constr type="r" for="ch" forName="wedge5Tx" refType="w" fact="0.33"/>
          <dgm:constr type="t" for="ch" forName="wedge5Tx" refType="h" fact="0.42"/>
          <dgm:constr type="w" for="ch" forName="wedge5Tx" refType="w" fact="0.23"/>
          <dgm:constr type="h" for="ch" forName="wedge5Tx" refType="h" fact="0.165"/>
          <dgm:constr type="l" for="ch" forName="wedge6" refType="w" fact="0.07"/>
          <dgm:constr type="t" for="ch" forName="wedge6" refType="h" fact="0.0627"/>
          <dgm:constr type="w" for="ch" forName="wedge6" refType="w" fact="0.84"/>
          <dgm:constr type="h" for="ch" forName="wedge6" refType="h" fact="0.84"/>
          <dgm:constr type="l" for="ch" forName="dummy6a" refType="w" fact="0.1263"/>
          <dgm:constr type="t" for="ch" forName="dummy6a" refType="h" fact="0.2727"/>
          <dgm:constr type="l" for="ch" forName="dummy6b" refType="w" fact="0.49"/>
          <dgm:constr type="t" for="ch" forName="dummy6b" refType="h" fact="0.0627"/>
          <dgm:constr type="r" for="ch" forName="wedge6Tx" refType="w" fact="0.47"/>
          <dgm:constr type="t" for="ch" forName="wedge6Tx" refType="h" fact="0.17"/>
          <dgm:constr type="w" for="ch" forName="wedge6Tx" refType="w" fact="0.22"/>
          <dgm:constr type="h" for="ch" forName="wedge6Tx" refType="h" fact="0.17"/>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primFontSz" for="ch" ptType="node" op="equ"/>
        </dgm:constrLst>
      </dgm:if>
      <dgm:else name="Name7">
        <dgm:constrLst>
          <dgm:constr type="l" for="ch" forName="wedge1" refType="w" fact="0.0887"/>
          <dgm:constr type="t" for="ch" forName="wedge1" refType="w" fact="0.062"/>
          <dgm:constr type="w" for="ch" forName="wedge1" refType="w" fact="0.84"/>
          <dgm:constr type="h" for="ch" forName="wedge1" refType="h" fact="0.84"/>
          <dgm:constr type="l" for="ch" forName="dummy1a" refType="w" fact="0.5087"/>
          <dgm:constr type="t" for="ch" forName="dummy1a" refType="h" fact="0.062"/>
          <dgm:constr type="l" for="ch" forName="dummy1b" refType="w" fact="0.837"/>
          <dgm:constr type="t" for="ch" forName="dummy1b" refType="h" fact="0.2201"/>
          <dgm:constr type="l" for="ch" forName="wedge1Tx" refType="w" fact="0.53"/>
          <dgm:constr type="t" for="ch" forName="wedge1Tx" refType="h" fact="0.14"/>
          <dgm:constr type="w" for="ch" forName="wedge1Tx" refType="w" fact="0.2"/>
          <dgm:constr type="h" for="ch" forName="wedge1Tx" refType="h" fact="0.16"/>
          <dgm:constr type="l" for="ch" forName="wedge2" refType="w" fact="0.0995"/>
          <dgm:constr type="t" for="ch" forName="wedge2" refType="w" fact="0.0755"/>
          <dgm:constr type="w" for="ch" forName="wedge2" refType="w" fact="0.84"/>
          <dgm:constr type="h" for="ch" forName="wedge2" refType="h" fact="0.84"/>
          <dgm:constr type="l" for="ch" forName="dummy2a" refType="w" fact="0.8479"/>
          <dgm:constr type="t" for="ch" forName="dummy2a" refType="h" fact="0.2337"/>
          <dgm:constr type="l" for="ch" forName="dummy2b" refType="w" fact="0.929"/>
          <dgm:constr type="t" for="ch" forName="dummy2b" refType="h" fact="0.589"/>
          <dgm:constr type="l" for="ch" forName="wedge2Tx" refType="w" fact="0.67"/>
          <dgm:constr type="t" for="ch" forName="wedge2Tx" refType="h" fact="0.38"/>
          <dgm:constr type="w" for="ch" forName="wedge2Tx" refType="w" fact="0.23"/>
          <dgm:constr type="h" for="ch" forName="wedge2Tx" refType="h" fact="0.14"/>
          <dgm:constr type="l" for="ch" forName="wedge3" refType="w" fact="0.0956"/>
          <dgm:constr type="t" for="ch" forName="wedge3" refType="w" fact="0.0925"/>
          <dgm:constr type="w" for="ch" forName="wedge3" refType="w" fact="0.84"/>
          <dgm:constr type="h" for="ch" forName="wedge3" refType="h" fact="0.84"/>
          <dgm:constr type="l" for="ch" forName="dummy3a" refType="w" fact="0.9251"/>
          <dgm:constr type="t" for="ch" forName="dummy3a" refType="h" fact="0.6059"/>
          <dgm:constr type="l" for="ch" forName="dummy3b" refType="w" fact="0.6979"/>
          <dgm:constr type="t" for="ch" forName="dummy3b" refType="h" fact="0.8909"/>
          <dgm:constr type="l" for="ch" forName="wedge3Tx" refType="w" fact="0.635"/>
          <dgm:constr type="t" for="ch" forName="wedge3Tx" refType="h" fact="0.59"/>
          <dgm:constr type="w" for="ch" forName="wedge3Tx" refType="w" fact="0.2"/>
          <dgm:constr type="h" for="ch" forName="wedge3Tx" refType="h" fact="0.155"/>
          <dgm:constr type="l" for="ch" forName="wedge4" refType="w" fact="0.08"/>
          <dgm:constr type="t" for="ch" forName="wedge4" refType="h" fact="0.1"/>
          <dgm:constr type="w" for="ch" forName="wedge4" refType="w" fact="0.84"/>
          <dgm:constr type="h" for="ch" forName="wedge4" refType="h" fact="0.84"/>
          <dgm:constr type="l" for="ch" forName="dummy4a" refType="w" fact="0.6822"/>
          <dgm:constr type="t" for="ch" forName="dummy4a" refType="h" fact="0.8984"/>
          <dgm:constr type="l" for="ch" forName="dummy4b" refType="w" fact="0.3178"/>
          <dgm:constr type="t" for="ch" forName="dummy4b" refType="h" fact="0.8984"/>
          <dgm:constr type="l" for="ch" forName="wedge4Tx" refType="w" fact="0.4025"/>
          <dgm:constr type="t" for="ch" forName="wedge4Tx" refType="h" fact="0.76"/>
          <dgm:constr type="w" for="ch" forName="wedge4Tx" refType="w" fact="0.195"/>
          <dgm:constr type="h" for="ch" forName="wedge4Tx" refType="h" fact="0.14"/>
          <dgm:constr type="l" for="ch" forName="wedge5" refType="w" fact="0.0644"/>
          <dgm:constr type="t" for="ch" forName="wedge5" refType="h" fact="0.0925"/>
          <dgm:constr type="w" for="ch" forName="wedge5" refType="w" fact="0.84"/>
          <dgm:constr type="h" for="ch" forName="wedge5" refType="h" fact="0.84"/>
          <dgm:constr type="l" for="ch" forName="dummy5a" refType="w" fact="0.3021"/>
          <dgm:constr type="t" for="ch" forName="dummy5a" refType="h" fact="0.8909"/>
          <dgm:constr type="l" for="ch" forName="dummy5b" refType="w" fact="0.0749"/>
          <dgm:constr type="t" for="ch" forName="dummy5b" refType="h" fact="0.6059"/>
          <dgm:constr type="r" for="ch" forName="wedge5Tx" refType="w" fact="0.365"/>
          <dgm:constr type="t" for="ch" forName="wedge5Tx" refType="h" fact="0.59"/>
          <dgm:constr type="w" for="ch" forName="wedge5Tx" refType="w" fact="0.2"/>
          <dgm:constr type="h" for="ch" forName="wedge5Tx" refType="h" fact="0.155"/>
          <dgm:constr type="l" for="ch" forName="wedge6" refType="w" fact="0.0605"/>
          <dgm:constr type="t" for="ch" forName="wedge6" refType="h" fact="0.0755"/>
          <dgm:constr type="w" for="ch" forName="wedge6" refType="w" fact="0.84"/>
          <dgm:constr type="h" for="ch" forName="wedge6" refType="h" fact="0.84"/>
          <dgm:constr type="l" for="ch" forName="dummy6a" refType="w" fact="0.071"/>
          <dgm:constr type="t" for="ch" forName="dummy6a" refType="h" fact="0.589"/>
          <dgm:constr type="l" for="ch" forName="dummy6b" refType="w" fact="0.1521"/>
          <dgm:constr type="t" for="ch" forName="dummy6b" refType="h" fact="0.2337"/>
          <dgm:constr type="r" for="ch" forName="wedge6Tx" refType="w" fact="0.33"/>
          <dgm:constr type="t" for="ch" forName="wedge6Tx" refType="h" fact="0.38"/>
          <dgm:constr type="w" for="ch" forName="wedge6Tx" refType="w" fact="0.23"/>
          <dgm:constr type="h" for="ch" forName="wedge6Tx" refType="h" fact="0.14"/>
          <dgm:constr type="l" for="ch" forName="wedge7" refType="w" fact="0.0713"/>
          <dgm:constr type="t" for="ch" forName="wedge7" refType="h" fact="0.062"/>
          <dgm:constr type="w" for="ch" forName="wedge7" refType="w" fact="0.84"/>
          <dgm:constr type="h" for="ch" forName="wedge7" refType="h" fact="0.84"/>
          <dgm:constr type="l" for="ch" forName="dummy7a" refType="w" fact="0.163"/>
          <dgm:constr type="t" for="ch" forName="dummy7a" refType="h" fact="0.2201"/>
          <dgm:constr type="l" for="ch" forName="dummy7b" refType="w" fact="0.4913"/>
          <dgm:constr type="t" for="ch" forName="dummy7b" refType="h" fact="0.062"/>
          <dgm:constr type="r" for="ch" forName="wedge7Tx" refType="w" fact="0.47"/>
          <dgm:constr type="t" for="ch" forName="wedge7Tx" refType="h" fact="0.14"/>
          <dgm:constr type="w" for="ch" forName="wedge7Tx" refType="w" fact="0.2"/>
          <dgm:constr type="h" for="ch" forName="wedge7Tx" refType="h" fact="0.16"/>
          <dgm:constr type="h" for="ch" forName="arrowWedge1" refType="w" fact="0.08"/>
          <dgm:constr type="diam" for="ch" forName="arrowWedge1" refType="w" fact="0.84"/>
          <dgm:constr type="l" for="ch" forName="arrowWedge1" refType="w" fact="0.5"/>
          <dgm:constr type="t" for="ch" forName="arrowWedge1" refType="w" fact="0.5"/>
          <dgm:constr type="h" for="ch" forName="arrowWedge2" refType="w" fact="0.08"/>
          <dgm:constr type="diam" for="ch" forName="arrowWedge2" refType="w" fact="0.84"/>
          <dgm:constr type="l" for="ch" forName="arrowWedge2" refType="w" fact="0.5"/>
          <dgm:constr type="t" for="ch" forName="arrowWedge2" refType="w" fact="0.5"/>
          <dgm:constr type="h" for="ch" forName="arrowWedge3" refType="w" fact="0.08"/>
          <dgm:constr type="diam" for="ch" forName="arrowWedge3" refType="w" fact="0.84"/>
          <dgm:constr type="l" for="ch" forName="arrowWedge3" refType="w" fact="0.5"/>
          <dgm:constr type="t" for="ch" forName="arrowWedge3" refType="w" fact="0.5"/>
          <dgm:constr type="h" for="ch" forName="arrowWedge4" refType="w" fact="0.08"/>
          <dgm:constr type="diam" for="ch" forName="arrowWedge4" refType="w" fact="0.84"/>
          <dgm:constr type="l" for="ch" forName="arrowWedge4" refType="w" fact="0.5"/>
          <dgm:constr type="t" for="ch" forName="arrowWedge4" refType="w" fact="0.5"/>
          <dgm:constr type="h" for="ch" forName="arrowWedge5" refType="w" fact="0.08"/>
          <dgm:constr type="diam" for="ch" forName="arrowWedge5" refType="w" fact="0.84"/>
          <dgm:constr type="l" for="ch" forName="arrowWedge5" refType="w" fact="0.5"/>
          <dgm:constr type="t" for="ch" forName="arrowWedge5" refType="w" fact="0.5"/>
          <dgm:constr type="h" for="ch" forName="arrowWedge6" refType="w" fact="0.08"/>
          <dgm:constr type="diam" for="ch" forName="arrowWedge6" refType="w" fact="0.84"/>
          <dgm:constr type="l" for="ch" forName="arrowWedge6" refType="w" fact="0.5"/>
          <dgm:constr type="t" for="ch" forName="arrowWedge6" refType="w" fact="0.5"/>
          <dgm:constr type="h" for="ch" forName="arrowWedge7" refType="w" fact="0.08"/>
          <dgm:constr type="diam" for="ch" forName="arrowWedge7" refType="w" fact="0.84"/>
          <dgm:constr type="l" for="ch" forName="arrowWedge7" refType="w" fact="0.5"/>
          <dgm:constr type="t" for="ch" forName="arrowWedge7" refType="w" fact="0.5"/>
          <dgm:constr type="primFontSz" for="ch" ptType="node" op="equ"/>
        </dgm:constrLst>
      </dgm:else>
    </dgm:choose>
    <dgm:ruleLst/>
    <dgm:choose name="Name8">
      <dgm:if name="Name9" axis="ch" ptType="node" func="cnt" op="gte" val="1">
        <dgm:layoutNode name="wedge1">
          <dgm:alg type="sp"/>
          <dgm:choose name="Name10">
            <dgm:if name="Name11" axis="ch" ptType="node" func="cnt" op="equ" val="1">
              <dgm:shape xmlns:r="http://schemas.openxmlformats.org/officeDocument/2006/relationships" type="ellipse" r:blip="">
                <dgm:adjLst/>
              </dgm:shape>
            </dgm:if>
            <dgm:if name="Name12" axis="ch" ptType="node" func="cnt" op="equ" val="2">
              <dgm:shape xmlns:r="http://schemas.openxmlformats.org/officeDocument/2006/relationships" type="pie" r:blip="">
                <dgm:adjLst>
                  <dgm:adj idx="1" val="270"/>
                  <dgm:adj idx="2" val="90"/>
                </dgm:adjLst>
              </dgm:shape>
            </dgm:if>
            <dgm:if name="Name13" axis="ch" ptType="node" func="cnt" op="equ" val="3">
              <dgm:shape xmlns:r="http://schemas.openxmlformats.org/officeDocument/2006/relationships" type="pie" r:blip="">
                <dgm:adjLst>
                  <dgm:adj idx="1" val="270"/>
                  <dgm:adj idx="2" val="30"/>
                </dgm:adjLst>
              </dgm:shape>
            </dgm:if>
            <dgm:if name="Name14" axis="ch" ptType="node" func="cnt" op="equ" val="4">
              <dgm:shape xmlns:r="http://schemas.openxmlformats.org/officeDocument/2006/relationships" type="pie" r:blip="">
                <dgm:adjLst>
                  <dgm:adj idx="1" val="270"/>
                  <dgm:adj idx="2" val="0"/>
                </dgm:adjLst>
              </dgm:shape>
            </dgm:if>
            <dgm:if name="Name15" axis="ch" ptType="node" func="cnt" op="equ" val="5">
              <dgm:shape xmlns:r="http://schemas.openxmlformats.org/officeDocument/2006/relationships" type="pie" r:blip="">
                <dgm:adjLst>
                  <dgm:adj idx="1" val="270"/>
                  <dgm:adj idx="2" val="342"/>
                </dgm:adjLst>
              </dgm:shape>
            </dgm:if>
            <dgm:if name="Name16" axis="ch" ptType="node" func="cnt" op="equ" val="6">
              <dgm:shape xmlns:r="http://schemas.openxmlformats.org/officeDocument/2006/relationships" type="pie" r:blip="">
                <dgm:adjLst>
                  <dgm:adj idx="1" val="270"/>
                  <dgm:adj idx="2" val="330"/>
                </dgm:adjLst>
              </dgm:shape>
            </dgm:if>
            <dgm:else name="Name17">
              <dgm:shape xmlns:r="http://schemas.openxmlformats.org/officeDocument/2006/relationships" type="pie" r:blip="">
                <dgm:adjLst>
                  <dgm:adj idx="1" val="270"/>
                  <dgm:adj idx="2" val="321.4286"/>
                </dgm:adjLst>
              </dgm:shape>
            </dgm:else>
          </dgm:choose>
          <dgm:choose name="Name18">
            <dgm:if name="Name19" func="var" arg="dir" op="equ" val="norm">
              <dgm:presOf axis="ch desOrSelf" ptType="node node" st="1 1" cnt="1 0"/>
            </dgm:if>
            <dgm:else name="Name20">
              <dgm:choose name="Name21">
                <dgm:if name="Name22" axis="ch" ptType="node" func="cnt" op="equ" val="1">
                  <dgm:presOf axis="ch desOrSelf" ptType="node node" st="1 1" cnt="1 0"/>
                </dgm:if>
                <dgm:if name="Name23" axis="ch" ptType="node" func="cnt" op="equ" val="2">
                  <dgm:presOf axis="ch desOrSelf" ptType="node node" st="2 1" cnt="1 0"/>
                </dgm:if>
                <dgm:if name="Name24" axis="ch" ptType="node" func="cnt" op="equ" val="3">
                  <dgm:presOf axis="ch desOrSelf" ptType="node node" st="3 1" cnt="1 0"/>
                </dgm:if>
                <dgm:if name="Name25" axis="ch" ptType="node" func="cnt" op="equ" val="4">
                  <dgm:presOf axis="ch desOrSelf" ptType="node node" st="4 1" cnt="1 0"/>
                </dgm:if>
                <dgm:if name="Name26" axis="ch" ptType="node" func="cnt" op="equ" val="5">
                  <dgm:presOf axis="ch desOrSelf" ptType="node node" st="5 1" cnt="1 0"/>
                </dgm:if>
                <dgm:if name="Name27" axis="ch" ptType="node" func="cnt" op="equ" val="6">
                  <dgm:presOf axis="ch desOrSelf" ptType="node node" st="6 1" cnt="1 0"/>
                </dgm:if>
                <dgm:else name="Name28">
                  <dgm:presOf axis="ch desOrSelf" ptType="node node" st="7 1" cnt="1 0"/>
                </dgm:else>
              </dgm:choose>
            </dgm:else>
          </dgm:choose>
          <dgm:constrLst/>
          <dgm:ruleLst/>
        </dgm:layoutNode>
        <dgm:layoutNode name="dummy1a" moveWith="wedge1">
          <dgm:alg type="sp"/>
          <dgm:shape xmlns:r="http://schemas.openxmlformats.org/officeDocument/2006/relationships" r:blip="">
            <dgm:adjLst/>
          </dgm:shape>
          <dgm:presOf/>
          <dgm:constrLst>
            <dgm:constr type="w" val="1"/>
            <dgm:constr type="h" val="1"/>
          </dgm:constrLst>
          <dgm:ruleLst/>
        </dgm:layoutNode>
        <dgm:layoutNode name="dummy1b" moveWith="wedge1">
          <dgm:alg type="sp"/>
          <dgm:shape xmlns:r="http://schemas.openxmlformats.org/officeDocument/2006/relationships" r:blip="">
            <dgm:adjLst/>
          </dgm:shape>
          <dgm:presOf/>
          <dgm:constrLst>
            <dgm:constr type="w" val="1"/>
            <dgm:constr type="h" val="1"/>
          </dgm:constrLst>
          <dgm:ruleLst/>
        </dgm:layoutNode>
        <dgm:layoutNode name="wedge1Tx" moveWith="wedge1">
          <dgm:varLst>
            <dgm:chMax val="0"/>
            <dgm:chPref val="0"/>
            <dgm:bulletEnabled val="1"/>
          </dgm:varLst>
          <dgm:alg type="tx"/>
          <dgm:shape xmlns:r="http://schemas.openxmlformats.org/officeDocument/2006/relationships" type="rect" r:blip="" hideGeom="1">
            <dgm:adjLst/>
          </dgm:shape>
          <dgm:choose name="Name29">
            <dgm:if name="Name30" func="var" arg="dir" op="equ" val="norm">
              <dgm:presOf axis="ch desOrSelf" ptType="node node" st="1 1" cnt="1 0"/>
            </dgm:if>
            <dgm:else name="Name31">
              <dgm:choose name="Name32">
                <dgm:if name="Name33" axis="ch" ptType="node" func="cnt" op="equ" val="1">
                  <dgm:presOf axis="ch desOrSelf" ptType="node node" st="1 1" cnt="1 0"/>
                </dgm:if>
                <dgm:if name="Name34" axis="ch" ptType="node" func="cnt" op="equ" val="2">
                  <dgm:presOf axis="ch desOrSelf" ptType="node node" st="2 1" cnt="1 0"/>
                </dgm:if>
                <dgm:if name="Name35" axis="ch" ptType="node" func="cnt" op="equ" val="3">
                  <dgm:presOf axis="ch desOrSelf" ptType="node node" st="3 1" cnt="1 0"/>
                </dgm:if>
                <dgm:if name="Name36" axis="ch" ptType="node" func="cnt" op="equ" val="4">
                  <dgm:presOf axis="ch desOrSelf" ptType="node node" st="4 1" cnt="1 0"/>
                </dgm:if>
                <dgm:if name="Name37" axis="ch" ptType="node" func="cnt" op="equ" val="5">
                  <dgm:presOf axis="ch desOrSelf" ptType="node node" st="5 1" cnt="1 0"/>
                </dgm:if>
                <dgm:if name="Name38" axis="ch" ptType="node" func="cnt" op="equ" val="6">
                  <dgm:presOf axis="ch desOrSelf" ptType="node node" st="6 1" cnt="1 0"/>
                </dgm:if>
                <dgm:else name="Name39">
                  <dgm:presOf axis="ch desOrSelf" ptType="node node" st="7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40"/>
    </dgm:choose>
    <dgm:choose name="Name41">
      <dgm:if name="Name42" axis="ch" ptType="node" func="cnt" op="gte" val="2">
        <dgm:layoutNode name="wedge2">
          <dgm:alg type="sp"/>
          <dgm:choose name="Name43">
            <dgm:if name="Name44" axis="ch" ptType="node" func="cnt" op="equ" val="2">
              <dgm:shape xmlns:r="http://schemas.openxmlformats.org/officeDocument/2006/relationships" type="pie" r:blip="">
                <dgm:adjLst>
                  <dgm:adj idx="1" val="90"/>
                  <dgm:adj idx="2" val="270"/>
                </dgm:adjLst>
              </dgm:shape>
            </dgm:if>
            <dgm:if name="Name45" axis="ch" ptType="node" func="cnt" op="equ" val="3">
              <dgm:shape xmlns:r="http://schemas.openxmlformats.org/officeDocument/2006/relationships" type="pie" r:blip="">
                <dgm:adjLst>
                  <dgm:adj idx="1" val="30"/>
                  <dgm:adj idx="2" val="150"/>
                </dgm:adjLst>
              </dgm:shape>
            </dgm:if>
            <dgm:if name="Name46" axis="ch" ptType="node" func="cnt" op="equ" val="4">
              <dgm:shape xmlns:r="http://schemas.openxmlformats.org/officeDocument/2006/relationships" type="pie" r:blip="">
                <dgm:adjLst>
                  <dgm:adj idx="1" val="0"/>
                  <dgm:adj idx="2" val="90"/>
                </dgm:adjLst>
              </dgm:shape>
            </dgm:if>
            <dgm:if name="Name47" axis="ch" ptType="node" func="cnt" op="equ" val="5">
              <dgm:shape xmlns:r="http://schemas.openxmlformats.org/officeDocument/2006/relationships" type="pie" r:blip="">
                <dgm:adjLst>
                  <dgm:adj idx="1" val="342"/>
                  <dgm:adj idx="2" val="54"/>
                </dgm:adjLst>
              </dgm:shape>
            </dgm:if>
            <dgm:if name="Name48" axis="ch" ptType="node" func="cnt" op="equ" val="6">
              <dgm:shape xmlns:r="http://schemas.openxmlformats.org/officeDocument/2006/relationships" type="pie" r:blip="">
                <dgm:adjLst>
                  <dgm:adj idx="1" val="330"/>
                  <dgm:adj idx="2" val="30"/>
                </dgm:adjLst>
              </dgm:shape>
            </dgm:if>
            <dgm:else name="Name49">
              <dgm:shape xmlns:r="http://schemas.openxmlformats.org/officeDocument/2006/relationships" type="pie" r:blip="">
                <dgm:adjLst>
                  <dgm:adj idx="1" val="321.4286"/>
                  <dgm:adj idx="2" val="12.85714"/>
                </dgm:adjLst>
              </dgm:shape>
            </dgm:else>
          </dgm:choose>
          <dgm:choose name="Name50">
            <dgm:if name="Name51" func="var" arg="dir" op="equ" val="norm">
              <dgm:presOf axis="ch desOrSelf" ptType="node node" st="2 1" cnt="1 0"/>
            </dgm:if>
            <dgm:else name="Name52">
              <dgm:choose name="Name53">
                <dgm:if name="Name54" axis="ch" ptType="node" func="cnt" op="equ" val="2">
                  <dgm:presOf axis="ch desOrSelf" ptType="node node" st="1 1" cnt="1 0"/>
                </dgm:if>
                <dgm:if name="Name55" axis="ch" ptType="node" func="cnt" op="equ" val="3">
                  <dgm:presOf axis="ch desOrSelf" ptType="node node" st="2 1" cnt="1 0"/>
                </dgm:if>
                <dgm:if name="Name56" axis="ch" ptType="node" func="cnt" op="equ" val="4">
                  <dgm:presOf axis="ch desOrSelf" ptType="node node" st="3 1" cnt="1 0"/>
                </dgm:if>
                <dgm:if name="Name57" axis="ch" ptType="node" func="cnt" op="equ" val="5">
                  <dgm:presOf axis="ch desOrSelf" ptType="node node" st="4 1" cnt="1 0"/>
                </dgm:if>
                <dgm:if name="Name58" axis="ch" ptType="node" func="cnt" op="equ" val="6">
                  <dgm:presOf axis="ch desOrSelf" ptType="node node" st="5 1" cnt="1 0"/>
                </dgm:if>
                <dgm:else name="Name59">
                  <dgm:presOf axis="ch desOrSelf" ptType="node node" st="6 1" cnt="1 0"/>
                </dgm:else>
              </dgm:choose>
            </dgm:else>
          </dgm:choose>
          <dgm:constrLst/>
          <dgm:ruleLst/>
        </dgm:layoutNode>
        <dgm:layoutNode name="dummy2a" moveWith="wedge2">
          <dgm:alg type="sp"/>
          <dgm:shape xmlns:r="http://schemas.openxmlformats.org/officeDocument/2006/relationships" r:blip="">
            <dgm:adjLst/>
          </dgm:shape>
          <dgm:presOf/>
          <dgm:constrLst>
            <dgm:constr type="w" val="1"/>
            <dgm:constr type="h" val="1"/>
          </dgm:constrLst>
          <dgm:ruleLst/>
        </dgm:layoutNode>
        <dgm:layoutNode name="dummy2b" moveWith="wedge2">
          <dgm:alg type="sp"/>
          <dgm:shape xmlns:r="http://schemas.openxmlformats.org/officeDocument/2006/relationships" r:blip="">
            <dgm:adjLst/>
          </dgm:shape>
          <dgm:presOf/>
          <dgm:constrLst>
            <dgm:constr type="w" val="1"/>
            <dgm:constr type="h" val="1"/>
          </dgm:constrLst>
          <dgm:ruleLst/>
        </dgm:layoutNode>
        <dgm:layoutNode name="wedge2Tx" moveWith="wedge2">
          <dgm:varLst>
            <dgm:chMax val="0"/>
            <dgm:chPref val="0"/>
            <dgm:bulletEnabled val="1"/>
          </dgm:varLst>
          <dgm:alg type="tx"/>
          <dgm:shape xmlns:r="http://schemas.openxmlformats.org/officeDocument/2006/relationships" type="rect" r:blip="" hideGeom="1">
            <dgm:adjLst/>
          </dgm:shape>
          <dgm:choose name="Name60">
            <dgm:if name="Name61" func="var" arg="dir" op="equ" val="norm">
              <dgm:presOf axis="ch desOrSelf" ptType="node node" st="2 1" cnt="1 0"/>
            </dgm:if>
            <dgm:else name="Name62">
              <dgm:choose name="Name63">
                <dgm:if name="Name64" axis="ch" ptType="node" func="cnt" op="equ" val="2">
                  <dgm:presOf axis="ch desOrSelf" ptType="node node" st="1 1" cnt="1 0"/>
                </dgm:if>
                <dgm:if name="Name65" axis="ch" ptType="node" func="cnt" op="equ" val="3">
                  <dgm:presOf axis="ch desOrSelf" ptType="node node" st="2 1" cnt="1 0"/>
                </dgm:if>
                <dgm:if name="Name66" axis="ch" ptType="node" func="cnt" op="equ" val="4">
                  <dgm:presOf axis="ch desOrSelf" ptType="node node" st="3 1" cnt="1 0"/>
                </dgm:if>
                <dgm:if name="Name67" axis="ch" ptType="node" func="cnt" op="equ" val="5">
                  <dgm:presOf axis="ch desOrSelf" ptType="node node" st="4 1" cnt="1 0"/>
                </dgm:if>
                <dgm:if name="Name68" axis="ch" ptType="node" func="cnt" op="equ" val="6">
                  <dgm:presOf axis="ch desOrSelf" ptType="node node" st="5 1" cnt="1 0"/>
                </dgm:if>
                <dgm:else name="Name69">
                  <dgm:presOf axis="ch desOrSelf" ptType="node node" st="6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70"/>
    </dgm:choose>
    <dgm:choose name="Name71">
      <dgm:if name="Name72" axis="ch" ptType="node" func="cnt" op="gte" val="3">
        <dgm:layoutNode name="wedge3">
          <dgm:alg type="sp"/>
          <dgm:choose name="Name73">
            <dgm:if name="Name74" axis="ch" ptType="node" func="cnt" op="equ" val="3">
              <dgm:shape xmlns:r="http://schemas.openxmlformats.org/officeDocument/2006/relationships" type="pie" r:blip="">
                <dgm:adjLst>
                  <dgm:adj idx="1" val="150"/>
                  <dgm:adj idx="2" val="270"/>
                </dgm:adjLst>
              </dgm:shape>
            </dgm:if>
            <dgm:if name="Name75" axis="ch" ptType="node" func="cnt" op="equ" val="4">
              <dgm:shape xmlns:r="http://schemas.openxmlformats.org/officeDocument/2006/relationships" type="pie" r:blip="">
                <dgm:adjLst>
                  <dgm:adj idx="1" val="90"/>
                  <dgm:adj idx="2" val="180"/>
                </dgm:adjLst>
              </dgm:shape>
            </dgm:if>
            <dgm:if name="Name76" axis="ch" ptType="node" func="cnt" op="equ" val="5">
              <dgm:shape xmlns:r="http://schemas.openxmlformats.org/officeDocument/2006/relationships" type="pie" r:blip="">
                <dgm:adjLst>
                  <dgm:adj idx="1" val="54"/>
                  <dgm:adj idx="2" val="126"/>
                </dgm:adjLst>
              </dgm:shape>
            </dgm:if>
            <dgm:if name="Name77" axis="ch" ptType="node" func="cnt" op="equ" val="6">
              <dgm:shape xmlns:r="http://schemas.openxmlformats.org/officeDocument/2006/relationships" type="pie" r:blip="">
                <dgm:adjLst>
                  <dgm:adj idx="1" val="30"/>
                  <dgm:adj idx="2" val="90"/>
                </dgm:adjLst>
              </dgm:shape>
            </dgm:if>
            <dgm:else name="Name78">
              <dgm:shape xmlns:r="http://schemas.openxmlformats.org/officeDocument/2006/relationships" type="pie" r:blip="">
                <dgm:adjLst>
                  <dgm:adj idx="1" val="12.85714"/>
                  <dgm:adj idx="2" val="64.28571"/>
                </dgm:adjLst>
              </dgm:shape>
            </dgm:else>
          </dgm:choose>
          <dgm:choose name="Name79">
            <dgm:if name="Name80" func="var" arg="dir" op="equ" val="norm">
              <dgm:presOf axis="ch desOrSelf" ptType="node node" st="3 1" cnt="1 0"/>
            </dgm:if>
            <dgm:else name="Name81">
              <dgm:choose name="Name82">
                <dgm:if name="Name83" axis="ch" ptType="node" func="cnt" op="equ" val="3">
                  <dgm:presOf axis="ch desOrSelf" ptType="node node" st="1 1" cnt="1 0"/>
                </dgm:if>
                <dgm:if name="Name84" axis="ch" ptType="node" func="cnt" op="equ" val="4">
                  <dgm:presOf axis="ch desOrSelf" ptType="node node" st="2 1" cnt="1 0"/>
                </dgm:if>
                <dgm:if name="Name85" axis="ch" ptType="node" func="cnt" op="equ" val="5">
                  <dgm:presOf axis="ch desOrSelf" ptType="node node" st="3 1" cnt="1 0"/>
                </dgm:if>
                <dgm:if name="Name86" axis="ch" ptType="node" func="cnt" op="equ" val="6">
                  <dgm:presOf axis="ch desOrSelf" ptType="node node" st="4 1" cnt="1 0"/>
                </dgm:if>
                <dgm:else name="Name87">
                  <dgm:presOf axis="ch desOrSelf" ptType="node node" st="5 1" cnt="1 0"/>
                </dgm:else>
              </dgm:choose>
            </dgm:else>
          </dgm:choose>
          <dgm:constrLst/>
          <dgm:ruleLst/>
        </dgm:layoutNode>
        <dgm:layoutNode name="dummy3a" moveWith="wedge3">
          <dgm:alg type="sp"/>
          <dgm:shape xmlns:r="http://schemas.openxmlformats.org/officeDocument/2006/relationships" r:blip="">
            <dgm:adjLst/>
          </dgm:shape>
          <dgm:presOf/>
          <dgm:constrLst>
            <dgm:constr type="w" val="1"/>
            <dgm:constr type="h" val="1"/>
          </dgm:constrLst>
          <dgm:ruleLst/>
        </dgm:layoutNode>
        <dgm:layoutNode name="dummy3b" moveWith="wedge3">
          <dgm:alg type="sp"/>
          <dgm:shape xmlns:r="http://schemas.openxmlformats.org/officeDocument/2006/relationships" r:blip="">
            <dgm:adjLst/>
          </dgm:shape>
          <dgm:presOf/>
          <dgm:constrLst>
            <dgm:constr type="w" val="1"/>
            <dgm:constr type="h" val="1"/>
          </dgm:constrLst>
          <dgm:ruleLst/>
        </dgm:layoutNode>
        <dgm:layoutNode name="wedge3Tx" moveWith="wedge3">
          <dgm:varLst>
            <dgm:chMax val="0"/>
            <dgm:chPref val="0"/>
            <dgm:bulletEnabled val="1"/>
          </dgm:varLst>
          <dgm:alg type="tx"/>
          <dgm:shape xmlns:r="http://schemas.openxmlformats.org/officeDocument/2006/relationships" type="rect" r:blip="" hideGeom="1">
            <dgm:adjLst/>
          </dgm:shape>
          <dgm:choose name="Name88">
            <dgm:if name="Name89" func="var" arg="dir" op="equ" val="norm">
              <dgm:presOf axis="ch desOrSelf" ptType="node node" st="3 1" cnt="1 0"/>
            </dgm:if>
            <dgm:else name="Name90">
              <dgm:choose name="Name91">
                <dgm:if name="Name92" axis="ch" ptType="node" func="cnt" op="equ" val="3">
                  <dgm:presOf axis="ch desOrSelf" ptType="node node" st="1 1" cnt="1 0"/>
                </dgm:if>
                <dgm:if name="Name93" axis="ch" ptType="node" func="cnt" op="equ" val="4">
                  <dgm:presOf axis="ch desOrSelf" ptType="node node" st="2 1" cnt="1 0"/>
                </dgm:if>
                <dgm:if name="Name94" axis="ch" ptType="node" func="cnt" op="equ" val="5">
                  <dgm:presOf axis="ch desOrSelf" ptType="node node" st="3 1" cnt="1 0"/>
                </dgm:if>
                <dgm:if name="Name95" axis="ch" ptType="node" func="cnt" op="equ" val="6">
                  <dgm:presOf axis="ch desOrSelf" ptType="node node" st="4 1" cnt="1 0"/>
                </dgm:if>
                <dgm:else name="Name96">
                  <dgm:presOf axis="ch desOrSelf" ptType="node node" st="5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97"/>
    </dgm:choose>
    <dgm:choose name="Name98">
      <dgm:if name="Name99" axis="ch" ptType="node" func="cnt" op="gte" val="4">
        <dgm:layoutNode name="wedge4">
          <dgm:alg type="sp"/>
          <dgm:choose name="Name100">
            <dgm:if name="Name101" axis="ch" ptType="node" func="cnt" op="equ" val="4">
              <dgm:shape xmlns:r="http://schemas.openxmlformats.org/officeDocument/2006/relationships" type="pie" r:blip="">
                <dgm:adjLst>
                  <dgm:adj idx="1" val="180"/>
                  <dgm:adj idx="2" val="270"/>
                </dgm:adjLst>
              </dgm:shape>
            </dgm:if>
            <dgm:if name="Name102" axis="ch" ptType="node" func="cnt" op="equ" val="5">
              <dgm:shape xmlns:r="http://schemas.openxmlformats.org/officeDocument/2006/relationships" type="pie" r:blip="">
                <dgm:adjLst>
                  <dgm:adj idx="1" val="126"/>
                  <dgm:adj idx="2" val="198"/>
                </dgm:adjLst>
              </dgm:shape>
            </dgm:if>
            <dgm:if name="Name103" axis="ch" ptType="node" func="cnt" op="equ" val="6">
              <dgm:shape xmlns:r="http://schemas.openxmlformats.org/officeDocument/2006/relationships" type="pie" r:blip="">
                <dgm:adjLst>
                  <dgm:adj idx="1" val="90"/>
                  <dgm:adj idx="2" val="150"/>
                </dgm:adjLst>
              </dgm:shape>
            </dgm:if>
            <dgm:else name="Name104">
              <dgm:shape xmlns:r="http://schemas.openxmlformats.org/officeDocument/2006/relationships" type="pie" r:blip="">
                <dgm:adjLst>
                  <dgm:adj idx="1" val="64.2871"/>
                  <dgm:adj idx="2" val="115.7143"/>
                </dgm:adjLst>
              </dgm:shape>
            </dgm:else>
          </dgm:choose>
          <dgm:choose name="Name105">
            <dgm:if name="Name106" func="var" arg="dir" op="equ" val="norm">
              <dgm:presOf axis="ch desOrSelf" ptType="node node" st="4 1" cnt="1 0"/>
            </dgm:if>
            <dgm:else name="Name107">
              <dgm:choose name="Name108">
                <dgm:if name="Name109" axis="ch" ptType="node" func="cnt" op="equ" val="4">
                  <dgm:presOf axis="ch desOrSelf" ptType="node node" st="1 1" cnt="1 0"/>
                </dgm:if>
                <dgm:if name="Name110" axis="ch" ptType="node" func="cnt" op="equ" val="5">
                  <dgm:presOf axis="ch desOrSelf" ptType="node node" st="2 1" cnt="1 0"/>
                </dgm:if>
                <dgm:if name="Name111" axis="ch" ptType="node" func="cnt" op="equ" val="6">
                  <dgm:presOf axis="ch desOrSelf" ptType="node node" st="3 1" cnt="1 0"/>
                </dgm:if>
                <dgm:else name="Name112">
                  <dgm:presOf axis="ch desOrSelf" ptType="node node" st="4 1" cnt="1 0"/>
                </dgm:else>
              </dgm:choose>
            </dgm:else>
          </dgm:choose>
          <dgm:constrLst/>
          <dgm:ruleLst/>
        </dgm:layoutNode>
        <dgm:layoutNode name="dummy4a" moveWith="wedge4">
          <dgm:alg type="sp"/>
          <dgm:shape xmlns:r="http://schemas.openxmlformats.org/officeDocument/2006/relationships" r:blip="">
            <dgm:adjLst/>
          </dgm:shape>
          <dgm:presOf/>
          <dgm:constrLst>
            <dgm:constr type="w" val="1"/>
            <dgm:constr type="h" val="1"/>
          </dgm:constrLst>
          <dgm:ruleLst/>
        </dgm:layoutNode>
        <dgm:layoutNode name="dummy4b" moveWith="wedge4">
          <dgm:alg type="sp"/>
          <dgm:shape xmlns:r="http://schemas.openxmlformats.org/officeDocument/2006/relationships" r:blip="">
            <dgm:adjLst/>
          </dgm:shape>
          <dgm:presOf/>
          <dgm:constrLst>
            <dgm:constr type="w" val="1"/>
            <dgm:constr type="h" val="1"/>
          </dgm:constrLst>
          <dgm:ruleLst/>
        </dgm:layoutNode>
        <dgm:layoutNode name="wedge4Tx" moveWith="wedge4">
          <dgm:varLst>
            <dgm:chMax val="0"/>
            <dgm:chPref val="0"/>
            <dgm:bulletEnabled val="1"/>
          </dgm:varLst>
          <dgm:alg type="tx"/>
          <dgm:shape xmlns:r="http://schemas.openxmlformats.org/officeDocument/2006/relationships" type="rect" r:blip="" hideGeom="1">
            <dgm:adjLst/>
          </dgm:shape>
          <dgm:choose name="Name113">
            <dgm:if name="Name114" func="var" arg="dir" op="equ" val="norm">
              <dgm:presOf axis="ch desOrSelf" ptType="node node" st="4 1" cnt="1 0"/>
            </dgm:if>
            <dgm:else name="Name115">
              <dgm:choose name="Name116">
                <dgm:if name="Name117" axis="ch" ptType="node" func="cnt" op="equ" val="4">
                  <dgm:presOf axis="ch desOrSelf" ptType="node node" st="1 1" cnt="1 0"/>
                </dgm:if>
                <dgm:if name="Name118" axis="ch" ptType="node" func="cnt" op="equ" val="5">
                  <dgm:presOf axis="ch desOrSelf" ptType="node node" st="2 1" cnt="1 0"/>
                </dgm:if>
                <dgm:if name="Name119" axis="ch" ptType="node" func="cnt" op="equ" val="6">
                  <dgm:presOf axis="ch desOrSelf" ptType="node node" st="3 1" cnt="1 0"/>
                </dgm:if>
                <dgm:else name="Name120">
                  <dgm:presOf axis="ch desOrSelf" ptType="node node" st="4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21"/>
    </dgm:choose>
    <dgm:choose name="Name122">
      <dgm:if name="Name123" axis="ch" ptType="node" func="cnt" op="gte" val="5">
        <dgm:layoutNode name="wedge5">
          <dgm:alg type="sp"/>
          <dgm:choose name="Name124">
            <dgm:if name="Name125" axis="ch" ptType="node" func="cnt" op="equ" val="5">
              <dgm:shape xmlns:r="http://schemas.openxmlformats.org/officeDocument/2006/relationships" type="pie" r:blip="">
                <dgm:adjLst>
                  <dgm:adj idx="1" val="198"/>
                  <dgm:adj idx="2" val="270"/>
                </dgm:adjLst>
              </dgm:shape>
            </dgm:if>
            <dgm:if name="Name126" axis="ch" ptType="node" func="cnt" op="equ" val="6">
              <dgm:shape xmlns:r="http://schemas.openxmlformats.org/officeDocument/2006/relationships" type="pie" r:blip="">
                <dgm:adjLst>
                  <dgm:adj idx="1" val="150"/>
                  <dgm:adj idx="2" val="210"/>
                </dgm:adjLst>
              </dgm:shape>
            </dgm:if>
            <dgm:else name="Name127">
              <dgm:shape xmlns:r="http://schemas.openxmlformats.org/officeDocument/2006/relationships" type="pie" r:blip="">
                <dgm:adjLst>
                  <dgm:adj idx="1" val="115.7143"/>
                  <dgm:adj idx="2" val="167.1429"/>
                </dgm:adjLst>
              </dgm:shape>
            </dgm:else>
          </dgm:choose>
          <dgm:choose name="Name128">
            <dgm:if name="Name129" func="var" arg="dir" op="equ" val="norm">
              <dgm:presOf axis="ch desOrSelf" ptType="node node" st="5 1" cnt="1 0"/>
            </dgm:if>
            <dgm:else name="Name130">
              <dgm:choose name="Name131">
                <dgm:if name="Name132" axis="ch" ptType="node" func="cnt" op="equ" val="5">
                  <dgm:presOf axis="ch desOrSelf" ptType="node node" st="1 1" cnt="1 0"/>
                </dgm:if>
                <dgm:if name="Name133" axis="ch" ptType="node" func="cnt" op="equ" val="6">
                  <dgm:presOf axis="ch desOrSelf" ptType="node node" st="2 1" cnt="1 0"/>
                </dgm:if>
                <dgm:else name="Name134">
                  <dgm:presOf axis="ch desOrSelf" ptType="node node" st="3 1" cnt="1 0"/>
                </dgm:else>
              </dgm:choose>
            </dgm:else>
          </dgm:choose>
          <dgm:constrLst/>
          <dgm:ruleLst/>
        </dgm:layoutNode>
        <dgm:layoutNode name="dummy5a" moveWith="wedge5">
          <dgm:alg type="sp"/>
          <dgm:shape xmlns:r="http://schemas.openxmlformats.org/officeDocument/2006/relationships" r:blip="">
            <dgm:adjLst/>
          </dgm:shape>
          <dgm:presOf/>
          <dgm:constrLst>
            <dgm:constr type="w" val="1"/>
            <dgm:constr type="h" val="1"/>
          </dgm:constrLst>
          <dgm:ruleLst/>
        </dgm:layoutNode>
        <dgm:layoutNode name="dummy5b" moveWith="wedge5">
          <dgm:alg type="sp"/>
          <dgm:shape xmlns:r="http://schemas.openxmlformats.org/officeDocument/2006/relationships" r:blip="">
            <dgm:adjLst/>
          </dgm:shape>
          <dgm:presOf/>
          <dgm:constrLst>
            <dgm:constr type="w" val="1"/>
            <dgm:constr type="h" val="1"/>
          </dgm:constrLst>
          <dgm:ruleLst/>
        </dgm:layoutNode>
        <dgm:layoutNode name="wedge5Tx" moveWith="wedge5">
          <dgm:varLst>
            <dgm:chMax val="0"/>
            <dgm:chPref val="0"/>
            <dgm:bulletEnabled val="1"/>
          </dgm:varLst>
          <dgm:alg type="tx"/>
          <dgm:shape xmlns:r="http://schemas.openxmlformats.org/officeDocument/2006/relationships" type="rect" r:blip="" hideGeom="1">
            <dgm:adjLst/>
          </dgm:shape>
          <dgm:choose name="Name135">
            <dgm:if name="Name136" func="var" arg="dir" op="equ" val="norm">
              <dgm:presOf axis="ch desOrSelf" ptType="node node" st="5 1" cnt="1 0"/>
            </dgm:if>
            <dgm:else name="Name137">
              <dgm:choose name="Name138">
                <dgm:if name="Name139" axis="ch" ptType="node" func="cnt" op="equ" val="5">
                  <dgm:presOf axis="ch desOrSelf" ptType="node node" st="1 1" cnt="1 0"/>
                </dgm:if>
                <dgm:if name="Name140" axis="ch" ptType="node" func="cnt" op="equ" val="6">
                  <dgm:presOf axis="ch desOrSelf" ptType="node node" st="2 1" cnt="1 0"/>
                </dgm:if>
                <dgm:else name="Name141">
                  <dgm:presOf axis="ch desOrSelf" ptType="node node" st="3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42"/>
    </dgm:choose>
    <dgm:choose name="Name143">
      <dgm:if name="Name144" axis="ch" ptType="node" func="cnt" op="gte" val="6">
        <dgm:layoutNode name="wedge6">
          <dgm:alg type="sp"/>
          <dgm:choose name="Name145">
            <dgm:if name="Name146" axis="ch" ptType="node" func="cnt" op="equ" val="6">
              <dgm:shape xmlns:r="http://schemas.openxmlformats.org/officeDocument/2006/relationships" type="pie" r:blip="">
                <dgm:adjLst>
                  <dgm:adj idx="1" val="210"/>
                  <dgm:adj idx="2" val="270"/>
                </dgm:adjLst>
              </dgm:shape>
            </dgm:if>
            <dgm:else name="Name147">
              <dgm:shape xmlns:r="http://schemas.openxmlformats.org/officeDocument/2006/relationships" type="pie" r:blip="">
                <dgm:adjLst>
                  <dgm:adj idx="1" val="167.1429"/>
                  <dgm:adj idx="2" val="218.5714"/>
                </dgm:adjLst>
              </dgm:shape>
            </dgm:else>
          </dgm:choose>
          <dgm:choose name="Name148">
            <dgm:if name="Name149" func="var" arg="dir" op="equ" val="norm">
              <dgm:presOf axis="ch desOrSelf" ptType="node node" st="6 1" cnt="1 0"/>
            </dgm:if>
            <dgm:else name="Name150">
              <dgm:choose name="Name151">
                <dgm:if name="Name152" axis="ch" ptType="node" func="cnt" op="equ" val="6">
                  <dgm:presOf axis="ch desOrSelf" ptType="node node" st="1 1" cnt="1 0"/>
                </dgm:if>
                <dgm:else name="Name153">
                  <dgm:presOf axis="ch desOrSelf" ptType="node node" st="2 1" cnt="1 0"/>
                </dgm:else>
              </dgm:choose>
            </dgm:else>
          </dgm:choose>
          <dgm:constrLst/>
          <dgm:ruleLst/>
        </dgm:layoutNode>
        <dgm:layoutNode name="dummy6a" moveWith="wedge6">
          <dgm:alg type="sp"/>
          <dgm:shape xmlns:r="http://schemas.openxmlformats.org/officeDocument/2006/relationships" r:blip="">
            <dgm:adjLst/>
          </dgm:shape>
          <dgm:presOf/>
          <dgm:constrLst>
            <dgm:constr type="w" val="1"/>
            <dgm:constr type="h" val="1"/>
          </dgm:constrLst>
          <dgm:ruleLst/>
        </dgm:layoutNode>
        <dgm:layoutNode name="dummy6b" moveWith="wedge6">
          <dgm:alg type="sp"/>
          <dgm:shape xmlns:r="http://schemas.openxmlformats.org/officeDocument/2006/relationships" r:blip="">
            <dgm:adjLst/>
          </dgm:shape>
          <dgm:presOf/>
          <dgm:constrLst>
            <dgm:constr type="w" val="1"/>
            <dgm:constr type="h" val="1"/>
          </dgm:constrLst>
          <dgm:ruleLst/>
        </dgm:layoutNode>
        <dgm:layoutNode name="wedge6Tx" moveWith="wedge6">
          <dgm:varLst>
            <dgm:chMax val="0"/>
            <dgm:chPref val="0"/>
            <dgm:bulletEnabled val="1"/>
          </dgm:varLst>
          <dgm:alg type="tx"/>
          <dgm:shape xmlns:r="http://schemas.openxmlformats.org/officeDocument/2006/relationships" type="rect" r:blip="" hideGeom="1">
            <dgm:adjLst/>
          </dgm:shape>
          <dgm:choose name="Name154">
            <dgm:if name="Name155" func="var" arg="dir" op="equ" val="norm">
              <dgm:presOf axis="ch desOrSelf" ptType="node node" st="6 1" cnt="1 0"/>
            </dgm:if>
            <dgm:else name="Name156">
              <dgm:choose name="Name157">
                <dgm:if name="Name158" axis="ch" ptType="node" func="cnt" op="equ" val="6">
                  <dgm:presOf axis="ch desOrSelf" ptType="node node" st="1 1" cnt="1 0"/>
                </dgm:if>
                <dgm:else name="Name159">
                  <dgm:presOf axis="ch desOrSelf" ptType="node node" st="2 1" cnt="1 0"/>
                </dgm:else>
              </dgm:choose>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0"/>
    </dgm:choose>
    <dgm:choose name="Name161">
      <dgm:if name="Name162" axis="ch" ptType="node" func="cnt" op="gte" val="7">
        <dgm:layoutNode name="wedge7">
          <dgm:alg type="sp"/>
          <dgm:shape xmlns:r="http://schemas.openxmlformats.org/officeDocument/2006/relationships" type="pie" r:blip="">
            <dgm:adjLst>
              <dgm:adj idx="1" val="218.5714"/>
              <dgm:adj idx="2" val="270"/>
            </dgm:adjLst>
          </dgm:shape>
          <dgm:choose name="Name163">
            <dgm:if name="Name164" func="var" arg="dir" op="equ" val="norm">
              <dgm:presOf axis="ch desOrSelf" ptType="node node" st="7 1" cnt="1 0"/>
            </dgm:if>
            <dgm:else name="Name165">
              <dgm:presOf axis="ch desOrSelf" ptType="node node" st="1 1" cnt="1 0"/>
            </dgm:else>
          </dgm:choose>
          <dgm:constrLst/>
          <dgm:ruleLst/>
        </dgm:layoutNode>
        <dgm:layoutNode name="dummy7a" moveWith="wedge7">
          <dgm:alg type="sp"/>
          <dgm:shape xmlns:r="http://schemas.openxmlformats.org/officeDocument/2006/relationships" r:blip="">
            <dgm:adjLst/>
          </dgm:shape>
          <dgm:presOf/>
          <dgm:constrLst>
            <dgm:constr type="w" val="1"/>
            <dgm:constr type="h" val="1"/>
          </dgm:constrLst>
          <dgm:ruleLst/>
        </dgm:layoutNode>
        <dgm:layoutNode name="dummy7b" moveWith="wedge7">
          <dgm:alg type="sp"/>
          <dgm:shape xmlns:r="http://schemas.openxmlformats.org/officeDocument/2006/relationships" r:blip="">
            <dgm:adjLst/>
          </dgm:shape>
          <dgm:presOf/>
          <dgm:constrLst>
            <dgm:constr type="w" val="1"/>
            <dgm:constr type="h" val="1"/>
          </dgm:constrLst>
          <dgm:ruleLst/>
        </dgm:layoutNode>
        <dgm:layoutNode name="wedge7Tx" moveWith="wedge7">
          <dgm:varLst>
            <dgm:chMax val="0"/>
            <dgm:chPref val="0"/>
            <dgm:bulletEnabled val="1"/>
          </dgm:varLst>
          <dgm:alg type="tx"/>
          <dgm:shape xmlns:r="http://schemas.openxmlformats.org/officeDocument/2006/relationships" type="rect" r:blip="" hideGeom="1">
            <dgm:adjLst/>
          </dgm:shape>
          <dgm:choose name="Name166">
            <dgm:if name="Name167" func="var" arg="dir" op="equ" val="norm">
              <dgm:presOf axis="ch desOrSelf" ptType="node node" st="7 1" cnt="1 0"/>
            </dgm:if>
            <dgm:else name="Name168">
              <dgm:presOf axis="ch desOrSelf" ptType="node node" st="1 1" cnt="1 0"/>
            </dgm:else>
          </dgm:choose>
          <dgm:constrLst>
            <dgm:constr type="tMarg" refType="primFontSz" fact="0.1"/>
            <dgm:constr type="bMarg" refType="primFontSz" fact="0.1"/>
            <dgm:constr type="lMarg" refType="primFontSz" fact="0.1"/>
            <dgm:constr type="rMarg" refType="primFontSz" fact="0.1"/>
            <dgm:constr type="primFontSz" val="65"/>
          </dgm:constrLst>
          <dgm:ruleLst>
            <dgm:rule type="primFontSz" val="5" fact="NaN" max="NaN"/>
          </dgm:ruleLst>
        </dgm:layoutNode>
      </dgm:if>
      <dgm:else name="Name169"/>
    </dgm:choose>
    <dgm:choose name="Name170">
      <dgm:if name="Name171" axis="ch" ptType="node" func="cnt" op="equ" val="1">
        <dgm:forEach name="Name172" axis="ch" ptType="sibTrans" hideLastTrans="0" cnt="1">
          <dgm:layoutNode name="arrowWedge1single" styleLbl="fgSibTrans2D1">
            <dgm:choose name="Name173">
              <dgm:if name="Name174" func="var" arg="dir" op="equ" val="norm">
                <dgm:alg type="conn">
                  <dgm:param type="srcNode" val="dummy1a"/>
                  <dgm:param type="dstNode" val="dummy1b"/>
                  <dgm:param type="begSty" val="arr"/>
                  <dgm:param type="endSty" val="noArr"/>
                  <dgm:param type="connRout" val="longCurve"/>
                  <dgm:param type="begPts" val="tL"/>
                  <dgm:param type="endPts" val="tR"/>
                </dgm:alg>
              </dgm:if>
              <dgm:else name="Name175">
                <dgm:alg type="conn">
                  <dgm:param type="srcNode" val="dummy1a"/>
                  <dgm:param type="dstNode" val="dummy1b"/>
                  <dgm:param type="begSty" val="noArr"/>
                  <dgm:param type="endSty" val="arr"/>
                  <dgm:param type="connRout" val="longCurve"/>
                  <dgm:param type="begPts" val="tL"/>
                  <dgm:param type="endPts" val="tR"/>
                </dgm:alg>
              </dgm:else>
            </dgm:choose>
            <dgm:shape xmlns:r="http://schemas.openxmlformats.org/officeDocument/2006/relationships" type="conn" r:blip="">
              <dgm:adjLst/>
            </dgm:shape>
            <dgm:presOf/>
            <dgm:constrLst>
              <dgm:constr type="w" val="1"/>
              <dgm:constr type="begPad"/>
              <dgm:constr type="endPad"/>
            </dgm:constrLst>
            <dgm:ruleLst/>
          </dgm:layoutNode>
        </dgm:forEach>
      </dgm:if>
      <dgm:if name="Name176" axis="ch" ptType="node" func="cnt" op="gte" val="2">
        <dgm:forEach name="Name177" axis="ch" ptType="sibTrans" hideLastTrans="0" cnt="1">
          <dgm:layoutNode name="arrowWedge1" styleLbl="fgSibTrans2D1">
            <dgm:choose name="Name178">
              <dgm:if name="Name179" func="var" arg="dir" op="equ" val="norm">
                <dgm:alg type="conn">
                  <dgm:param type="srcNode" val="dummy1a"/>
                  <dgm:param type="dstNode" val="dummy1b"/>
                  <dgm:param type="begSty" val="noArr"/>
                  <dgm:param type="endSty" val="arr"/>
                  <dgm:param type="connRout" val="curve"/>
                  <dgm:param type="begPts" val="tL"/>
                  <dgm:param type="endPts" val="tL"/>
                </dgm:alg>
              </dgm:if>
              <dgm:else name="Name180">
                <dgm:alg type="conn">
                  <dgm:param type="srcNode" val="dummy1a"/>
                  <dgm:param type="dstNode" val="dummy1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if>
      <dgm:else name="Name181"/>
    </dgm:choose>
    <dgm:forEach name="Name182" axis="ch" ptType="sibTrans" hideLastTrans="0" st="2" cnt="1">
      <dgm:layoutNode name="arrowWedge2" styleLbl="fgSibTrans2D1">
        <dgm:choose name="Name183">
          <dgm:if name="Name184" func="var" arg="dir" op="equ" val="norm">
            <dgm:alg type="conn">
              <dgm:param type="srcNode" val="dummy2a"/>
              <dgm:param type="dstNode" val="dummy2b"/>
              <dgm:param type="begSty" val="noArr"/>
              <dgm:param type="endSty" val="arr"/>
              <dgm:param type="connRout" val="curve"/>
              <dgm:param type="begPts" val="tL"/>
              <dgm:param type="endPts" val="tL"/>
            </dgm:alg>
          </dgm:if>
          <dgm:else name="Name185">
            <dgm:alg type="conn">
              <dgm:param type="srcNode" val="dummy2a"/>
              <dgm:param type="dstNode" val="dummy2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86" axis="ch" ptType="sibTrans" hideLastTrans="0" st="3" cnt="1">
      <dgm:layoutNode name="arrowWedge3" styleLbl="fgSibTrans2D1">
        <dgm:choose name="Name187">
          <dgm:if name="Name188" func="var" arg="dir" op="equ" val="norm">
            <dgm:alg type="conn">
              <dgm:param type="srcNode" val="dummy3a"/>
              <dgm:param type="dstNode" val="dummy3b"/>
              <dgm:param type="begSty" val="noArr"/>
              <dgm:param type="endSty" val="arr"/>
              <dgm:param type="connRout" val="curve"/>
              <dgm:param type="begPts" val="tL"/>
              <dgm:param type="endPts" val="tL"/>
            </dgm:alg>
          </dgm:if>
          <dgm:else name="Name189">
            <dgm:alg type="conn">
              <dgm:param type="srcNode" val="dummy3a"/>
              <dgm:param type="dstNode" val="dummy3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0" axis="ch" ptType="sibTrans" hideLastTrans="0" st="4" cnt="1">
      <dgm:layoutNode name="arrowWedge4" styleLbl="fgSibTrans2D1">
        <dgm:choose name="Name191">
          <dgm:if name="Name192" func="var" arg="dir" op="equ" val="norm">
            <dgm:alg type="conn">
              <dgm:param type="srcNode" val="dummy4a"/>
              <dgm:param type="dstNode" val="dummy4b"/>
              <dgm:param type="begSty" val="noArr"/>
              <dgm:param type="endSty" val="arr"/>
              <dgm:param type="connRout" val="curve"/>
              <dgm:param type="begPts" val="tL"/>
              <dgm:param type="endPts" val="tL"/>
            </dgm:alg>
          </dgm:if>
          <dgm:else name="Name193">
            <dgm:alg type="conn">
              <dgm:param type="srcNode" val="dummy4a"/>
              <dgm:param type="dstNode" val="dummy4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4" axis="ch" ptType="sibTrans" hideLastTrans="0" st="5" cnt="1">
      <dgm:layoutNode name="arrowWedge5" styleLbl="fgSibTrans2D1">
        <dgm:choose name="Name195">
          <dgm:if name="Name196" func="var" arg="dir" op="equ" val="norm">
            <dgm:alg type="conn">
              <dgm:param type="srcNode" val="dummy5a"/>
              <dgm:param type="dstNode" val="dummy5b"/>
              <dgm:param type="begSty" val="noArr"/>
              <dgm:param type="endSty" val="arr"/>
              <dgm:param type="connRout" val="curve"/>
              <dgm:param type="begPts" val="tL"/>
              <dgm:param type="endPts" val="tL"/>
            </dgm:alg>
          </dgm:if>
          <dgm:else name="Name197">
            <dgm:alg type="conn">
              <dgm:param type="srcNode" val="dummy5a"/>
              <dgm:param type="dstNode" val="dummy5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198" axis="ch" ptType="sibTrans" hideLastTrans="0" st="6" cnt="1">
      <dgm:layoutNode name="arrowWedge6" styleLbl="fgSibTrans2D1">
        <dgm:choose name="Name199">
          <dgm:if name="Name200" func="var" arg="dir" op="equ" val="norm">
            <dgm:alg type="conn">
              <dgm:param type="srcNode" val="dummy6a"/>
              <dgm:param type="dstNode" val="dummy6b"/>
              <dgm:param type="begSty" val="noArr"/>
              <dgm:param type="endSty" val="arr"/>
              <dgm:param type="connRout" val="curve"/>
              <dgm:param type="begPts" val="tL"/>
              <dgm:param type="endPts" val="tL"/>
            </dgm:alg>
          </dgm:if>
          <dgm:else name="Name201">
            <dgm:alg type="conn">
              <dgm:param type="srcNode" val="dummy6a"/>
              <dgm:param type="dstNode" val="dummy6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forEach name="Name202" axis="ch" ptType="sibTrans" hideLastTrans="0" st="7" cnt="1">
      <dgm:layoutNode name="arrowWedge7" styleLbl="fgSibTrans2D1">
        <dgm:choose name="Name203">
          <dgm:if name="Name204" func="var" arg="dir" op="equ" val="norm">
            <dgm:alg type="conn">
              <dgm:param type="srcNode" val="dummy7a"/>
              <dgm:param type="dstNode" val="dummy7b"/>
              <dgm:param type="begSty" val="noArr"/>
              <dgm:param type="endSty" val="arr"/>
              <dgm:param type="connRout" val="curve"/>
              <dgm:param type="begPts" val="tL"/>
              <dgm:param type="endPts" val="tL"/>
            </dgm:alg>
          </dgm:if>
          <dgm:else name="Name205">
            <dgm:alg type="conn">
              <dgm:param type="srcNode" val="dummy7a"/>
              <dgm:param type="dstNode" val="dummy7b"/>
              <dgm:param type="begSty" val="arr"/>
              <dgm:param type="endSty" val="noArr"/>
              <dgm:param type="connRout" val="curve"/>
              <dgm:param type="begPts" val="tL"/>
              <dgm:param type="endPts" val="tL"/>
            </dgm:alg>
          </dgm:else>
        </dgm:choose>
        <dgm:shape xmlns:r="http://schemas.openxmlformats.org/officeDocument/2006/relationships" type="conn" r:blip="">
          <dgm:adjLst/>
        </dgm:shape>
        <dgm:presOf/>
        <dgm:constrLst>
          <dgm:constr type="w" val="1"/>
          <dgm:constr type="begPad"/>
          <dgm:constr type="endPad"/>
        </dgm:constrLst>
        <dgm:ruleLst/>
      </dgm:layoutNode>
    </dgm:forEach>
  </dgm:layoutNode>
</dgm:layoutDef>
</file>

<file path=ppt/diagrams/quickStyle1.xml><?xml version="1.0" encoding="utf-8"?>
<dgm:styleDef xmlns:dgm="http://schemas.openxmlformats.org/drawingml/2006/diagram" xmlns:a="http://schemas.openxmlformats.org/drawingml/2006/main" uniqueId="urn:microsoft.com/office/officeart/2005/8/quickstyle/simple5">
  <dgm:title val=""/>
  <dgm:desc val=""/>
  <dgm:catLst>
    <dgm:cat type="simple" pri="10500"/>
  </dgm:catLst>
  <dgm:scene3d>
    <a:camera prst="orthographicFront"/>
    <a:lightRig rig="threePt" dir="t"/>
  </dgm:scene3d>
  <dgm:styleLbl name="align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align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alignNode1">
    <dgm:scene3d>
      <a:camera prst="orthographicFront"/>
      <a:lightRig rig="threePt" dir="t"/>
    </dgm:scene3d>
    <dgm:txPr/>
    <dgm:style>
      <a:lnRef idx="1">
        <a:scrgbClr r="0" g="0" b="0"/>
      </a:lnRef>
      <a:fillRef idx="3">
        <a:scrgbClr r="0" g="0" b="0"/>
      </a:fillRef>
      <a:effectRef idx="3">
        <a:scrgbClr r="0" g="0" b="0"/>
      </a:effectRef>
      <a:fontRef idx="minor">
        <a:schemeClr val="lt1"/>
      </a:fontRef>
    </dgm:style>
  </dgm:styleLbl>
  <dgm:styleLbl name="asst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asst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b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b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bgShp">
    <dgm:scene3d>
      <a:camera prst="orthographicFront"/>
      <a:lightRig rig="threePt" dir="t"/>
    </dgm:scene3d>
    <dgm:txPr/>
    <dgm:style>
      <a:lnRef idx="0">
        <a:scrgbClr r="0" g="0" b="0"/>
      </a:lnRef>
      <a:fillRef idx="1">
        <a:scrgbClr r="0" g="0" b="0"/>
      </a:fillRef>
      <a:effectRef idx="2">
        <a:scrgbClr r="0" g="0" b="0"/>
      </a:effectRef>
      <a:fontRef idx="minor"/>
    </dgm:style>
  </dgm:styleLbl>
  <dgm:styleLbl name="b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callout">
    <dgm:scene3d>
      <a:camera prst="orthographicFront"/>
      <a:lightRig rig="threePt" dir="t"/>
    </dgm:scene3d>
    <dgm:txPr/>
    <dgm:style>
      <a:lnRef idx="1">
        <a:scrgbClr r="0" g="0" b="0"/>
      </a:lnRef>
      <a:fillRef idx="0">
        <a:scrgbClr r="0" g="0" b="0"/>
      </a:fillRef>
      <a:effectRef idx="1">
        <a:scrgbClr r="0" g="0" b="0"/>
      </a:effectRef>
      <a:fontRef idx="minor"/>
    </dgm:style>
  </dgm:styleLbl>
  <dgm:styleLbl name="con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dkBgShp">
    <dgm:scene3d>
      <a:camera prst="orthographicFront"/>
      <a:lightRig rig="threePt" dir="t"/>
    </dgm:scene3d>
    <dgm:txPr/>
    <dgm:style>
      <a:lnRef idx="0">
        <a:scrgbClr r="0" g="0" b="0"/>
      </a:lnRef>
      <a:fillRef idx="1">
        <a:scrgbClr r="0" g="0" b="0"/>
      </a:fillRef>
      <a:effectRef idx="3">
        <a:scrgbClr r="0" g="0" b="0"/>
      </a:effectRef>
      <a:fontRef idx="minor"/>
    </dgm:style>
  </dgm:styleLbl>
  <dgm:styleLbl name="fgAcc0">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2">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3">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4">
    <dgm:scene3d>
      <a:camera prst="orthographicFront"/>
      <a:lightRig rig="threePt" dir="t"/>
    </dgm:scene3d>
    <dgm:txPr/>
    <dgm:style>
      <a:lnRef idx="1">
        <a:scrgbClr r="0" g="0" b="0"/>
      </a:lnRef>
      <a:fillRef idx="1">
        <a:scrgbClr r="0" g="0" b="0"/>
      </a:fillRef>
      <a:effectRef idx="2">
        <a:scrgbClr r="0" g="0" b="0"/>
      </a:effectRef>
      <a:fontRef idx="minor"/>
    </dgm:style>
  </dgm:styleLbl>
  <dgm:styleLbl name="fgAccFollowNode1">
    <dgm:scene3d>
      <a:camera prst="orthographicFront"/>
      <a:lightRig rig="threePt" dir="t"/>
    </dgm:scene3d>
    <dgm:txPr/>
    <dgm:style>
      <a:lnRef idx="1">
        <a:scrgbClr r="0" g="0" b="0"/>
      </a:lnRef>
      <a:fillRef idx="1">
        <a:scrgbClr r="0" g="0" b="0"/>
      </a:fillRef>
      <a:effectRef idx="2">
        <a:scrgbClr r="0" g="0" b="0"/>
      </a:effectRef>
      <a:fontRef idx="minor"/>
    </dgm:style>
  </dgm:styleLbl>
  <dgm:styleLbl name="fgImgPlace1">
    <dgm:scene3d>
      <a:camera prst="orthographicFront"/>
      <a:lightRig rig="threePt" dir="t"/>
    </dgm:scene3d>
    <dgm:txPr/>
    <dgm:style>
      <a:lnRef idx="0">
        <a:scrgbClr r="0" g="0" b="0"/>
      </a:lnRef>
      <a:fillRef idx="1">
        <a:scrgbClr r="0" g="0" b="0"/>
      </a:fillRef>
      <a:effectRef idx="3">
        <a:scrgbClr r="0" g="0" b="0"/>
      </a:effectRef>
      <a:fontRef idx="minor"/>
    </dgm:style>
  </dgm:styleLbl>
  <dgm:styleLbl name="fgShp">
    <dgm:scene3d>
      <a:camera prst="orthographicFront"/>
      <a:lightRig rig="threePt" dir="t"/>
    </dgm:scene3d>
    <dgm:txPr/>
    <dgm:style>
      <a:lnRef idx="0">
        <a:scrgbClr r="0" g="0" b="0"/>
      </a:lnRef>
      <a:fillRef idx="3">
        <a:scrgbClr r="0" g="0" b="0"/>
      </a:fillRef>
      <a:effectRef idx="3">
        <a:scrgbClr r="0" g="0" b="0"/>
      </a:effectRef>
      <a:fontRef idx="minor"/>
    </dgm:style>
  </dgm:styleLbl>
  <dgm:styleLbl name="fg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ln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0">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node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1D1">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2">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3">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1D4">
    <dgm:scene3d>
      <a:camera prst="orthographicFront"/>
      <a:lightRig rig="threePt" dir="t"/>
    </dgm:scene3d>
    <dgm:txPr/>
    <dgm:style>
      <a:lnRef idx="2">
        <a:scrgbClr r="0" g="0" b="0"/>
      </a:lnRef>
      <a:fillRef idx="0">
        <a:scrgbClr r="0" g="0" b="0"/>
      </a:fillRef>
      <a:effectRef idx="0">
        <a:scrgbClr r="0" g="0" b="0"/>
      </a:effectRef>
      <a:fontRef idx="minor"/>
    </dgm:style>
  </dgm:styleLbl>
  <dgm:styleLbl name="parCh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2">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3">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parChTrans2D4">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revTx">
    <dgm:scene3d>
      <a:camera prst="orthographicFront"/>
      <a:lightRig rig="threePt" dir="t"/>
    </dgm:scene3d>
    <dgm:txPr/>
    <dgm:style>
      <a:lnRef idx="0">
        <a:scrgbClr r="0" g="0" b="0"/>
      </a:lnRef>
      <a:fillRef idx="0">
        <a:scrgbClr r="0" g="0" b="0"/>
      </a:fillRef>
      <a:effectRef idx="0">
        <a:scrgbClr r="0" g="0" b="0"/>
      </a:effectRef>
      <a:fontRef idx="minor"/>
    </dgm:style>
  </dgm:styleLbl>
  <dgm:styleLbl name="sibTrans1D1">
    <dgm:scene3d>
      <a:camera prst="orthographicFront"/>
      <a:lightRig rig="threePt" dir="t"/>
    </dgm:scene3d>
    <dgm:txPr/>
    <dgm:style>
      <a:lnRef idx="1">
        <a:scrgbClr r="0" g="0" b="0"/>
      </a:lnRef>
      <a:fillRef idx="0">
        <a:scrgbClr r="0" g="0" b="0"/>
      </a:fillRef>
      <a:effectRef idx="0">
        <a:scrgbClr r="0" g="0" b="0"/>
      </a:effectRef>
      <a:fontRef idx="minor"/>
    </dgm:style>
  </dgm:styleLbl>
  <dgm:styleLbl name="sibTrans2D1">
    <dgm:scene3d>
      <a:camera prst="orthographicFront"/>
      <a:lightRig rig="threePt" dir="t"/>
    </dgm:scene3d>
    <dgm:txPr/>
    <dgm:style>
      <a:lnRef idx="0">
        <a:scrgbClr r="0" g="0" b="0"/>
      </a:lnRef>
      <a:fillRef idx="3">
        <a:scrgbClr r="0" g="0" b="0"/>
      </a:fillRef>
      <a:effectRef idx="3">
        <a:scrgbClr r="0" g="0" b="0"/>
      </a:effectRef>
      <a:fontRef idx="minor">
        <a:schemeClr val="lt1"/>
      </a:fontRef>
    </dgm:style>
  </dgm:styleLbl>
  <dgm:styleLbl name="solidAlign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BgAcc1">
    <dgm:scene3d>
      <a:camera prst="orthographicFront"/>
      <a:lightRig rig="threePt" dir="t"/>
    </dgm:scene3d>
    <dgm:txPr/>
    <dgm:style>
      <a:lnRef idx="1">
        <a:scrgbClr r="0" g="0" b="0"/>
      </a:lnRef>
      <a:fillRef idx="1">
        <a:scrgbClr r="0" g="0" b="0"/>
      </a:fillRef>
      <a:effectRef idx="3">
        <a:scrgbClr r="0" g="0" b="0"/>
      </a:effectRef>
      <a:fontRef idx="minor"/>
    </dgm:style>
  </dgm:styleLbl>
  <dgm:styleLbl name="solidFgAcc1">
    <dgm:scene3d>
      <a:camera prst="orthographicFront"/>
      <a:lightRig rig="threePt" dir="t"/>
    </dgm:scene3d>
    <dgm:txPr/>
    <dgm:style>
      <a:lnRef idx="1">
        <a:scrgbClr r="0" g="0" b="0"/>
      </a:lnRef>
      <a:fillRef idx="1">
        <a:scrgbClr r="0" g="0" b="0"/>
      </a:fillRef>
      <a:effectRef idx="2">
        <a:scrgbClr r="0" g="0" b="0"/>
      </a:effectRef>
      <a:fontRef idx="minor"/>
    </dgm:style>
  </dgm:styleLbl>
  <dgm:styleLbl name="trAlignAcc1">
    <dgm:scene3d>
      <a:camera prst="orthographicFront"/>
      <a:lightRig rig="threePt" dir="t"/>
    </dgm:scene3d>
    <dgm:txPr/>
    <dgm:style>
      <a:lnRef idx="1">
        <a:scrgbClr r="0" g="0" b="0"/>
      </a:lnRef>
      <a:fillRef idx="1">
        <a:scrgbClr r="0" g="0" b="0"/>
      </a:fillRef>
      <a:effectRef idx="0">
        <a:scrgbClr r="0" g="0" b="0"/>
      </a:effectRef>
      <a:fontRef idx="minor"/>
    </dgm:style>
  </dgm:styleLbl>
  <dgm:styleLbl name="trBgShp">
    <dgm:scene3d>
      <a:camera prst="orthographicFront"/>
      <a:lightRig rig="threePt" dir="t"/>
    </dgm:scene3d>
    <dgm:txPr/>
    <dgm:style>
      <a:lnRef idx="0">
        <a:scrgbClr r="0" g="0" b="0"/>
      </a:lnRef>
      <a:fillRef idx="1">
        <a:scrgbClr r="0" g="0" b="0"/>
      </a:fillRef>
      <a:effectRef idx="0">
        <a:scrgbClr r="0" g="0" b="0"/>
      </a:effectRef>
      <a:fontRef idx="minor"/>
    </dgm:style>
  </dgm:styleLbl>
  <dgm:styleLbl name="vennNode1">
    <dgm:scene3d>
      <a:camera prst="orthographicFront"/>
      <a:lightRig rig="threePt" dir="t"/>
    </dgm:scene3d>
    <dgm:txPr/>
    <dgm:style>
      <a:lnRef idx="0">
        <a:scrgbClr r="0" g="0" b="0"/>
      </a:lnRef>
      <a:fillRef idx="3">
        <a:scrgbClr r="0" g="0" b="0"/>
      </a:fillRef>
      <a:effectRef idx="3">
        <a:scrgbClr r="0" g="0" b="0"/>
      </a:effectRef>
      <a:fontRef idx="minor">
        <a:schemeClr val="tx1"/>
      </a:fontRef>
    </dgm:style>
  </dgm:styleLbl>
</dgm:styleDef>
</file>

<file path=ppt/drawings/_rels/vmlDrawing1.vml.rels><?xml version="1.0" encoding="UTF-8" standalone="yes"?>
<Relationships xmlns="http://schemas.openxmlformats.org/package/2006/relationships"><Relationship Id="rId2" Type="http://schemas.openxmlformats.org/officeDocument/2006/relationships/image" Target="../media/image32.wmf"/><Relationship Id="rId1" Type="http://schemas.openxmlformats.org/officeDocument/2006/relationships/image" Target="../media/image28.wmf"/></Relationships>
</file>

<file path=ppt/drawings/_rels/vmlDrawing2.vml.rels><?xml version="1.0" encoding="UTF-8" standalone="yes"?>
<Relationships xmlns="http://schemas.openxmlformats.org/package/2006/relationships"><Relationship Id="rId1" Type="http://schemas.openxmlformats.org/officeDocument/2006/relationships/image" Target="../media/image33.wmf"/></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页眉占位符 1"/>
          <p:cNvSpPr>
            <a:spLocks noGrp="1"/>
          </p:cNvSpPr>
          <p:nvPr>
            <p:ph type="hdr" sz="quarter"/>
          </p:nvPr>
        </p:nvSpPr>
        <p:spPr>
          <a:xfrm>
            <a:off x="0" y="0"/>
            <a:ext cx="3078427" cy="513508"/>
          </a:xfrm>
          <a:prstGeom prst="rect">
            <a:avLst/>
          </a:prstGeom>
        </p:spPr>
        <p:txBody>
          <a:bodyPr vert="horz" lIns="99075" tIns="49538" rIns="99075" bIns="49538" rtlCol="0"/>
          <a:lstStyle>
            <a:lvl1pPr algn="l">
              <a:defRPr sz="1300"/>
            </a:lvl1pPr>
          </a:lstStyle>
          <a:p>
            <a:endParaRPr lang="zh-CN" altLang="en-US"/>
          </a:p>
        </p:txBody>
      </p:sp>
      <p:sp>
        <p:nvSpPr>
          <p:cNvPr id="3" name="日期占位符 2"/>
          <p:cNvSpPr>
            <a:spLocks noGrp="1"/>
          </p:cNvSpPr>
          <p:nvPr>
            <p:ph type="dt" idx="1"/>
          </p:nvPr>
        </p:nvSpPr>
        <p:spPr>
          <a:xfrm>
            <a:off x="4023992" y="0"/>
            <a:ext cx="3078427" cy="513508"/>
          </a:xfrm>
          <a:prstGeom prst="rect">
            <a:avLst/>
          </a:prstGeom>
        </p:spPr>
        <p:txBody>
          <a:bodyPr vert="horz" lIns="99075" tIns="49538" rIns="99075" bIns="49538" rtlCol="0"/>
          <a:lstStyle>
            <a:lvl1pPr algn="r">
              <a:defRPr sz="1300"/>
            </a:lvl1pPr>
          </a:lstStyle>
          <a:p>
            <a:fld id="{0211146C-6078-4551-AB06-DDF1E55A96FB}" type="datetimeFigureOut">
              <a:rPr lang="zh-CN" altLang="en-US" smtClean="0"/>
            </a:fld>
            <a:endParaRPr lang="zh-CN" altLang="en-US"/>
          </a:p>
        </p:txBody>
      </p:sp>
      <p:sp>
        <p:nvSpPr>
          <p:cNvPr id="4" name="幻灯片图像占位符 3"/>
          <p:cNvSpPr>
            <a:spLocks noGrp="1" noRot="1" noChangeAspect="1"/>
          </p:cNvSpPr>
          <p:nvPr>
            <p:ph type="sldImg" idx="2"/>
          </p:nvPr>
        </p:nvSpPr>
        <p:spPr>
          <a:xfrm>
            <a:off x="482600" y="1279525"/>
            <a:ext cx="6140450" cy="3454400"/>
          </a:xfrm>
          <a:prstGeom prst="rect">
            <a:avLst/>
          </a:prstGeom>
          <a:noFill/>
          <a:ln w="12700">
            <a:solidFill>
              <a:prstClr val="black"/>
            </a:solidFill>
          </a:ln>
        </p:spPr>
        <p:txBody>
          <a:bodyPr vert="horz" lIns="99075" tIns="49538" rIns="99075" bIns="49538" rtlCol="0" anchor="ctr"/>
          <a:lstStyle/>
          <a:p>
            <a:endParaRPr lang="zh-CN" altLang="en-US"/>
          </a:p>
        </p:txBody>
      </p:sp>
      <p:sp>
        <p:nvSpPr>
          <p:cNvPr id="5" name="备注占位符 4"/>
          <p:cNvSpPr>
            <a:spLocks noGrp="1"/>
          </p:cNvSpPr>
          <p:nvPr>
            <p:ph type="body" sz="quarter" idx="3"/>
          </p:nvPr>
        </p:nvSpPr>
        <p:spPr>
          <a:xfrm>
            <a:off x="710407" y="4925407"/>
            <a:ext cx="5683250" cy="4029879"/>
          </a:xfrm>
          <a:prstGeom prst="rect">
            <a:avLst/>
          </a:prstGeom>
        </p:spPr>
        <p:txBody>
          <a:bodyPr vert="horz" lIns="99075" tIns="49538" rIns="99075" bIns="49538" rtlCol="0"/>
          <a:lstStyle/>
          <a:p>
            <a:pPr lvl="0"/>
            <a:r>
              <a:rPr lang="zh-CN" altLang="en-US"/>
              <a:t>单击此处编辑母版文本样式</a:t>
            </a:r>
            <a:endParaRPr lang="zh-CN" altLang="en-US"/>
          </a:p>
          <a:p>
            <a:pPr lvl="1"/>
            <a:r>
              <a:rPr lang="zh-CN" altLang="en-US"/>
              <a:t>第二级</a:t>
            </a:r>
            <a:endParaRPr lang="zh-CN" altLang="en-US"/>
          </a:p>
          <a:p>
            <a:pPr lvl="2"/>
            <a:r>
              <a:rPr lang="zh-CN" altLang="en-US"/>
              <a:t>第三级</a:t>
            </a:r>
            <a:endParaRPr lang="zh-CN" altLang="en-US"/>
          </a:p>
          <a:p>
            <a:pPr lvl="3"/>
            <a:r>
              <a:rPr lang="zh-CN" altLang="en-US"/>
              <a:t>第四级</a:t>
            </a:r>
            <a:endParaRPr lang="zh-CN" altLang="en-US"/>
          </a:p>
          <a:p>
            <a:pPr lvl="4"/>
            <a:r>
              <a:rPr lang="zh-CN" altLang="en-US"/>
              <a:t>第五级</a:t>
            </a:r>
            <a:endParaRPr lang="zh-CN" altLang="en-US"/>
          </a:p>
        </p:txBody>
      </p:sp>
      <p:sp>
        <p:nvSpPr>
          <p:cNvPr id="6" name="页脚占位符 5"/>
          <p:cNvSpPr>
            <a:spLocks noGrp="1"/>
          </p:cNvSpPr>
          <p:nvPr>
            <p:ph type="ftr" sz="quarter" idx="4"/>
          </p:nvPr>
        </p:nvSpPr>
        <p:spPr>
          <a:xfrm>
            <a:off x="0" y="9721107"/>
            <a:ext cx="3078427" cy="513507"/>
          </a:xfrm>
          <a:prstGeom prst="rect">
            <a:avLst/>
          </a:prstGeom>
        </p:spPr>
        <p:txBody>
          <a:bodyPr vert="horz" lIns="99075" tIns="49538" rIns="99075" bIns="49538" rtlCol="0" anchor="b"/>
          <a:lstStyle>
            <a:lvl1pPr algn="l">
              <a:defRPr sz="1300"/>
            </a:lvl1pPr>
          </a:lstStyle>
          <a:p>
            <a:endParaRPr lang="zh-CN" altLang="en-US"/>
          </a:p>
        </p:txBody>
      </p:sp>
      <p:sp>
        <p:nvSpPr>
          <p:cNvPr id="7" name="灯片编号占位符 6"/>
          <p:cNvSpPr>
            <a:spLocks noGrp="1"/>
          </p:cNvSpPr>
          <p:nvPr>
            <p:ph type="sldNum" sz="quarter" idx="5"/>
          </p:nvPr>
        </p:nvSpPr>
        <p:spPr>
          <a:xfrm>
            <a:off x="4023992" y="9721107"/>
            <a:ext cx="3078427" cy="513507"/>
          </a:xfrm>
          <a:prstGeom prst="rect">
            <a:avLst/>
          </a:prstGeom>
        </p:spPr>
        <p:txBody>
          <a:bodyPr vert="horz" lIns="99075" tIns="49538" rIns="99075" bIns="49538" rtlCol="0" anchor="b"/>
          <a:lstStyle>
            <a:lvl1pPr algn="r">
              <a:defRPr sz="1300"/>
            </a:lvl1pPr>
          </a:lstStyle>
          <a:p>
            <a:fld id="{1FB1CC12-A7E9-4C74-B725-4321CACE2548}" type="slidenum">
              <a:rPr lang="zh-CN" altLang="en-US" smtClean="0"/>
            </a:fld>
            <a:endParaRPr lang="zh-CN" altLang="en-US"/>
          </a:p>
        </p:txBody>
      </p:sp>
    </p:spTree>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notesSlides/_rels/notesSlide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xml"/></Relationships>
</file>

<file path=ppt/notesSlides/_rels/notesSlide1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1.xml"/></Relationships>
</file>

<file path=ppt/notesSlides/_rels/notesSlide1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2.xml"/></Relationships>
</file>

<file path=ppt/notesSlides/_rels/notesSlide1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3.xml"/></Relationships>
</file>

<file path=ppt/notesSlides/_rels/notesSlide1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4.xml"/></Relationships>
</file>

<file path=ppt/notesSlides/_rels/notesSlide1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5.xml"/></Relationships>
</file>

<file path=ppt/notesSlides/_rels/notesSlide1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6.xml"/></Relationships>
</file>

<file path=ppt/notesSlides/_rels/notesSlide1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7.xml"/></Relationships>
</file>

<file path=ppt/notesSlides/_rels/notesSlide1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9.xml"/></Relationships>
</file>

<file path=ppt/notesSlides/_rels/notesSlide1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0.xml"/></Relationships>
</file>

<file path=ppt/notesSlides/_rels/notesSlide1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1.xml"/></Relationships>
</file>

<file path=ppt/notesSlides/_rels/notesSlide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xml"/></Relationships>
</file>

<file path=ppt/notesSlides/_rels/notesSlide2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2.xml"/></Relationships>
</file>

<file path=ppt/notesSlides/_rels/notesSlide2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4.xml"/></Relationships>
</file>

<file path=ppt/notesSlides/_rels/notesSlide2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5.xml"/></Relationships>
</file>

<file path=ppt/notesSlides/_rels/notesSlide2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6.xml"/></Relationships>
</file>

<file path=ppt/notesSlides/_rels/notesSlide2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7.xml"/></Relationships>
</file>

<file path=ppt/notesSlides/_rels/notesSlide2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8.xml"/></Relationships>
</file>

<file path=ppt/notesSlides/_rels/notesSlide2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29.xml"/></Relationships>
</file>

<file path=ppt/notesSlides/_rels/notesSlide2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0.xml"/></Relationships>
</file>

<file path=ppt/notesSlides/_rels/notesSlide2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1.xml"/></Relationships>
</file>

<file path=ppt/notesSlides/_rels/notesSlide2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2.xml"/></Relationships>
</file>

<file path=ppt/notesSlides/_rels/notesSlide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xml"/></Relationships>
</file>

<file path=ppt/notesSlides/_rels/notesSlide30.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4.xml"/></Relationships>
</file>

<file path=ppt/notesSlides/_rels/notesSlide31.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5.xml"/></Relationships>
</file>

<file path=ppt/notesSlides/_rels/notesSlide32.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6.xml"/></Relationships>
</file>

<file path=ppt/notesSlides/_rels/notesSlide33.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7.xml"/></Relationships>
</file>

<file path=ppt/notesSlides/_rels/notesSlide3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8.xml"/></Relationships>
</file>

<file path=ppt/notesSlides/_rels/notesSlide3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39.xml"/></Relationships>
</file>

<file path=ppt/notesSlides/_rels/notesSlide3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1.xml"/></Relationships>
</file>

<file path=ppt/notesSlides/_rels/notesSlide3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2.xml"/></Relationships>
</file>

<file path=ppt/notesSlides/_rels/notesSlide3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3.xml"/></Relationships>
</file>

<file path=ppt/notesSlides/_rels/notesSlide3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44.xml"/></Relationships>
</file>

<file path=ppt/notesSlides/_rels/notesSlide4.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5.xml"/></Relationships>
</file>

<file path=ppt/notesSlides/_rels/notesSlide5.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6.xml"/></Relationships>
</file>

<file path=ppt/notesSlides/_rels/notesSlide6.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7.xml"/></Relationships>
</file>

<file path=ppt/notesSlides/_rels/notesSlide7.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8.xml"/></Relationships>
</file>

<file path=ppt/notesSlides/_rels/notesSlide8.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9.xml"/></Relationships>
</file>

<file path=ppt/notesSlides/_rels/notesSlide9.xml.rels><?xml version="1.0" encoding="UTF-8" standalone="yes"?>
<Relationships xmlns="http://schemas.openxmlformats.org/package/2006/relationships"><Relationship Id="rId2" Type="http://schemas.openxmlformats.org/officeDocument/2006/relationships/notesMaster" Target="../notesMasters/notesMaster1.xml"/><Relationship Id="rId1" Type="http://schemas.openxmlformats.org/officeDocument/2006/relationships/slide" Target="../slides/slide10.xml"/></Relationships>
</file>

<file path=ppt/notesSlides/notesSlide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充电时间难以合理化：充电过程中享受不到服务</a:t>
            </a:r>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en-US" altLang="zh-CN"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充电设施作为数据门户的入口，互联网</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充电桩模式，可进一步缓解用户充电痛点，提升充电设施运营效率，未来可以创造巨大的经济价值。</a:t>
            </a:r>
            <a:endParaRPr lang="zh-CN" altLang="zh-CN" sz="1200" kern="1200" dirty="0">
              <a:solidFill>
                <a:schemeClr val="tx1"/>
              </a:solidFill>
              <a:effectLst/>
              <a:latin typeface="+mn-lt"/>
              <a:ea typeface="+mn-ea"/>
              <a:cs typeface="+mn-cs"/>
            </a:endParaRPr>
          </a:p>
          <a:p>
            <a:pPr fontAlgn="base"/>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用户方面，通过</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充电设施</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充电</a:t>
            </a:r>
            <a:r>
              <a:rPr lang="en-US" altLang="zh-CN" sz="1200" kern="1200" dirty="0">
                <a:solidFill>
                  <a:schemeClr val="tx1"/>
                </a:solidFill>
                <a:effectLst/>
                <a:latin typeface="+mn-lt"/>
                <a:ea typeface="+mn-ea"/>
                <a:cs typeface="+mn-cs"/>
              </a:rPr>
              <a:t>APP+</a:t>
            </a:r>
            <a:r>
              <a:rPr lang="zh-CN" altLang="zh-CN" sz="1200" kern="1200" dirty="0">
                <a:solidFill>
                  <a:schemeClr val="tx1"/>
                </a:solidFill>
                <a:effectLst/>
                <a:latin typeface="+mn-lt"/>
                <a:ea typeface="+mn-ea"/>
                <a:cs typeface="+mn-cs"/>
              </a:rPr>
              <a:t>云管理平台</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模式，用户可以方便的查询充电设施位置信息、使用状态信息等，可以在线充电预约，并进行设施位置导航，实现充电，完成在线支付，并对充电设施情况在线点评；可以参与丰富的车友活动并进行新能源互联网出行信息共享。</a:t>
            </a:r>
            <a:endParaRPr lang="zh-CN" altLang="zh-CN" sz="1200" kern="1200" dirty="0">
              <a:solidFill>
                <a:schemeClr val="tx1"/>
              </a:solidFill>
              <a:effectLst/>
              <a:latin typeface="+mn-lt"/>
              <a:ea typeface="+mn-ea"/>
              <a:cs typeface="+mn-cs"/>
            </a:endParaRPr>
          </a:p>
          <a:p>
            <a:pPr fontAlgn="base"/>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充电设施运营及增值服务方面，通过</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充电设施</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充电</a:t>
            </a:r>
            <a:r>
              <a:rPr lang="en-US" altLang="zh-CN" sz="1200" kern="1200" dirty="0">
                <a:solidFill>
                  <a:schemeClr val="tx1"/>
                </a:solidFill>
                <a:effectLst/>
                <a:latin typeface="+mn-lt"/>
                <a:ea typeface="+mn-ea"/>
                <a:cs typeface="+mn-cs"/>
              </a:rPr>
              <a:t>APP+</a:t>
            </a:r>
            <a:r>
              <a:rPr lang="zh-CN" altLang="zh-CN" sz="1200" kern="1200" dirty="0">
                <a:solidFill>
                  <a:schemeClr val="tx1"/>
                </a:solidFill>
                <a:effectLst/>
                <a:latin typeface="+mn-lt"/>
                <a:ea typeface="+mn-ea"/>
                <a:cs typeface="+mn-cs"/>
              </a:rPr>
              <a:t>云管理平台</a:t>
            </a:r>
            <a:r>
              <a:rPr lang="en-US" altLang="zh-CN" sz="1200" kern="1200" dirty="0">
                <a:solidFill>
                  <a:schemeClr val="tx1"/>
                </a:solidFill>
                <a:effectLst/>
                <a:latin typeface="+mn-lt"/>
                <a:ea typeface="+mn-ea"/>
                <a:cs typeface="+mn-cs"/>
              </a:rPr>
              <a:t>”</a:t>
            </a:r>
            <a:r>
              <a:rPr lang="zh-CN" altLang="zh-CN" sz="1200" kern="1200" dirty="0">
                <a:solidFill>
                  <a:schemeClr val="tx1"/>
                </a:solidFill>
                <a:effectLst/>
                <a:latin typeface="+mn-lt"/>
                <a:ea typeface="+mn-ea"/>
                <a:cs typeface="+mn-cs"/>
              </a:rPr>
              <a:t>模式，运营商可以方便及时的获取用户数据，掌握充电设施运行数据，进一步优化充电设施布局与服务，提高客户充电体验及设施运营效率；并基于掌握的海量信息数据，为上下游企业及相关行业提供充电增值服务，如基于抓取的新能源汽车使用数据，为汽车维修保养提供精准服务；根据用户的行车轨迹，与商场、酒店、旅游等商家合作。</a:t>
            </a: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fontAlgn="base"/>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1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优化服务</a:t>
            </a:r>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痛点解决、服务提升（分对象）</a:t>
            </a:r>
            <a:endParaRPr lang="en-US" altLang="zh-CN" dirty="0"/>
          </a:p>
          <a:p>
            <a:endParaRPr lang="en-US" altLang="zh-CN" dirty="0"/>
          </a:p>
          <a:p>
            <a:r>
              <a:rPr lang="zh-CN" altLang="en-US" dirty="0"/>
              <a:t>统一支付</a:t>
            </a:r>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lvl="0">
              <a:lnSpc>
                <a:spcPct val="110000"/>
              </a:lnSpc>
              <a:spcBef>
                <a:spcPct val="0"/>
              </a:spcBef>
              <a:buNone/>
              <a:defRPr/>
            </a:pPr>
            <a:r>
              <a:rPr lang="en-US" altLang="zh-CN" sz="1200" kern="100" dirty="0">
                <a:solidFill>
                  <a:schemeClr val="tx1">
                    <a:lumMod val="65000"/>
                    <a:lumOff val="35000"/>
                  </a:schemeClr>
                </a:solidFill>
                <a:cs typeface="Times New Roman" panose="02020603050405020304" pitchFamily="18" charset="0"/>
              </a:rPr>
              <a:t>1</a:t>
            </a:r>
            <a:r>
              <a:rPr lang="zh-CN" altLang="en-US" sz="1200" kern="100" dirty="0">
                <a:solidFill>
                  <a:schemeClr val="tx1">
                    <a:lumMod val="65000"/>
                    <a:lumOff val="35000"/>
                  </a:schemeClr>
                </a:solidFill>
                <a:cs typeface="Times New Roman" panose="02020603050405020304" pitchFamily="18" charset="0"/>
              </a:rPr>
              <a:t>、当接到建设充电场站的需求时，将建设充电场站面积大小、规划图作为输入项进入平台中，自动输出设计图纸与工程报价；</a:t>
            </a:r>
            <a:endParaRPr lang="en-US" altLang="zh-CN" sz="1200" kern="100" dirty="0">
              <a:solidFill>
                <a:schemeClr val="tx1">
                  <a:lumMod val="65000"/>
                  <a:lumOff val="35000"/>
                </a:schemeClr>
              </a:solidFill>
              <a:cs typeface="Times New Roman" panose="02020603050405020304" pitchFamily="18" charset="0"/>
            </a:endParaRPr>
          </a:p>
          <a:p>
            <a:pPr lvl="0">
              <a:lnSpc>
                <a:spcPct val="110000"/>
              </a:lnSpc>
              <a:spcBef>
                <a:spcPct val="0"/>
              </a:spcBef>
              <a:buNone/>
              <a:defRPr/>
            </a:pPr>
            <a:r>
              <a:rPr lang="en-US" altLang="zh-CN" sz="1200" kern="100" dirty="0">
                <a:solidFill>
                  <a:schemeClr val="tx1">
                    <a:lumMod val="65000"/>
                    <a:lumOff val="35000"/>
                  </a:schemeClr>
                </a:solidFill>
                <a:cs typeface="Times New Roman" panose="02020603050405020304" pitchFamily="18" charset="0"/>
              </a:rPr>
              <a:t>2</a:t>
            </a:r>
            <a:r>
              <a:rPr lang="zh-CN" altLang="en-US" sz="1200" kern="100" dirty="0">
                <a:solidFill>
                  <a:schemeClr val="tx1">
                    <a:lumMod val="65000"/>
                    <a:lumOff val="35000"/>
                  </a:schemeClr>
                </a:solidFill>
                <a:cs typeface="Times New Roman" panose="02020603050405020304" pitchFamily="18" charset="0"/>
              </a:rPr>
              <a:t>、并通过平台选择合适的供应商进行下发，供应商通过平台直接接单，并上传合同内容、履约责任、工期实现路径、进度及状态等</a:t>
            </a:r>
            <a:endParaRPr lang="en-US" altLang="zh-CN" sz="1200" kern="100" dirty="0">
              <a:solidFill>
                <a:schemeClr val="tx1">
                  <a:lumMod val="65000"/>
                  <a:lumOff val="35000"/>
                </a:schemeClr>
              </a:solidFill>
              <a:cs typeface="Times New Roman" panose="02020603050405020304" pitchFamily="18" charset="0"/>
            </a:endParaRPr>
          </a:p>
          <a:p>
            <a:pPr lvl="0"/>
            <a:r>
              <a:rPr kumimoji="0" lang="en-US" altLang="zh-CN" sz="1200" b="0" i="0" u="none" strike="noStrike" kern="100" cap="none" spc="0" normalizeH="0" baseline="0" noProof="0" dirty="0">
                <a:ln>
                  <a:noFill/>
                </a:ln>
                <a:solidFill>
                  <a:schemeClr val="tx1">
                    <a:lumMod val="65000"/>
                    <a:lumOff val="35000"/>
                  </a:schemeClr>
                </a:solidFill>
                <a:effectLst/>
                <a:uLnTx/>
                <a:uFillTx/>
                <a:cs typeface="Times New Roman" panose="02020603050405020304" pitchFamily="18" charset="0"/>
                <a:sym typeface="微软雅黑" panose="020B0503020204020204" pitchFamily="34" charset="-122"/>
              </a:rPr>
              <a:t>3</a:t>
            </a:r>
            <a:r>
              <a:rPr kumimoji="0" lang="zh-CN" altLang="en-US" sz="1200" b="0" i="0" u="none" strike="noStrike" kern="100" cap="none" spc="0" normalizeH="0" baseline="0" noProof="0" dirty="0">
                <a:ln>
                  <a:noFill/>
                </a:ln>
                <a:solidFill>
                  <a:schemeClr val="tx1">
                    <a:lumMod val="65000"/>
                    <a:lumOff val="35000"/>
                  </a:schemeClr>
                </a:solidFill>
                <a:effectLst/>
                <a:uLnTx/>
                <a:uFillTx/>
                <a:cs typeface="Times New Roman" panose="02020603050405020304" pitchFamily="18" charset="0"/>
                <a:sym typeface="微软雅黑" panose="020B0503020204020204" pitchFamily="34" charset="-122"/>
              </a:rPr>
              <a:t>、通过平台实现项目移交标准发布、过程与状况查询，</a:t>
            </a:r>
            <a:r>
              <a:rPr lang="zh-CN" altLang="zh-CN" sz="1200" kern="1200" dirty="0">
                <a:solidFill>
                  <a:schemeClr val="tx1"/>
                </a:solidFill>
                <a:effectLst/>
                <a:latin typeface="+mn-lt"/>
                <a:ea typeface="+mn-ea"/>
                <a:cs typeface="+mn-cs"/>
              </a:rPr>
              <a:t>当项目被移交验收后，转入到</a:t>
            </a:r>
            <a:r>
              <a:rPr lang="en-US" altLang="zh-CN" sz="1200" kern="1200" dirty="0">
                <a:solidFill>
                  <a:schemeClr val="tx1"/>
                </a:solidFill>
                <a:effectLst/>
                <a:latin typeface="+mn-lt"/>
                <a:ea typeface="+mn-ea"/>
                <a:cs typeface="+mn-cs"/>
              </a:rPr>
              <a:t>DC</a:t>
            </a:r>
            <a:r>
              <a:rPr lang="zh-CN" altLang="zh-CN" sz="1200" kern="1200" dirty="0">
                <a:solidFill>
                  <a:schemeClr val="tx1"/>
                </a:solidFill>
                <a:effectLst/>
                <a:latin typeface="+mn-lt"/>
                <a:ea typeface="+mn-ea"/>
                <a:cs typeface="+mn-cs"/>
              </a:rPr>
              <a:t>新能源运营部，正式运营之前由检测部门进行检测（对桩在正式使用之前进行安全与使用检测，桩与平台数据传输准确率检测）</a:t>
            </a:r>
            <a:endParaRPr lang="zh-CN" altLang="zh-CN" sz="1200" kern="1200" dirty="0">
              <a:solidFill>
                <a:schemeClr val="tx1"/>
              </a:solidFill>
              <a:effectLst/>
              <a:latin typeface="+mn-lt"/>
              <a:ea typeface="+mn-ea"/>
              <a:cs typeface="+mn-cs"/>
            </a:endParaRPr>
          </a:p>
          <a:p>
            <a:br>
              <a:rPr lang="zh-CN" altLang="en-US" sz="1200" i="0" kern="1200" dirty="0">
                <a:solidFill>
                  <a:schemeClr val="tx1"/>
                </a:solidFill>
                <a:effectLst/>
                <a:latin typeface="+mn-lt"/>
                <a:ea typeface="+mn-ea"/>
                <a:cs typeface="+mn-cs"/>
              </a:rPr>
            </a:br>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其中，充电设施运营商负责充电设施的建设、运营及维护（现商业模式尚不成熟，绝大多数运营厂商处于亏损状态）；</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中间服务商为充电设施的建设及运营提供电力、场地、支付及运营等的支持，主要包含电网企业、物业公司、场地业主等环节。</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充电设施解决方案商，针对不同的客户提供前期咨询、建设、运营等方面的充电整体解决方案。目前此环节的厂商相对较少</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dirty="0"/>
              <a:t>设备监控、安全</a:t>
            </a:r>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2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endParaRPr lang="en-US"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0.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1.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2.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en-US" altLang="zh-CN" sz="1200" b="1" kern="1200" dirty="0">
                <a:solidFill>
                  <a:schemeClr val="tx1"/>
                </a:solidFill>
                <a:effectLst/>
                <a:latin typeface="+mn-lt"/>
                <a:ea typeface="+mn-ea"/>
                <a:cs typeface="+mn-cs"/>
              </a:rPr>
              <a:t>1.</a:t>
            </a:r>
            <a:r>
              <a:rPr lang="zh-CN" altLang="en-US" sz="1200" b="1" kern="1200" dirty="0">
                <a:solidFill>
                  <a:schemeClr val="tx1"/>
                </a:solidFill>
                <a:effectLst/>
                <a:latin typeface="+mn-lt"/>
                <a:ea typeface="+mn-ea"/>
                <a:cs typeface="+mn-cs"/>
              </a:rPr>
              <a:t>内容运营</a:t>
            </a:r>
            <a:r>
              <a:rPr lang="en-US" altLang="zh-CN" sz="1200" b="1" kern="1200" dirty="0">
                <a:solidFill>
                  <a:schemeClr val="tx1"/>
                </a:solidFill>
                <a:effectLst/>
                <a:latin typeface="+mn-lt"/>
                <a:ea typeface="+mn-ea"/>
                <a:cs typeface="+mn-cs"/>
              </a:rPr>
              <a:t>http://www.chinaz.com/manage/2015/0714/422784.shtml?qq-pf-to=pcqq.discussion</a:t>
            </a:r>
            <a:endParaRPr lang="en-US"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http://36kr.com/p/5049404.html</a:t>
            </a:r>
            <a:endParaRPr lang="en-US"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http://www.woshipm.com/operate/583620.html</a:t>
            </a:r>
            <a:endParaRPr lang="en-US"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https://wenku.baidu.com/view/137678c6bb68a98270fefa53.html</a:t>
            </a:r>
            <a:endParaRPr lang="en-US" altLang="zh-CN" sz="1200" b="1"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https://www.zhihu.com/question/28646541</a:t>
            </a:r>
            <a:endParaRPr lang="en-US" altLang="zh-CN" sz="1200" b="1" kern="1200" dirty="0">
              <a:solidFill>
                <a:schemeClr val="tx1"/>
              </a:solidFill>
              <a:effectLst/>
              <a:latin typeface="+mn-lt"/>
              <a:ea typeface="+mn-ea"/>
              <a:cs typeface="+mn-cs"/>
            </a:endParaRPr>
          </a:p>
          <a:p>
            <a:r>
              <a:rPr lang="zh-CN" altLang="en-US" sz="1200" b="0" kern="1200" dirty="0">
                <a:solidFill>
                  <a:schemeClr val="tx1"/>
                </a:solidFill>
                <a:effectLst/>
                <a:latin typeface="+mn-lt"/>
                <a:ea typeface="+mn-ea"/>
                <a:cs typeface="+mn-cs"/>
              </a:rPr>
              <a:t>内容采集与创造、内容呈现与管理、内容扩散与传导、内容效果与评估、内容质量甄别、内容推荐与整合、</a:t>
            </a:r>
            <a:endParaRPr lang="en-US" altLang="zh-CN" sz="1200" b="0" kern="1200" dirty="0">
              <a:solidFill>
                <a:schemeClr val="tx1"/>
              </a:solidFill>
              <a:effectLst/>
              <a:latin typeface="+mn-lt"/>
              <a:ea typeface="+mn-ea"/>
              <a:cs typeface="+mn-cs"/>
            </a:endParaRPr>
          </a:p>
          <a:p>
            <a:r>
              <a:rPr lang="en-US" altLang="zh-CN" sz="1200" b="1" kern="1200" dirty="0">
                <a:solidFill>
                  <a:schemeClr val="tx1"/>
                </a:solidFill>
                <a:effectLst/>
                <a:latin typeface="+mn-lt"/>
                <a:ea typeface="+mn-ea"/>
                <a:cs typeface="+mn-cs"/>
              </a:rPr>
              <a:t>2. </a:t>
            </a:r>
            <a:r>
              <a:rPr lang="zh-CN" altLang="zh-CN" sz="1200" b="1" kern="1200" dirty="0">
                <a:solidFill>
                  <a:schemeClr val="tx1"/>
                </a:solidFill>
                <a:effectLst/>
                <a:latin typeface="+mn-lt"/>
                <a:ea typeface="+mn-ea"/>
                <a:cs typeface="+mn-cs"/>
              </a:rPr>
              <a:t>市场营销：</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2.1 </a:t>
            </a:r>
            <a:r>
              <a:rPr lang="zh-CN" altLang="zh-CN" sz="1200" kern="1200" dirty="0">
                <a:solidFill>
                  <a:schemeClr val="tx1"/>
                </a:solidFill>
                <a:effectLst/>
                <a:latin typeface="+mn-lt"/>
                <a:ea typeface="+mn-ea"/>
                <a:cs typeface="+mn-cs"/>
              </a:rPr>
              <a:t>线下营销、</a:t>
            </a:r>
            <a:r>
              <a:rPr lang="en-US" altLang="zh-CN" sz="1200" kern="1200" dirty="0">
                <a:solidFill>
                  <a:schemeClr val="tx1"/>
                </a:solidFill>
                <a:effectLst/>
                <a:latin typeface="+mn-lt"/>
                <a:ea typeface="+mn-ea"/>
                <a:cs typeface="+mn-cs"/>
              </a:rPr>
              <a:t>http://www.admin5.com/article/20170527/750322.shtml</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2.1.1 </a:t>
            </a:r>
            <a:r>
              <a:rPr lang="zh-CN" altLang="zh-CN" sz="1200" kern="1200" dirty="0">
                <a:solidFill>
                  <a:schemeClr val="tx1"/>
                </a:solidFill>
                <a:effectLst/>
                <a:latin typeface="+mn-lt"/>
                <a:ea typeface="+mn-ea"/>
                <a:cs typeface="+mn-cs"/>
              </a:rPr>
              <a:t>主导话语权：寻找行业有影响力的媒体或专家，通过他们建立传播，加上平台自身的影响力，达到借力的目的</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专业媒体：与行业比较有影响力的媒体合作，重点在于软性广告推广、广告互换等</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行业专家：寻找行业权威专家，借助在国家相关政策资源等予以支持，在行业专题会上进行推介，平台运营方举办的行业相关会议，能邀请相关企业参加，为平台撰写权威的行业相关文章</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2.1.2 </a:t>
            </a:r>
            <a:r>
              <a:rPr lang="zh-CN" altLang="zh-CN" sz="1200" kern="1200" dirty="0">
                <a:solidFill>
                  <a:schemeClr val="tx1"/>
                </a:solidFill>
                <a:effectLst/>
                <a:latin typeface="+mn-lt"/>
                <a:ea typeface="+mn-ea"/>
                <a:cs typeface="+mn-cs"/>
              </a:rPr>
              <a:t>展会推广：与政府部门或协会洽谈合作，与目标用户进行交流，参加政府或协会组织的展会进行宣传推广等</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2.1.3 </a:t>
            </a:r>
            <a:r>
              <a:rPr lang="zh-CN" altLang="zh-CN" sz="1200" kern="1200" dirty="0">
                <a:solidFill>
                  <a:schemeClr val="tx1"/>
                </a:solidFill>
                <a:effectLst/>
                <a:latin typeface="+mn-lt"/>
                <a:ea typeface="+mn-ea"/>
                <a:cs typeface="+mn-cs"/>
              </a:rPr>
              <a:t>行业峰会：通过举办行业峰会，再结合媒体宣传放大，</a:t>
            </a: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在行业增加知名度和影响力</a:t>
            </a:r>
            <a:endParaRPr lang="zh-CN" altLang="zh-CN" sz="1200" kern="1200" dirty="0">
              <a:solidFill>
                <a:schemeClr val="tx1"/>
              </a:solidFill>
              <a:effectLst/>
              <a:latin typeface="+mn-lt"/>
              <a:ea typeface="+mn-ea"/>
              <a:cs typeface="+mn-cs"/>
            </a:endParaRPr>
          </a:p>
          <a:p>
            <a:r>
              <a:rPr lang="x-none" altLang="zh-CN" sz="1200" kern="1200" dirty="0">
                <a:solidFill>
                  <a:schemeClr val="tx1"/>
                </a:solidFill>
                <a:effectLst/>
                <a:latin typeface="+mn-lt"/>
                <a:ea typeface="+mn-ea"/>
                <a:cs typeface="+mn-cs"/>
              </a:rPr>
              <a:t> </a:t>
            </a:r>
            <a:endParaRPr lang="x-none"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2.2 </a:t>
            </a:r>
            <a:r>
              <a:rPr lang="zh-CN" altLang="zh-CN" sz="1200" kern="1200" dirty="0">
                <a:solidFill>
                  <a:schemeClr val="tx1"/>
                </a:solidFill>
                <a:effectLst/>
                <a:latin typeface="+mn-lt"/>
                <a:ea typeface="+mn-ea"/>
                <a:cs typeface="+mn-cs"/>
              </a:rPr>
              <a:t>线上营销（网络营销）</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2.2.1 SEO</a:t>
            </a:r>
            <a:r>
              <a:rPr lang="zh-CN" altLang="zh-CN" sz="1200" kern="1200" dirty="0">
                <a:solidFill>
                  <a:schemeClr val="tx1"/>
                </a:solidFill>
                <a:effectLst/>
                <a:latin typeface="+mn-lt"/>
                <a:ea typeface="+mn-ea"/>
                <a:cs typeface="+mn-cs"/>
              </a:rPr>
              <a:t>搜索引擎优化</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2.2.2 </a:t>
            </a:r>
            <a:r>
              <a:rPr lang="zh-CN" altLang="zh-CN" sz="1200" kern="1200" dirty="0">
                <a:solidFill>
                  <a:schemeClr val="tx1"/>
                </a:solidFill>
                <a:effectLst/>
                <a:latin typeface="+mn-lt"/>
                <a:ea typeface="+mn-ea"/>
                <a:cs typeface="+mn-cs"/>
              </a:rPr>
              <a:t>竞价排名</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2.2.3 </a:t>
            </a:r>
            <a:r>
              <a:rPr lang="zh-CN" altLang="zh-CN" sz="1200" kern="1200" dirty="0">
                <a:solidFill>
                  <a:schemeClr val="tx1"/>
                </a:solidFill>
                <a:effectLst/>
                <a:latin typeface="+mn-lt"/>
                <a:ea typeface="+mn-ea"/>
                <a:cs typeface="+mn-cs"/>
              </a:rPr>
              <a:t>广告互换：通过在行业上下游产业链相关的门户、协会、电商和社区网站上进行广告等互换，提高平台知名度，联合活动与友情链接等）</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2.2.4 </a:t>
            </a:r>
            <a:r>
              <a:rPr lang="zh-CN" altLang="zh-CN" sz="1200" kern="1200" dirty="0">
                <a:solidFill>
                  <a:schemeClr val="tx1"/>
                </a:solidFill>
                <a:effectLst/>
                <a:latin typeface="+mn-lt"/>
                <a:ea typeface="+mn-ea"/>
                <a:cs typeface="+mn-cs"/>
              </a:rPr>
              <a:t>软文推广</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3.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ctr" latinLnBrk="0" hangingPunct="1">
              <a:lnSpc>
                <a:spcPct val="100000"/>
              </a:lnSpc>
              <a:spcBef>
                <a:spcPts val="300"/>
              </a:spcBef>
              <a:spcAft>
                <a:spcPts val="300"/>
              </a:spcAft>
              <a:buClrTx/>
              <a:buSzTx/>
              <a:buFont typeface="Wingdings" panose="05000000000000000000" pitchFamily="2" charset="2"/>
              <a:buNone/>
              <a:defRPr/>
            </a:pPr>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国内政策对充电桩行业发展的影响：</a:t>
            </a:r>
            <a:endParaRPr lang="en-US" altLang="zh-CN" sz="1300" kern="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fontAlgn="ctr">
              <a:spcBef>
                <a:spcPts val="300"/>
              </a:spcBef>
              <a:spcAft>
                <a:spcPts val="300"/>
              </a:spcAft>
              <a:buFont typeface="Wingdings" panose="05000000000000000000" pitchFamily="2" charset="2"/>
              <a:buChar char=""/>
            </a:pPr>
            <a:r>
              <a:rPr lang="en-US" altLang="zh-CN" sz="1300" kern="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2014</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年</a:t>
            </a:r>
            <a:r>
              <a:rPr lang="en-US" altLang="zh-CN" sz="1300" kern="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8</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月国家</a:t>
            </a:r>
            <a:r>
              <a:rPr lang="zh-CN" altLang="zh-CN" sz="1300" b="1"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发改委</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正式下发《</a:t>
            </a:r>
            <a:r>
              <a:rPr lang="zh-CN" altLang="zh-CN" sz="1300"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关于电动汽车用电价格政策有关问题的通知</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》，明确充换电设施经营企业可向用户收取电费和一定的充电服务费。</a:t>
            </a:r>
            <a:endParaRPr lang="zh-CN" altLang="zh-CN" sz="13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fontAlgn="ctr">
              <a:spcBef>
                <a:spcPts val="300"/>
              </a:spcBef>
              <a:spcAft>
                <a:spcPts val="300"/>
              </a:spcAft>
              <a:buFont typeface="Wingdings" panose="05000000000000000000" pitchFamily="2" charset="2"/>
              <a:buChar char=""/>
            </a:pPr>
            <a:r>
              <a:rPr lang="en-US" altLang="zh-CN" sz="1300" kern="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2015</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年，充电桩行业最重磅的两个文件是国办发〔</a:t>
            </a:r>
            <a:r>
              <a:rPr lang="en-US" altLang="zh-CN" sz="1300" kern="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2015</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300" kern="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73</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号《</a:t>
            </a:r>
            <a:r>
              <a:rPr lang="zh-CN" altLang="zh-CN" sz="1300"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国务院办公厅关于加快电动汽车充电基础设施建设的指导意见</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》及其配套文件</a:t>
            </a:r>
            <a:r>
              <a:rPr lang="zh-CN" altLang="en-US"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由</a:t>
            </a:r>
            <a:r>
              <a:rPr lang="zh-CN" altLang="zh-CN" sz="1300" b="1" kern="0" dirty="0">
                <a:solidFill>
                  <a:srgbClr val="000000"/>
                </a:solidFill>
                <a:latin typeface="微软雅黑" panose="020B0503020204020204" pitchFamily="34" charset="-122"/>
                <a:ea typeface="微软雅黑" panose="020B0503020204020204" pitchFamily="34" charset="-122"/>
                <a:cs typeface="Calibri" panose="020F0502020204030204" pitchFamily="34" charset="0"/>
              </a:rPr>
              <a:t>国家发改委、国家能源局、工信部和住建部</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在系统内部联合印发的《</a:t>
            </a:r>
            <a:r>
              <a:rPr lang="zh-CN" altLang="zh-CN" sz="1300"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电动汽车充电基础设施发展指南（</a:t>
            </a:r>
            <a:r>
              <a:rPr lang="en-US" altLang="zh-CN" sz="1300"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2015-2020</a:t>
            </a:r>
            <a:r>
              <a:rPr lang="zh-CN" altLang="zh-CN" sz="1300"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endParaRPr lang="zh-CN" altLang="zh-CN" sz="13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fontAlgn="ctr">
              <a:spcBef>
                <a:spcPts val="300"/>
              </a:spcBef>
              <a:spcAft>
                <a:spcPts val="300"/>
              </a:spcAft>
              <a:buFont typeface="Wingdings" panose="05000000000000000000" pitchFamily="2" charset="2"/>
              <a:buChar char=""/>
            </a:pPr>
            <a:r>
              <a:rPr lang="en-US" altLang="zh-CN" sz="1300" kern="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2015</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年</a:t>
            </a:r>
            <a:r>
              <a:rPr lang="en-US" altLang="zh-CN" sz="1300" kern="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12</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月底，</a:t>
            </a:r>
            <a:r>
              <a:rPr lang="zh-CN" altLang="zh-CN" sz="1300" b="1"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国家质检总局、国家标准委也联合国家能源局、工信部、科技部</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等对外发布了</a:t>
            </a:r>
            <a:r>
              <a:rPr lang="zh-CN" altLang="zh-CN" sz="1300"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全新修订的电动汽车充电接口及通信协议等</a:t>
            </a:r>
            <a:r>
              <a:rPr lang="en-US" altLang="zh-CN" sz="1300" kern="0" dirty="0">
                <a:solidFill>
                  <a:srgbClr val="C00000"/>
                </a:solidFill>
                <a:latin typeface="微软雅黑" panose="020B0503020204020204" pitchFamily="34" charset="-122"/>
                <a:ea typeface="微软雅黑" panose="020B0503020204020204" pitchFamily="34" charset="-122"/>
                <a:cs typeface="Times New Roman" panose="02020603050405020304" pitchFamily="18" charset="0"/>
              </a:rPr>
              <a:t>5</a:t>
            </a:r>
            <a:r>
              <a:rPr lang="zh-CN" altLang="zh-CN" sz="1300" kern="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项国家标准</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300" kern="0" dirty="0">
                <a:solidFill>
                  <a:srgbClr val="333333"/>
                </a:solidFill>
                <a:latin typeface="微软雅黑" panose="020B0503020204020204" pitchFamily="34" charset="-122"/>
                <a:ea typeface="微软雅黑" panose="020B0503020204020204" pitchFamily="34" charset="-122"/>
                <a:cs typeface="Times New Roman" panose="02020603050405020304" pitchFamily="18" charset="0"/>
              </a:rPr>
              <a:t>1</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月正式实施。</a:t>
            </a:r>
            <a:endParaRPr lang="zh-CN" altLang="zh-CN" sz="13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fontAlgn="ctr">
              <a:spcBef>
                <a:spcPts val="300"/>
              </a:spcBef>
              <a:spcAft>
                <a:spcPts val="300"/>
              </a:spcAft>
              <a:buFont typeface="Wingdings" panose="05000000000000000000" pitchFamily="2" charset="2"/>
              <a:buChar char=""/>
            </a:pP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2016</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年</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1</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月，</a:t>
            </a:r>
            <a:r>
              <a:rPr lang="zh-CN" altLang="zh-CN" sz="1300" kern="100" dirty="0">
                <a:latin typeface="微软雅黑" panose="020B0503020204020204" pitchFamily="34" charset="-122"/>
                <a:ea typeface="微软雅黑" panose="020B0503020204020204" pitchFamily="34" charset="-122"/>
                <a:cs typeface="Calibri" panose="020F0502020204030204" pitchFamily="34" charset="0"/>
              </a:rPr>
              <a:t>财政部、工业和信息化部等部委联合发布的《</a:t>
            </a:r>
            <a:r>
              <a:rPr lang="zh-CN" altLang="zh-CN" sz="1300" kern="100" dirty="0">
                <a:solidFill>
                  <a:srgbClr val="C00000"/>
                </a:solidFill>
                <a:latin typeface="微软雅黑" panose="020B0503020204020204" pitchFamily="34" charset="-122"/>
                <a:ea typeface="微软雅黑" panose="020B0503020204020204" pitchFamily="34" charset="-122"/>
                <a:cs typeface="Calibri" panose="020F0502020204030204" pitchFamily="34" charset="0"/>
              </a:rPr>
              <a:t>关于“十三五”新能源汽车充电基础设施奖励政策及加强新能源汽车推广应用的通知</a:t>
            </a:r>
            <a:r>
              <a:rPr lang="zh-CN" altLang="zh-CN" sz="1300" kern="100" dirty="0">
                <a:latin typeface="微软雅黑" panose="020B0503020204020204" pitchFamily="34" charset="-122"/>
                <a:ea typeface="微软雅黑" panose="020B0503020204020204" pitchFamily="34" charset="-122"/>
                <a:cs typeface="Calibri" panose="020F0502020204030204" pitchFamily="34" charset="0"/>
              </a:rPr>
              <a:t>》，各省区市要获得新能源汽车充电基础设施建设、运营奖励补助资金，需达到一定的推广规模</a:t>
            </a:r>
            <a:endParaRPr lang="zh-CN" altLang="zh-CN" sz="13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fontAlgn="ctr">
              <a:spcBef>
                <a:spcPts val="300"/>
              </a:spcBef>
              <a:spcAft>
                <a:spcPts val="300"/>
              </a:spcAft>
              <a:buFont typeface="Wingdings" panose="05000000000000000000" pitchFamily="2" charset="2"/>
              <a:buChar char=""/>
            </a:pPr>
            <a:r>
              <a:rPr lang="en-US" altLang="zh-CN" sz="1300" b="1"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ZG</a:t>
            </a:r>
            <a:r>
              <a:rPr lang="zh-CN" altLang="zh-CN" sz="1300" b="1"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汽车协会</a:t>
            </a:r>
            <a:r>
              <a:rPr lang="zh-CN" altLang="en-US" sz="1300" b="1"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2017</a:t>
            </a:r>
            <a:r>
              <a:rPr lang="zh-CN" altLang="en-US"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年新能源客车将以能量密度、续航里程作为补贴标准，</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其对比原版补贴政策差异</a:t>
            </a:r>
            <a:r>
              <a:rPr lang="zh-CN" altLang="en-US"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endParaRPr lang="zh-CN" altLang="zh-CN" sz="13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fontAlgn="ctr">
              <a:spcBef>
                <a:spcPts val="300"/>
              </a:spcBef>
              <a:spcAft>
                <a:spcPts val="300"/>
              </a:spcAft>
              <a:buFont typeface="+mj-lt"/>
              <a:buAutoNum type="alphaUcPeriod"/>
            </a:pP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乘用车补贴不变，电动和插电混合客车有所调整</a:t>
            </a:r>
            <a:endParaRPr lang="zh-CN" altLang="zh-CN" sz="13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fontAlgn="ctr">
              <a:spcBef>
                <a:spcPts val="300"/>
              </a:spcBef>
              <a:spcAft>
                <a:spcPts val="300"/>
              </a:spcAft>
              <a:buFont typeface="+mj-lt"/>
              <a:buAutoNum type="alphaUcPeriod"/>
            </a:pP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续航里程在</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200</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公里的纯电动和</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50</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公里以下的插电混合车型将无法获得补贴</a:t>
            </a:r>
            <a:endParaRPr lang="zh-CN" altLang="zh-CN" sz="13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fontAlgn="ctr">
              <a:spcBef>
                <a:spcPts val="300"/>
              </a:spcBef>
              <a:spcAft>
                <a:spcPts val="300"/>
              </a:spcAft>
              <a:buFont typeface="+mj-lt"/>
              <a:buAutoNum type="alphaUcPeriod"/>
            </a:pP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补贴额度下降</a:t>
            </a:r>
            <a:r>
              <a:rPr lang="zh-CN" altLang="en-US"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纯电动客车退坡</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42%</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，插电混合退坡</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50%</a:t>
            </a:r>
            <a:endParaRPr lang="zh-CN" altLang="zh-CN" sz="13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800100" lvl="1" indent="-342900" fontAlgn="ctr">
              <a:spcBef>
                <a:spcPts val="300"/>
              </a:spcBef>
              <a:spcAft>
                <a:spcPts val="300"/>
              </a:spcAft>
              <a:buFont typeface="+mj-lt"/>
              <a:buAutoNum type="alphaUcPeriod"/>
            </a:pP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补贴标准变为应用电池能量密度最为考察指示，将储能系统充电倍率作为补贴系数参考，</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3~5C</a:t>
            </a:r>
            <a:r>
              <a:rPr lang="zh-CN" altLang="en-US"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0.8</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5~10C</a:t>
            </a:r>
            <a:r>
              <a:rPr lang="zh-CN" altLang="en-US"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1</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&gt;10C</a:t>
            </a:r>
            <a:r>
              <a:rPr lang="zh-CN" altLang="en-US"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1.2</a:t>
            </a:r>
            <a:r>
              <a:rPr lang="zh-CN"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a:t>
            </a:r>
            <a:endParaRPr lang="zh-CN" altLang="zh-CN" sz="1300" kern="100" dirty="0">
              <a:latin typeface="微软雅黑" panose="020B0503020204020204" pitchFamily="34" charset="-122"/>
              <a:ea typeface="微软雅黑" panose="020B0503020204020204" pitchFamily="34" charset="-122"/>
              <a:cs typeface="Times New Roman" panose="02020603050405020304" pitchFamily="18" charset="0"/>
            </a:endParaRPr>
          </a:p>
          <a:p>
            <a:pPr marL="342900" lvl="0" indent="-342900" fontAlgn="ctr">
              <a:spcBef>
                <a:spcPts val="300"/>
              </a:spcBef>
              <a:spcAft>
                <a:spcPts val="300"/>
              </a:spcAft>
              <a:buFont typeface="Wingdings" panose="05000000000000000000" pitchFamily="2" charset="2"/>
              <a:buChar char=""/>
            </a:pPr>
            <a:r>
              <a:rPr lang="en-US" altLang="zh-CN" sz="1300" kern="0" dirty="0">
                <a:solidFill>
                  <a:srgbClr val="333333"/>
                </a:solidFill>
                <a:latin typeface="微软雅黑" panose="020B0503020204020204" pitchFamily="34" charset="-122"/>
                <a:ea typeface="微软雅黑" panose="020B0503020204020204" pitchFamily="34" charset="-122"/>
                <a:cs typeface="Calibri" panose="020F0502020204030204" pitchFamily="34" charset="0"/>
              </a:rPr>
              <a:t>… …</a:t>
            </a:r>
            <a:endParaRPr lang="zh-CN" altLang="zh-CN" sz="1300" kern="100" dirty="0">
              <a:effectLst/>
              <a:latin typeface="微软雅黑" panose="020B0503020204020204" pitchFamily="34" charset="-122"/>
              <a:ea typeface="微软雅黑" panose="020B0503020204020204" pitchFamily="34" charset="-122"/>
              <a:cs typeface="Times New Roman" panose="02020603050405020304" pitchFamily="18" charset="0"/>
            </a:endParaRPr>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indent="0" algn="l" defTabSz="914400" rtl="0" eaLnBrk="1" fontAlgn="auto" latinLnBrk="0" hangingPunct="1">
              <a:lnSpc>
                <a:spcPct val="100000"/>
              </a:lnSpc>
              <a:spcBef>
                <a:spcPts val="0"/>
              </a:spcBef>
              <a:spcAft>
                <a:spcPts val="0"/>
              </a:spcAft>
              <a:buClrTx/>
              <a:buSzTx/>
              <a:buFontTx/>
              <a:buNone/>
              <a:defRPr/>
            </a:pP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合作路线</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建立平台</a:t>
            </a:r>
            <a:r>
              <a:rPr lang="en-US" altLang="zh-CN" sz="12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1200" b="1" dirty="0">
                <a:latin typeface="微软雅黑" panose="020B0503020204020204" pitchFamily="34" charset="-122"/>
                <a:ea typeface="微软雅黑" panose="020B0503020204020204" pitchFamily="34" charset="-122"/>
                <a:cs typeface="Arial" panose="020B0604020202020204" pitchFamily="34" charset="0"/>
              </a:rPr>
              <a:t>项目建议书</a:t>
            </a:r>
            <a:r>
              <a:rPr lang="zh-CN" altLang="en-US" sz="1200" b="0" dirty="0">
                <a:latin typeface="+mn-lt"/>
                <a:ea typeface="+mn-ea"/>
                <a:cs typeface="+mn-cs"/>
              </a:rPr>
              <a:t>，见附件。</a:t>
            </a:r>
            <a:endParaRPr lang="zh-CN" altLang="en-US" sz="12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pPr marL="0" marR="0" lvl="0" indent="0" algn="l" defTabSz="914400" rtl="0" eaLnBrk="1" fontAlgn="auto" latinLnBrk="0" hangingPunct="1">
              <a:lnSpc>
                <a:spcPct val="100000"/>
              </a:lnSpc>
              <a:spcBef>
                <a:spcPts val="0"/>
              </a:spcBef>
              <a:spcAft>
                <a:spcPts val="0"/>
              </a:spcAft>
              <a:buClrTx/>
              <a:buSzTx/>
              <a:buFontTx/>
              <a:buNone/>
              <a:defRPr/>
            </a:pPr>
            <a:r>
              <a:rPr lang="zh-CN" altLang="en-US" sz="1200" b="1" kern="1200" dirty="0">
                <a:solidFill>
                  <a:schemeClr val="tx1"/>
                </a:solidFill>
                <a:effectLst/>
                <a:latin typeface="+mn-lt"/>
                <a:ea typeface="+mn-ea"/>
                <a:cs typeface="+mn-cs"/>
              </a:rPr>
              <a:t>一、</a:t>
            </a:r>
            <a:r>
              <a:rPr lang="zh-CN" altLang="zh-CN" sz="1200" b="1" kern="1200" dirty="0">
                <a:solidFill>
                  <a:schemeClr val="tx1"/>
                </a:solidFill>
                <a:effectLst/>
                <a:latin typeface="+mn-lt"/>
                <a:ea typeface="+mn-ea"/>
                <a:cs typeface="+mn-cs"/>
              </a:rPr>
              <a:t>充电桩运营商收取充电服务费</a:t>
            </a:r>
            <a:r>
              <a:rPr lang="en-US" altLang="zh-CN" sz="1200" kern="1200" dirty="0">
                <a:solidFill>
                  <a:schemeClr val="tx1"/>
                </a:solidFill>
                <a:effectLst/>
                <a:latin typeface="+mn-lt"/>
                <a:ea typeface="+mn-ea"/>
                <a:cs typeface="+mn-cs"/>
              </a:rPr>
              <a:t> </a:t>
            </a:r>
            <a:endParaRPr lang="en-US"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目前国内涉及充电桩建设和运营的企业超过</a:t>
            </a:r>
            <a:r>
              <a:rPr lang="en-US" altLang="zh-CN" sz="1200" kern="1200" dirty="0">
                <a:solidFill>
                  <a:schemeClr val="tx1"/>
                </a:solidFill>
                <a:effectLst/>
                <a:latin typeface="+mn-lt"/>
                <a:ea typeface="+mn-ea"/>
                <a:cs typeface="+mn-cs"/>
              </a:rPr>
              <a:t>600</a:t>
            </a:r>
            <a:r>
              <a:rPr lang="zh-CN" altLang="zh-CN" sz="1200" kern="1200" dirty="0">
                <a:solidFill>
                  <a:schemeClr val="tx1"/>
                </a:solidFill>
                <a:effectLst/>
                <a:latin typeface="+mn-lt"/>
                <a:ea typeface="+mn-ea"/>
                <a:cs typeface="+mn-cs"/>
              </a:rPr>
              <a:t>多家，公共充电桩建设与运营还行处于投资期，短期内还无法盈利，现阶段平均每个直流充电桩利用时长达</a:t>
            </a:r>
            <a:r>
              <a:rPr lang="en-US" altLang="zh-CN" sz="1200" kern="1200" dirty="0">
                <a:solidFill>
                  <a:schemeClr val="tx1"/>
                </a:solidFill>
                <a:effectLst/>
                <a:latin typeface="+mn-lt"/>
                <a:ea typeface="+mn-ea"/>
                <a:cs typeface="+mn-cs"/>
              </a:rPr>
              <a:t>4</a:t>
            </a:r>
            <a:r>
              <a:rPr lang="zh-CN" altLang="zh-CN" sz="1200" kern="1200" dirty="0">
                <a:solidFill>
                  <a:schemeClr val="tx1"/>
                </a:solidFill>
                <a:effectLst/>
                <a:latin typeface="+mn-lt"/>
                <a:ea typeface="+mn-ea"/>
                <a:cs typeface="+mn-cs"/>
              </a:rPr>
              <a:t>小时才能实现盈利，目前不少充电桩平均被使用的时长仅为</a:t>
            </a:r>
            <a:r>
              <a:rPr lang="en-US" altLang="zh-CN" sz="1200" kern="1200" dirty="0">
                <a:solidFill>
                  <a:schemeClr val="tx1"/>
                </a:solidFill>
                <a:effectLst/>
                <a:latin typeface="+mn-lt"/>
                <a:ea typeface="+mn-ea"/>
                <a:cs typeface="+mn-cs"/>
              </a:rPr>
              <a:t>2</a:t>
            </a:r>
            <a:r>
              <a:rPr lang="zh-CN" altLang="zh-CN" sz="1200" kern="1200" dirty="0">
                <a:solidFill>
                  <a:schemeClr val="tx1"/>
                </a:solidFill>
                <a:effectLst/>
                <a:latin typeface="+mn-lt"/>
                <a:ea typeface="+mn-ea"/>
                <a:cs typeface="+mn-cs"/>
              </a:rPr>
              <a:t>小时，按照目前的收费标准，一根桩收回成本至少需要</a:t>
            </a:r>
            <a:r>
              <a:rPr lang="en-US" altLang="zh-CN" sz="1200" kern="1200" dirty="0">
                <a:solidFill>
                  <a:schemeClr val="tx1"/>
                </a:solidFill>
                <a:effectLst/>
                <a:latin typeface="+mn-lt"/>
                <a:ea typeface="+mn-ea"/>
                <a:cs typeface="+mn-cs"/>
              </a:rPr>
              <a:t>4~5</a:t>
            </a:r>
            <a:r>
              <a:rPr lang="zh-CN" altLang="zh-CN" sz="1200" kern="1200" dirty="0">
                <a:solidFill>
                  <a:schemeClr val="tx1"/>
                </a:solidFill>
                <a:effectLst/>
                <a:latin typeface="+mn-lt"/>
                <a:ea typeface="+mn-ea"/>
                <a:cs typeface="+mn-cs"/>
              </a:rPr>
              <a:t>年；</a:t>
            </a:r>
            <a:endParaRPr lang="en-US" altLang="zh-CN" sz="1200" kern="1200" dirty="0">
              <a:solidFill>
                <a:schemeClr val="tx1"/>
              </a:solidFill>
              <a:effectLst/>
              <a:latin typeface="+mn-lt"/>
              <a:ea typeface="+mn-ea"/>
              <a:cs typeface="+mn-cs"/>
            </a:endParaRPr>
          </a:p>
          <a:p>
            <a:pPr lvl="0"/>
            <a:r>
              <a:rPr lang="zh-CN" altLang="en-US" sz="1200" b="1" kern="1200" dirty="0">
                <a:solidFill>
                  <a:schemeClr val="tx1"/>
                </a:solidFill>
                <a:effectLst/>
                <a:latin typeface="+mn-lt"/>
                <a:ea typeface="+mn-ea"/>
                <a:cs typeface="+mn-cs"/>
              </a:rPr>
              <a:t>二、</a:t>
            </a:r>
            <a:r>
              <a:rPr lang="zh-CN" altLang="zh-CN" sz="1200" b="1" kern="1200" dirty="0">
                <a:solidFill>
                  <a:schemeClr val="tx1"/>
                </a:solidFill>
                <a:effectLst/>
                <a:latin typeface="+mn-lt"/>
                <a:ea typeface="+mn-ea"/>
                <a:cs typeface="+mn-cs"/>
              </a:rPr>
              <a:t>硬件销售</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a:t>
            </a:r>
            <a:r>
              <a:rPr lang="zh-CN" altLang="zh-CN" sz="1200" kern="1200" dirty="0">
                <a:solidFill>
                  <a:schemeClr val="tx1"/>
                </a:solidFill>
                <a:effectLst/>
                <a:latin typeface="+mn-lt"/>
                <a:ea typeface="+mn-ea"/>
                <a:cs typeface="+mn-cs"/>
              </a:rPr>
              <a:t>充电设施建设需要交直流充电桩、监控设备、配网设备、电池检测系统等充电硬件设备；而充电设备领域，商业模式成熟，通过销售充电设备，已实现盈利；</a:t>
            </a:r>
            <a:endParaRPr lang="zh-CN" altLang="zh-CN" sz="1200" kern="1200" dirty="0">
              <a:solidFill>
                <a:schemeClr val="tx1"/>
              </a:solidFill>
              <a:effectLst/>
              <a:latin typeface="+mn-lt"/>
              <a:ea typeface="+mn-ea"/>
              <a:cs typeface="+mn-cs"/>
            </a:endParaRPr>
          </a:p>
          <a:p>
            <a:pPr lvl="0"/>
            <a:r>
              <a:rPr lang="zh-CN" altLang="en-US" sz="1200" b="1" kern="1200" dirty="0">
                <a:solidFill>
                  <a:schemeClr val="tx1"/>
                </a:solidFill>
                <a:effectLst/>
                <a:latin typeface="+mn-lt"/>
                <a:ea typeface="+mn-ea"/>
                <a:cs typeface="+mn-cs"/>
              </a:rPr>
              <a:t>三、</a:t>
            </a:r>
            <a:r>
              <a:rPr lang="zh-CN" altLang="zh-CN" sz="1200" b="1" kern="1200" dirty="0">
                <a:solidFill>
                  <a:schemeClr val="tx1"/>
                </a:solidFill>
                <a:effectLst/>
                <a:latin typeface="+mn-lt"/>
                <a:ea typeface="+mn-ea"/>
                <a:cs typeface="+mn-cs"/>
              </a:rPr>
              <a:t>获取政府补贴</a:t>
            </a:r>
            <a:endParaRPr lang="zh-CN" altLang="zh-CN" sz="1200" kern="1200" dirty="0">
              <a:solidFill>
                <a:schemeClr val="tx1"/>
              </a:solidFill>
              <a:effectLst/>
              <a:latin typeface="+mn-lt"/>
              <a:ea typeface="+mn-ea"/>
              <a:cs typeface="+mn-cs"/>
            </a:endParaRPr>
          </a:p>
          <a:p>
            <a:r>
              <a:rPr lang="en-US" altLang="zh-CN" sz="1200" kern="1200" dirty="0">
                <a:solidFill>
                  <a:schemeClr val="tx1"/>
                </a:solidFill>
                <a:effectLst/>
                <a:latin typeface="+mn-lt"/>
                <a:ea typeface="+mn-ea"/>
                <a:cs typeface="+mn-cs"/>
              </a:rPr>
              <a:t>    2016~2020</a:t>
            </a:r>
            <a:r>
              <a:rPr lang="zh-CN" altLang="zh-CN" sz="1200" kern="1200" dirty="0">
                <a:solidFill>
                  <a:schemeClr val="tx1"/>
                </a:solidFill>
                <a:effectLst/>
                <a:latin typeface="+mn-lt"/>
                <a:ea typeface="+mn-ea"/>
                <a:cs typeface="+mn-cs"/>
              </a:rPr>
              <a:t>年中央财政安排资金对充电基础设施建设、运营进行奖励与补贴，分区域实行不同的奖励与补贴标准。</a:t>
            </a:r>
            <a:endParaRPr lang="zh-CN" altLang="zh-CN" sz="1200" kern="1200" dirty="0">
              <a:solidFill>
                <a:schemeClr val="tx1"/>
              </a:solidFill>
              <a:effectLst/>
              <a:latin typeface="+mn-lt"/>
              <a:ea typeface="+mn-ea"/>
              <a:cs typeface="+mn-cs"/>
            </a:endParaRPr>
          </a:p>
          <a:p>
            <a:pPr marL="0" marR="0" indent="0" algn="l" defTabSz="914400" rtl="0" eaLnBrk="1" fontAlgn="auto" latinLnBrk="0" hangingPunct="1">
              <a:lnSpc>
                <a:spcPct val="100000"/>
              </a:lnSpc>
              <a:spcBef>
                <a:spcPts val="0"/>
              </a:spcBef>
              <a:spcAft>
                <a:spcPts val="0"/>
              </a:spcAft>
              <a:buClrTx/>
              <a:buSzTx/>
              <a:buFontTx/>
              <a:buNone/>
              <a:defRPr/>
            </a:pPr>
            <a:endParaRPr lang="zh-CN" altLang="zh-CN" sz="1200" kern="1200" dirty="0">
              <a:solidFill>
                <a:schemeClr val="tx1"/>
              </a:solidFill>
              <a:effectLst/>
              <a:latin typeface="+mn-lt"/>
              <a:ea typeface="+mn-ea"/>
              <a:cs typeface="+mn-cs"/>
            </a:endParaRPr>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车位经营：收取停车费，增加运营收入</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维修保养：利用汽车充电的时间提供汽车维修保养服务</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充电桩保险服务：充电桩财务保险及充电安全责任险</a:t>
            </a:r>
            <a:r>
              <a:rPr lang="zh-CN" altLang="en-US" sz="1200" baseline="0" dirty="0">
                <a:solidFill>
                  <a:schemeClr val="tx1">
                    <a:lumMod val="65000"/>
                    <a:lumOff val="35000"/>
                  </a:schemeClr>
                </a:solidFill>
                <a:latin typeface="微软雅黑" panose="020B0503020204020204" pitchFamily="34" charset="-122"/>
                <a:ea typeface="微软雅黑" panose="020B0503020204020204" pitchFamily="34" charset="-122"/>
              </a:rPr>
              <a:t>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广告收益：提供充电桩桩体和屏幕广告等</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大数据分析：挖掘新能源汽车使用数据、车主行车及充电行业，提供大数据增值服务</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新能源汽车分租租赁：将充电站运营和新能源汽车分时租凭业务相结合</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3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4.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5.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r>
              <a:rPr lang="zh-CN" altLang="zh-CN" sz="1200" kern="1200" dirty="0">
                <a:solidFill>
                  <a:schemeClr val="tx1"/>
                </a:solidFill>
                <a:effectLst/>
                <a:latin typeface="+mn-lt"/>
                <a:ea typeface="+mn-ea"/>
                <a:cs typeface="+mn-cs"/>
              </a:rPr>
              <a:t>其中，充电设施运营商负责充电设施的建设、运营及维护（现商业模式尚不成熟，绝大多数运营厂商处于亏损状态）；</a:t>
            </a:r>
            <a:endParaRPr lang="en-US" altLang="zh-CN" sz="1200" kern="1200" dirty="0">
              <a:solidFill>
                <a:schemeClr val="tx1"/>
              </a:solidFill>
              <a:effectLst/>
              <a:latin typeface="+mn-lt"/>
              <a:ea typeface="+mn-ea"/>
              <a:cs typeface="+mn-cs"/>
            </a:endParaRPr>
          </a:p>
          <a:p>
            <a:endParaRPr lang="en-US"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中间服务商为充电设施的建设及运营提供电力、场地、支付及运营等的支持，主要包含电网企业、物业公司、场地业主等环节。</a:t>
            </a:r>
            <a:endParaRPr lang="en-US" altLang="zh-CN" sz="1200" kern="1200" dirty="0">
              <a:solidFill>
                <a:schemeClr val="tx1"/>
              </a:solidFill>
              <a:effectLst/>
              <a:latin typeface="+mn-lt"/>
              <a:ea typeface="+mn-ea"/>
              <a:cs typeface="+mn-cs"/>
            </a:endParaRPr>
          </a:p>
          <a:p>
            <a:endParaRPr lang="zh-CN" altLang="zh-CN" sz="1200" kern="1200" dirty="0">
              <a:solidFill>
                <a:schemeClr val="tx1"/>
              </a:solidFill>
              <a:effectLst/>
              <a:latin typeface="+mn-lt"/>
              <a:ea typeface="+mn-ea"/>
              <a:cs typeface="+mn-cs"/>
            </a:endParaRPr>
          </a:p>
          <a:p>
            <a:r>
              <a:rPr lang="zh-CN" altLang="zh-CN" sz="1200" kern="1200" dirty="0">
                <a:solidFill>
                  <a:schemeClr val="tx1"/>
                </a:solidFill>
                <a:effectLst/>
                <a:latin typeface="+mn-lt"/>
                <a:ea typeface="+mn-ea"/>
                <a:cs typeface="+mn-cs"/>
              </a:rPr>
              <a:t>充电设施解决方案商，针对不同的客户提供前期咨询、建设、运营等方面的充电整体解决方案。目前此环节的厂商相对较少</a:t>
            </a:r>
            <a:endParaRPr lang="zh-CN" altLang="zh-CN" sz="1200" kern="1200" dirty="0">
              <a:solidFill>
                <a:schemeClr val="tx1"/>
              </a:solidFill>
              <a:effectLst/>
              <a:latin typeface="+mn-lt"/>
              <a:ea typeface="+mn-ea"/>
              <a:cs typeface="+mn-cs"/>
            </a:endParaRPr>
          </a:p>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6.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7.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8.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notesSlides/notesSlide9.xml><?xml version="1.0" encoding="utf-8"?>
<p:notes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幻灯片图像占位符 1"/>
          <p:cNvSpPr>
            <a:spLocks noGrp="1" noRot="1" noChangeAspect="1"/>
          </p:cNvSpPr>
          <p:nvPr>
            <p:ph type="sldImg"/>
          </p:nvPr>
        </p:nvSpPr>
        <p:spPr/>
      </p:sp>
      <p:sp>
        <p:nvSpPr>
          <p:cNvPr id="3" name="备注占位符 2"/>
          <p:cNvSpPr>
            <a:spLocks noGrp="1"/>
          </p:cNvSpPr>
          <p:nvPr>
            <p:ph type="body" idx="1"/>
          </p:nvPr>
        </p:nvSpPr>
        <p:spPr/>
        <p:txBody>
          <a:bodyPr/>
          <a:lstStyle/>
          <a:p>
            <a:endParaRPr lang="zh-CN" altLang="en-US" dirty="0"/>
          </a:p>
        </p:txBody>
      </p:sp>
      <p:sp>
        <p:nvSpPr>
          <p:cNvPr id="4" name="灯片编号占位符 3"/>
          <p:cNvSpPr>
            <a:spLocks noGrp="1"/>
          </p:cNvSpPr>
          <p:nvPr>
            <p:ph type="sldNum" sz="quarter" idx="10"/>
          </p:nvPr>
        </p:nvSpPr>
        <p:spPr/>
        <p:txBody>
          <a:bodyPr/>
          <a:lstStyle/>
          <a:p>
            <a:fld id="{1FB1CC12-A7E9-4C74-B725-4321CACE2548}" type="slidenum">
              <a:rPr lang="zh-CN" altLang="en-US" smtClean="0"/>
            </a:fld>
            <a:endParaRPr lang="zh-CN" altLang="en-US"/>
          </a:p>
        </p:txBody>
      </p:sp>
    </p:spTree>
  </p:cSld>
  <p:clrMapOvr>
    <a:masterClrMapping/>
  </p:clrMapOvr>
</p:notes>
</file>

<file path=ppt/slideLayouts/_rels/slideLayout1.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2" Type="http://schemas.openxmlformats.org/officeDocument/2006/relationships/image" Target="../media/image2.jpeg"/><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2" Type="http://schemas.openxmlformats.org/officeDocument/2006/relationships/image" Target="../media/image1.jpeg"/><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preserve="1" userDrawn="1">
  <p:cSld name="标题幻灯片">
    <p:spTree>
      <p:nvGrpSpPr>
        <p:cNvPr id="1" name=""/>
        <p:cNvGrpSpPr/>
        <p:nvPr/>
      </p:nvGrpSpPr>
      <p:grpSpPr>
        <a:xfrm>
          <a:off x="0" y="0"/>
          <a:ext cx="0" cy="0"/>
          <a:chOff x="0" y="0"/>
          <a:chExt cx="0" cy="0"/>
        </a:xfrm>
      </p:grpSpPr>
      <p:pic>
        <p:nvPicPr>
          <p:cNvPr id="7" name="Picture 5" descr="H:\曼威\ppt模板\ppt模板16-9-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7900"/>
          <a:stretch>
            <a:fillRect/>
          </a:stretch>
        </p:blipFill>
        <p:spPr bwMode="auto">
          <a:xfrm>
            <a:off x="323528" y="-20538"/>
            <a:ext cx="8820473" cy="5145087"/>
          </a:xfrm>
          <a:prstGeom prst="rect">
            <a:avLst/>
          </a:prstGeom>
          <a:noFill/>
          <a:extLst>
            <a:ext uri="{909E8E84-426E-40DD-AFC4-6F175D3DCCD1}">
              <a14:hiddenFill xmlns:a14="http://schemas.microsoft.com/office/drawing/2010/main">
                <a:solidFill>
                  <a:srgbClr val="FFFFFF"/>
                </a:solidFill>
              </a14:hiddenFill>
            </a:ext>
          </a:extLst>
        </p:spPr>
      </p:pic>
      <p:sp>
        <p:nvSpPr>
          <p:cNvPr id="8" name="日期占位符 3"/>
          <p:cNvSpPr>
            <a:spLocks noGrp="1"/>
          </p:cNvSpPr>
          <p:nvPr>
            <p:ph type="dt" sz="half" idx="10"/>
          </p:nvPr>
        </p:nvSpPr>
        <p:spPr>
          <a:xfrm>
            <a:off x="457200" y="4767263"/>
            <a:ext cx="2133600" cy="273844"/>
          </a:xfrm>
        </p:spPr>
        <p:txBody>
          <a:bodyPr/>
          <a:lstStyle/>
          <a:p>
            <a:fld id="{AD0E5FE7-538E-44DE-A1BE-5DEEA7A69CC8}" type="datetime1">
              <a:rPr lang="zh-CN" altLang="en-US" smtClean="0"/>
            </a:fld>
            <a:endParaRPr lang="zh-CN" altLang="en-US"/>
          </a:p>
        </p:txBody>
      </p:sp>
      <p:sp>
        <p:nvSpPr>
          <p:cNvPr id="9" name="页脚占位符 4"/>
          <p:cNvSpPr>
            <a:spLocks noGrp="1"/>
          </p:cNvSpPr>
          <p:nvPr>
            <p:ph type="ftr" sz="quarter" idx="11"/>
          </p:nvPr>
        </p:nvSpPr>
        <p:spPr>
          <a:xfrm>
            <a:off x="3124200" y="4767263"/>
            <a:ext cx="2895600" cy="273844"/>
          </a:xfrm>
        </p:spPr>
        <p:txBody>
          <a:bodyPr/>
          <a:lstStyle/>
          <a:p>
            <a:endParaRPr lang="zh-CN" altLang="en-US"/>
          </a:p>
        </p:txBody>
      </p:sp>
      <p:sp>
        <p:nvSpPr>
          <p:cNvPr id="10" name="灯片编号占位符 5"/>
          <p:cNvSpPr>
            <a:spLocks noGrp="1"/>
          </p:cNvSpPr>
          <p:nvPr>
            <p:ph type="sldNum" sz="quarter" idx="12"/>
          </p:nvPr>
        </p:nvSpPr>
        <p:spPr>
          <a:xfrm>
            <a:off x="6876256" y="4767263"/>
            <a:ext cx="2133600" cy="273844"/>
          </a:xfrm>
        </p:spPr>
        <p:txBody>
          <a:bodyPr/>
          <a:lstStyle/>
          <a:p>
            <a:fld id="{0C913308-F349-4B6D-A68A-DD1791B4A57B}" type="slidenum">
              <a:rPr lang="zh-CN" altLang="en-US" smtClean="0"/>
            </a:fld>
            <a:endParaRPr lang="zh-CN" altLang="en-US" dirty="0"/>
          </a:p>
        </p:txBody>
      </p:sp>
      <p:sp>
        <p:nvSpPr>
          <p:cNvPr id="11" name="标题 1"/>
          <p:cNvSpPr>
            <a:spLocks noGrp="1"/>
          </p:cNvSpPr>
          <p:nvPr>
            <p:ph type="ctrTitle"/>
          </p:nvPr>
        </p:nvSpPr>
        <p:spPr>
          <a:xfrm>
            <a:off x="4572000" y="1923678"/>
            <a:ext cx="4143404" cy="1798641"/>
          </a:xfrm>
          <a:prstGeom prst="rect">
            <a:avLst/>
          </a:prstGeom>
        </p:spPr>
        <p:txBody>
          <a:bodyPr/>
          <a:lstStyle>
            <a:lvl1pPr>
              <a:defRPr sz="4400">
                <a:solidFill>
                  <a:schemeClr val="bg1"/>
                </a:solidFill>
              </a:defRPr>
            </a:lvl1pPr>
          </a:lstStyle>
          <a:p>
            <a:r>
              <a:rPr lang="zh-CN" altLang="en-US" dirty="0"/>
              <a:t>单击此处编辑母版标题样式</a:t>
            </a:r>
            <a:endParaRPr lang="zh-CN" altLang="en-US" dirty="0"/>
          </a:p>
        </p:txBody>
      </p:sp>
      <p:sp>
        <p:nvSpPr>
          <p:cNvPr id="12" name="副标题 2"/>
          <p:cNvSpPr>
            <a:spLocks noGrp="1"/>
          </p:cNvSpPr>
          <p:nvPr>
            <p:ph type="subTitle" idx="1"/>
          </p:nvPr>
        </p:nvSpPr>
        <p:spPr>
          <a:xfrm>
            <a:off x="4214810" y="4138256"/>
            <a:ext cx="4700598" cy="542932"/>
          </a:xfrm>
          <a:prstGeom prst="rect">
            <a:avLst/>
          </a:prstGeom>
        </p:spPr>
        <p:txBody>
          <a:bodyPr/>
          <a:lstStyle>
            <a:lvl1pPr marL="0" marR="0" indent="0" algn="ctr" defTabSz="914400" rtl="0" eaLnBrk="0" fontAlgn="base" latinLnBrk="0" hangingPunct="0">
              <a:lnSpc>
                <a:spcPct val="100000"/>
              </a:lnSpc>
              <a:spcBef>
                <a:spcPct val="20000"/>
              </a:spcBef>
              <a:spcAft>
                <a:spcPct val="0"/>
              </a:spcAft>
              <a:buClrTx/>
              <a:buSzTx/>
              <a:buFont typeface="Arial" panose="020B0604020202020204" pitchFamily="34" charset="0"/>
              <a:buNone/>
              <a:defRPr sz="20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zh-CN" altLang="en-US" dirty="0"/>
              <a:t>单击此处编辑母版副标题样式</a:t>
            </a:r>
            <a:endParaRPr lang="zh-CN" altLang="en-US" dirty="0"/>
          </a:p>
        </p:txBody>
      </p:sp>
    </p:spTree>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preserve="1" userDrawn="1">
  <p:cSld name="节标题">
    <p:spTree>
      <p:nvGrpSpPr>
        <p:cNvPr id="1" name=""/>
        <p:cNvGrpSpPr/>
        <p:nvPr/>
      </p:nvGrpSpPr>
      <p:grpSpPr>
        <a:xfrm>
          <a:off x="0" y="0"/>
          <a:ext cx="0" cy="0"/>
          <a:chOff x="0" y="0"/>
          <a:chExt cx="0" cy="0"/>
        </a:xfrm>
      </p:grpSpPr>
      <p:pic>
        <p:nvPicPr>
          <p:cNvPr id="7" name="Picture 2" descr="H:\曼威\ppt模板\ppt模板16-9-03.jpg"/>
          <p:cNvPicPr>
            <a:picLocks noChangeAspect="1" noChangeArrowheads="1"/>
          </p:cNvPicPr>
          <p:nvPr userDrawn="1"/>
        </p:nvPicPr>
        <p:blipFill>
          <a:blip r:embed="rId2" cstate="print">
            <a:extLst>
              <a:ext uri="{28A0092B-C50C-407E-A947-70E740481C1C}">
                <a14:useLocalDpi xmlns:a14="http://schemas.microsoft.com/office/drawing/2010/main" val="0"/>
              </a:ext>
            </a:extLst>
          </a:blip>
          <a:srcRect/>
          <a:stretch>
            <a:fillRect/>
          </a:stretch>
        </p:blipFill>
        <p:spPr bwMode="auto">
          <a:xfrm>
            <a:off x="-36512" y="-23378"/>
            <a:ext cx="9182726" cy="5166878"/>
          </a:xfrm>
          <a:prstGeom prst="rect">
            <a:avLst/>
          </a:prstGeom>
          <a:noFill/>
          <a:extLst>
            <a:ext uri="{909E8E84-426E-40DD-AFC4-6F175D3DCCD1}">
              <a14:hiddenFill xmlns:a14="http://schemas.microsoft.com/office/drawing/2010/main">
                <a:solidFill>
                  <a:srgbClr val="FFFFFF"/>
                </a:solidFill>
              </a14:hiddenFill>
            </a:ext>
          </a:extLst>
        </p:spPr>
      </p:pic>
      <p:sp>
        <p:nvSpPr>
          <p:cNvPr id="11" name="标题 1"/>
          <p:cNvSpPr>
            <a:spLocks noGrp="1"/>
          </p:cNvSpPr>
          <p:nvPr>
            <p:ph type="title"/>
          </p:nvPr>
        </p:nvSpPr>
        <p:spPr>
          <a:xfrm>
            <a:off x="3203848" y="1851670"/>
            <a:ext cx="5940152" cy="928694"/>
          </a:xfrm>
          <a:prstGeom prst="rect">
            <a:avLst/>
          </a:prstGeom>
        </p:spPr>
        <p:txBody>
          <a:bodyPr anchor="ctr" anchorCtr="0">
            <a:normAutofit/>
          </a:bodyPr>
          <a:lstStyle>
            <a:lvl1pPr algn="l">
              <a:defRPr sz="2800" b="1" cap="all">
                <a:solidFill>
                  <a:schemeClr val="accent5">
                    <a:lumMod val="75000"/>
                  </a:schemeClr>
                </a:solidFill>
                <a:latin typeface="微软雅黑" panose="020B0503020204020204" pitchFamily="34" charset="-122"/>
                <a:ea typeface="微软雅黑" panose="020B0503020204020204" pitchFamily="34" charset="-122"/>
              </a:defRPr>
            </a:lvl1pPr>
          </a:lstStyle>
          <a:p>
            <a:r>
              <a:rPr lang="zh-CN" altLang="en-US" dirty="0"/>
              <a:t>单击此处编辑母版标题样式</a:t>
            </a:r>
            <a:endParaRPr lang="zh-CN" altLang="en-US" dirty="0"/>
          </a:p>
        </p:txBody>
      </p:sp>
      <p:sp>
        <p:nvSpPr>
          <p:cNvPr id="12" name="文本占位符 17"/>
          <p:cNvSpPr>
            <a:spLocks noGrp="1"/>
          </p:cNvSpPr>
          <p:nvPr>
            <p:ph type="body" sz="quarter" idx="13"/>
          </p:nvPr>
        </p:nvSpPr>
        <p:spPr>
          <a:xfrm>
            <a:off x="1891506" y="1851670"/>
            <a:ext cx="1214438" cy="928694"/>
          </a:xfrm>
          <a:prstGeom prst="rect">
            <a:avLst/>
          </a:prstGeom>
        </p:spPr>
        <p:txBody>
          <a:bodyPr anchor="ctr">
            <a:noAutofit/>
          </a:bodyPr>
          <a:lstStyle>
            <a:lvl1pPr algn="ctr">
              <a:buNone/>
              <a:defRPr sz="2800">
                <a:solidFill>
                  <a:schemeClr val="bg2"/>
                </a:solidFill>
              </a:defRPr>
            </a:lvl1pPr>
          </a:lstStyle>
          <a:p>
            <a:pPr lvl="0"/>
            <a:endParaRPr lang="zh-CN" altLang="en-US" dirty="0"/>
          </a:p>
        </p:txBody>
      </p:sp>
    </p:spTree>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titleOnly" preserve="1">
  <p:cSld name="仅标题">
    <p:spTree>
      <p:nvGrpSpPr>
        <p:cNvPr id="1" name=""/>
        <p:cNvGrpSpPr/>
        <p:nvPr/>
      </p:nvGrpSpPr>
      <p:grpSpPr>
        <a:xfrm>
          <a:off x="0" y="0"/>
          <a:ext cx="0" cy="0"/>
          <a:chOff x="0" y="0"/>
          <a:chExt cx="0" cy="0"/>
        </a:xfrm>
      </p:grpSpPr>
      <p:sp>
        <p:nvSpPr>
          <p:cNvPr id="2" name="标题 1"/>
          <p:cNvSpPr>
            <a:spLocks noGrp="1"/>
          </p:cNvSpPr>
          <p:nvPr>
            <p:ph type="title"/>
          </p:nvPr>
        </p:nvSpPr>
        <p:spPr>
          <a:xfrm>
            <a:off x="1079612" y="0"/>
            <a:ext cx="6984776" cy="857250"/>
          </a:xfrm>
          <a:prstGeom prst="rect">
            <a:avLst/>
          </a:prstGeom>
        </p:spPr>
        <p:txBody>
          <a:bodyPr/>
          <a:lstStyle/>
          <a:p>
            <a:r>
              <a:rPr lang="zh-CN" altLang="en-US"/>
              <a:t>单击此处编辑母版标题样式</a:t>
            </a:r>
            <a:endParaRPr lang="zh-CN" altLang="en-US"/>
          </a:p>
        </p:txBody>
      </p:sp>
      <p:sp>
        <p:nvSpPr>
          <p:cNvPr id="3" name="灯片编号占位符 5"/>
          <p:cNvSpPr>
            <a:spLocks noGrp="1"/>
          </p:cNvSpPr>
          <p:nvPr>
            <p:ph type="sldNum" sz="quarter" idx="12"/>
          </p:nvPr>
        </p:nvSpPr>
        <p:spPr>
          <a:xfrm>
            <a:off x="6660704" y="4869656"/>
            <a:ext cx="2483296" cy="273844"/>
          </a:xfrm>
          <a:prstGeom prst="rect">
            <a:avLst/>
          </a:prstGeom>
        </p:spPr>
        <p:txBody>
          <a:bodyPr/>
          <a:lstStyle>
            <a:lvl1pPr>
              <a:defRPr>
                <a:solidFill>
                  <a:schemeClr val="tx1"/>
                </a:solidFill>
              </a:defRPr>
            </a:lvl1pPr>
          </a:lstStyle>
          <a:p>
            <a:fld id="{0C913308-F349-4B6D-A68A-DD1791B4A57B}" type="slidenum">
              <a:rPr lang="zh-CN" altLang="en-US" smtClean="0"/>
            </a:fld>
            <a:endParaRPr lang="zh-CN" altLang="en-US"/>
          </a:p>
        </p:txBody>
      </p:sp>
    </p:spTree>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blank" preserve="1">
  <p:cSld name="空白">
    <p:spTree>
      <p:nvGrpSpPr>
        <p:cNvPr id="1" name=""/>
        <p:cNvGrpSpPr/>
        <p:nvPr/>
      </p:nvGrpSpPr>
      <p:grpSpPr>
        <a:xfrm>
          <a:off x="0" y="0"/>
          <a:ext cx="0" cy="0"/>
          <a:chOff x="0" y="0"/>
          <a:chExt cx="0" cy="0"/>
        </a:xfrm>
      </p:grpSpPr>
      <p:pic>
        <p:nvPicPr>
          <p:cNvPr id="5" name="Picture 5" descr="H:\曼威\ppt模板\ppt模板16-9-01.jpg"/>
          <p:cNvPicPr>
            <a:picLocks noChangeAspect="1" noChangeArrowheads="1"/>
          </p:cNvPicPr>
          <p:nvPr userDrawn="1"/>
        </p:nvPicPr>
        <p:blipFill rotWithShape="1">
          <a:blip r:embed="rId2" cstate="print">
            <a:extLst>
              <a:ext uri="{28A0092B-C50C-407E-A947-70E740481C1C}">
                <a14:useLocalDpi xmlns:a14="http://schemas.microsoft.com/office/drawing/2010/main" val="0"/>
              </a:ext>
            </a:extLst>
          </a:blip>
          <a:srcRect l="18378"/>
          <a:stretch>
            <a:fillRect/>
          </a:stretch>
        </p:blipFill>
        <p:spPr bwMode="auto">
          <a:xfrm>
            <a:off x="107504" y="-1587"/>
            <a:ext cx="9077553" cy="5145087"/>
          </a:xfrm>
          <a:prstGeom prst="rect">
            <a:avLst/>
          </a:prstGeom>
          <a:noFill/>
          <a:extLst>
            <a:ext uri="{909E8E84-426E-40DD-AFC4-6F175D3DCCD1}">
              <a14:hiddenFill xmlns:a14="http://schemas.microsoft.com/office/drawing/2010/main">
                <a:solidFill>
                  <a:srgbClr val="FFFFFF"/>
                </a:solidFill>
              </a14:hiddenFill>
            </a:ext>
          </a:extLst>
        </p:spPr>
      </p:pic>
      <p:sp>
        <p:nvSpPr>
          <p:cNvPr id="9" name="标题 1"/>
          <p:cNvSpPr txBox="1"/>
          <p:nvPr userDrawn="1"/>
        </p:nvSpPr>
        <p:spPr>
          <a:xfrm>
            <a:off x="4572000" y="1995686"/>
            <a:ext cx="4143404" cy="1798641"/>
          </a:xfrm>
          <a:prstGeom prst="rect">
            <a:avLst/>
          </a:prstGeom>
        </p:spPr>
        <p:txBody>
          <a:bodyPr vert="horz" lIns="91440" tIns="45720" rIns="91440" bIns="45720" rtlCol="0" anchor="ctr">
            <a:normAutofit/>
          </a:bodyPr>
          <a:lstStyle>
            <a:lvl1pPr algn="ctr" defTabSz="914400" rtl="0" eaLnBrk="1" latinLnBrk="0" hangingPunct="1">
              <a:spcBef>
                <a:spcPct val="0"/>
              </a:spcBef>
              <a:buNone/>
              <a:defRPr sz="4400" kern="1200">
                <a:solidFill>
                  <a:schemeClr val="bg1"/>
                </a:solidFill>
                <a:latin typeface="+mj-lt"/>
                <a:ea typeface="+mj-ea"/>
                <a:cs typeface="+mj-cs"/>
              </a:defRPr>
            </a:lvl1pPr>
          </a:lstStyle>
          <a:p>
            <a:r>
              <a:rPr lang="zh-CN" altLang="en-US" sz="6000" dirty="0">
                <a:latin typeface="微软雅黑" panose="020B0503020204020204" pitchFamily="34" charset="-122"/>
                <a:ea typeface="微软雅黑" panose="020B0503020204020204" pitchFamily="34" charset="-122"/>
              </a:rPr>
              <a:t>谢  谢！</a:t>
            </a:r>
            <a:endParaRPr lang="zh-CN" altLang="en-US" sz="6000" dirty="0">
              <a:latin typeface="微软雅黑" panose="020B0503020204020204" pitchFamily="34" charset="-122"/>
              <a:ea typeface="微软雅黑" panose="020B0503020204020204" pitchFamily="34" charset="-122"/>
            </a:endParaRPr>
          </a:p>
        </p:txBody>
      </p:sp>
    </p:spTree>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picTx" preserve="1">
  <p:cSld name="图片与标题">
    <p:spTree>
      <p:nvGrpSpPr>
        <p:cNvPr id="1" name=""/>
        <p:cNvGrpSpPr/>
        <p:nvPr/>
      </p:nvGrpSpPr>
      <p:grpSpPr>
        <a:xfrm>
          <a:off x="0" y="0"/>
          <a:ext cx="0" cy="0"/>
          <a:chOff x="0" y="0"/>
          <a:chExt cx="0" cy="0"/>
        </a:xfrm>
      </p:grpSpPr>
      <p:sp>
        <p:nvSpPr>
          <p:cNvPr id="2" name="标题 1"/>
          <p:cNvSpPr>
            <a:spLocks noGrp="1"/>
          </p:cNvSpPr>
          <p:nvPr>
            <p:ph type="title"/>
          </p:nvPr>
        </p:nvSpPr>
        <p:spPr>
          <a:xfrm>
            <a:off x="1792288" y="3600450"/>
            <a:ext cx="5486400" cy="425054"/>
          </a:xfrm>
          <a:prstGeom prst="rect">
            <a:avLst/>
          </a:prstGeom>
        </p:spPr>
        <p:txBody>
          <a:bodyPr anchor="b"/>
          <a:lstStyle>
            <a:lvl1pPr algn="l">
              <a:defRPr sz="2000" b="1"/>
            </a:lvl1pPr>
          </a:lstStyle>
          <a:p>
            <a:r>
              <a:rPr lang="zh-CN" altLang="en-US"/>
              <a:t>单击此处编辑母版标题样式</a:t>
            </a:r>
            <a:endParaRPr lang="zh-CN" altLang="en-US"/>
          </a:p>
        </p:txBody>
      </p:sp>
      <p:sp>
        <p:nvSpPr>
          <p:cNvPr id="3" name="图片占位符 2"/>
          <p:cNvSpPr>
            <a:spLocks noGrp="1"/>
          </p:cNvSpPr>
          <p:nvPr>
            <p:ph type="pic" idx="1"/>
          </p:nvPr>
        </p:nvSpPr>
        <p:spPr>
          <a:xfrm>
            <a:off x="1792288" y="459581"/>
            <a:ext cx="5486400" cy="3086100"/>
          </a:xfrm>
          <a:prstGeom prst="rect">
            <a:avLst/>
          </a:prstGeom>
        </p:spPr>
        <p:txBody>
          <a:bodyPr/>
          <a:lstStyle>
            <a:lvl1pPr marL="0" indent="0">
              <a:buNone/>
              <a:defRPr sz="3200"/>
            </a:lvl1pPr>
            <a:lvl2pPr marL="457200" indent="0">
              <a:buNone/>
              <a:defRPr sz="2800"/>
            </a:lvl2pPr>
            <a:lvl3pPr marL="914400" indent="0">
              <a:buNone/>
              <a:defRPr sz="2400"/>
            </a:lvl3pPr>
            <a:lvl4pPr marL="1371600" indent="0">
              <a:buNone/>
              <a:defRPr sz="2000"/>
            </a:lvl4pPr>
            <a:lvl5pPr marL="1828800" indent="0">
              <a:buNone/>
              <a:defRPr sz="2000"/>
            </a:lvl5pPr>
            <a:lvl6pPr marL="2286000" indent="0">
              <a:buNone/>
              <a:defRPr sz="2000"/>
            </a:lvl6pPr>
            <a:lvl7pPr marL="2743200" indent="0">
              <a:buNone/>
              <a:defRPr sz="2000"/>
            </a:lvl7pPr>
            <a:lvl8pPr marL="3200400" indent="0">
              <a:buNone/>
              <a:defRPr sz="2000"/>
            </a:lvl8pPr>
            <a:lvl9pPr marL="3657600" indent="0">
              <a:buNone/>
              <a:defRPr sz="2000"/>
            </a:lvl9pPr>
          </a:lstStyle>
          <a:p>
            <a:endParaRPr lang="zh-CN" altLang="en-US"/>
          </a:p>
        </p:txBody>
      </p:sp>
      <p:sp>
        <p:nvSpPr>
          <p:cNvPr id="4" name="文本占位符 3"/>
          <p:cNvSpPr>
            <a:spLocks noGrp="1"/>
          </p:cNvSpPr>
          <p:nvPr>
            <p:ph type="body" sz="half" idx="2"/>
          </p:nvPr>
        </p:nvSpPr>
        <p:spPr>
          <a:xfrm>
            <a:off x="1792288" y="4025503"/>
            <a:ext cx="5486400" cy="603647"/>
          </a:xfrm>
          <a:prstGeom prst="rect">
            <a:avLst/>
          </a:prstGeom>
        </p:spPr>
        <p:txBody>
          <a:bodyPr/>
          <a:lstStyle>
            <a:lvl1pPr marL="0" indent="0">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zh-CN" altLang="en-US"/>
              <a:t>单击此处编辑母版文本样式</a:t>
            </a:r>
            <a:endParaRPr lang="zh-CN" altLang="en-US"/>
          </a:p>
        </p:txBody>
      </p:sp>
      <p:sp>
        <p:nvSpPr>
          <p:cNvPr id="5" name="灯片编号占位符 5"/>
          <p:cNvSpPr>
            <a:spLocks noGrp="1"/>
          </p:cNvSpPr>
          <p:nvPr>
            <p:ph type="sldNum" sz="quarter" idx="12"/>
          </p:nvPr>
        </p:nvSpPr>
        <p:spPr>
          <a:xfrm>
            <a:off x="6660704" y="4869656"/>
            <a:ext cx="2483296" cy="273844"/>
          </a:xfrm>
          <a:prstGeom prst="rect">
            <a:avLst/>
          </a:prstGeom>
        </p:spPr>
        <p:txBody>
          <a:bodyPr/>
          <a:lstStyle>
            <a:lvl1pPr>
              <a:defRPr>
                <a:solidFill>
                  <a:schemeClr val="tx1"/>
                </a:solidFill>
              </a:defRPr>
            </a:lvl1pPr>
          </a:lstStyle>
          <a:p>
            <a:fld id="{0C913308-F349-4B6D-A68A-DD1791B4A57B}" type="slidenum">
              <a:rPr lang="zh-CN" altLang="en-US" smtClean="0"/>
            </a:fld>
            <a:endParaRPr lang="zh-CN" altLang="en-US"/>
          </a:p>
        </p:txBody>
      </p:sp>
    </p:spTree>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userDrawn="1">
  <p:cSld name="4_标题和内容">
    <p:spTree>
      <p:nvGrpSpPr>
        <p:cNvPr id="1" name=""/>
        <p:cNvGrpSpPr/>
        <p:nvPr/>
      </p:nvGrpSpPr>
      <p:grpSpPr>
        <a:xfrm>
          <a:off x="0" y="0"/>
          <a:ext cx="0" cy="0"/>
          <a:chOff x="0" y="0"/>
          <a:chExt cx="0" cy="0"/>
        </a:xfrm>
      </p:grpSpPr>
      <p:sp>
        <p:nvSpPr>
          <p:cNvPr id="10" name="TextBox 2"/>
          <p:cNvSpPr txBox="1">
            <a:spLocks noChangeArrowheads="1"/>
          </p:cNvSpPr>
          <p:nvPr userDrawn="1"/>
        </p:nvSpPr>
        <p:spPr bwMode="auto">
          <a:xfrm>
            <a:off x="884880" y="1022716"/>
            <a:ext cx="1218931" cy="620042"/>
          </a:xfrm>
          <a:prstGeom prst="rect">
            <a:avLst/>
          </a:prstGeom>
          <a:noFill/>
          <a:ln w="9525">
            <a:noFill/>
            <a:miter lim="800000"/>
          </a:ln>
        </p:spPr>
        <p:txBody>
          <a:bodyPr>
            <a:spAutoFit/>
          </a:bodyPr>
          <a:lstStyle/>
          <a:p>
            <a:pPr>
              <a:defRPr/>
            </a:pPr>
            <a:r>
              <a:rPr lang="zh-CN" altLang="en-US" sz="3430" dirty="0">
                <a:solidFill>
                  <a:schemeClr val="bg1"/>
                </a:solidFill>
                <a:latin typeface="微软雅黑" panose="020B0503020204020204" pitchFamily="34" charset="-122"/>
                <a:ea typeface="微软雅黑" panose="020B0503020204020204" pitchFamily="34" charset="-122"/>
              </a:rPr>
              <a:t>目录</a:t>
            </a:r>
            <a:endParaRPr lang="zh-CN" altLang="en-US" sz="3430" dirty="0">
              <a:solidFill>
                <a:schemeClr val="bg1"/>
              </a:solidFill>
              <a:latin typeface="微软雅黑" panose="020B0503020204020204" pitchFamily="34" charset="-122"/>
              <a:ea typeface="微软雅黑" panose="020B0503020204020204" pitchFamily="34" charset="-122"/>
            </a:endParaRPr>
          </a:p>
        </p:txBody>
      </p:sp>
      <p:sp>
        <p:nvSpPr>
          <p:cNvPr id="22" name="标题占位符 1"/>
          <p:cNvSpPr>
            <a:spLocks noGrp="1"/>
          </p:cNvSpPr>
          <p:nvPr>
            <p:ph type="title"/>
          </p:nvPr>
        </p:nvSpPr>
        <p:spPr bwMode="auto">
          <a:xfrm>
            <a:off x="1045608" y="234722"/>
            <a:ext cx="6878916" cy="40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lstStyle/>
          <a:p>
            <a:pPr lvl="0"/>
            <a:r>
              <a:rPr lang="zh-CN" altLang="en-US" dirty="0"/>
              <a:t>单击此处编辑母版标题样式</a:t>
            </a:r>
            <a:endParaRPr lang="zh-CN" altLang="en-US" dirty="0"/>
          </a:p>
        </p:txBody>
      </p:sp>
      <p:sp>
        <p:nvSpPr>
          <p:cNvPr id="23" name="文本占位符 2"/>
          <p:cNvSpPr>
            <a:spLocks noGrp="1"/>
          </p:cNvSpPr>
          <p:nvPr>
            <p:ph idx="1"/>
          </p:nvPr>
        </p:nvSpPr>
        <p:spPr bwMode="auto">
          <a:xfrm>
            <a:off x="381059" y="1189454"/>
            <a:ext cx="8228794" cy="260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灯片编号占位符 5"/>
          <p:cNvSpPr>
            <a:spLocks noGrp="1"/>
          </p:cNvSpPr>
          <p:nvPr>
            <p:ph type="sldNum" sz="quarter" idx="12"/>
          </p:nvPr>
        </p:nvSpPr>
        <p:spPr>
          <a:xfrm>
            <a:off x="6660704" y="4869656"/>
            <a:ext cx="2483296" cy="273844"/>
          </a:xfrm>
          <a:prstGeom prst="rect">
            <a:avLst/>
          </a:prstGeom>
        </p:spPr>
        <p:txBody>
          <a:bodyPr/>
          <a:lstStyle>
            <a:lvl1pPr>
              <a:defRPr>
                <a:solidFill>
                  <a:schemeClr val="tx1"/>
                </a:solidFill>
              </a:defRPr>
            </a:lvl1pPr>
          </a:lstStyle>
          <a:p>
            <a:fld id="{0C913308-F349-4B6D-A68A-DD1791B4A57B}" type="slidenum">
              <a:rPr lang="zh-CN" altLang="en-US" smtClean="0"/>
            </a:fld>
            <a:endParaRPr lang="zh-CN" altLang="en-US"/>
          </a:p>
        </p:txBody>
      </p:sp>
    </p:spTree>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userDrawn="1">
  <p:cSld name="5_标题和内容">
    <p:spTree>
      <p:nvGrpSpPr>
        <p:cNvPr id="1" name=""/>
        <p:cNvGrpSpPr/>
        <p:nvPr/>
      </p:nvGrpSpPr>
      <p:grpSpPr>
        <a:xfrm>
          <a:off x="0" y="0"/>
          <a:ext cx="0" cy="0"/>
          <a:chOff x="0" y="0"/>
          <a:chExt cx="0" cy="0"/>
        </a:xfrm>
      </p:grpSpPr>
      <p:sp>
        <p:nvSpPr>
          <p:cNvPr id="10" name="TextBox 2"/>
          <p:cNvSpPr txBox="1">
            <a:spLocks noChangeArrowheads="1"/>
          </p:cNvSpPr>
          <p:nvPr userDrawn="1"/>
        </p:nvSpPr>
        <p:spPr bwMode="auto">
          <a:xfrm>
            <a:off x="884880" y="1022716"/>
            <a:ext cx="1218931" cy="620042"/>
          </a:xfrm>
          <a:prstGeom prst="rect">
            <a:avLst/>
          </a:prstGeom>
          <a:noFill/>
          <a:ln w="9525">
            <a:noFill/>
            <a:miter lim="800000"/>
          </a:ln>
        </p:spPr>
        <p:txBody>
          <a:bodyPr>
            <a:spAutoFit/>
          </a:bodyPr>
          <a:lstStyle/>
          <a:p>
            <a:pPr>
              <a:defRPr/>
            </a:pPr>
            <a:r>
              <a:rPr lang="zh-CN" altLang="en-US" sz="3430" dirty="0">
                <a:solidFill>
                  <a:schemeClr val="bg1"/>
                </a:solidFill>
                <a:latin typeface="微软雅黑" panose="020B0503020204020204" pitchFamily="34" charset="-122"/>
                <a:ea typeface="微软雅黑" panose="020B0503020204020204" pitchFamily="34" charset="-122"/>
              </a:rPr>
              <a:t>目录</a:t>
            </a:r>
            <a:endParaRPr lang="zh-CN" altLang="en-US" sz="3430" dirty="0">
              <a:solidFill>
                <a:schemeClr val="bg1"/>
              </a:solidFill>
              <a:latin typeface="微软雅黑" panose="020B0503020204020204" pitchFamily="34" charset="-122"/>
              <a:ea typeface="微软雅黑" panose="020B0503020204020204" pitchFamily="34" charset="-122"/>
            </a:endParaRPr>
          </a:p>
        </p:txBody>
      </p:sp>
      <p:sp>
        <p:nvSpPr>
          <p:cNvPr id="22" name="标题占位符 1"/>
          <p:cNvSpPr>
            <a:spLocks noGrp="1"/>
          </p:cNvSpPr>
          <p:nvPr>
            <p:ph type="title"/>
          </p:nvPr>
        </p:nvSpPr>
        <p:spPr bwMode="auto">
          <a:xfrm>
            <a:off x="1045608" y="234722"/>
            <a:ext cx="6878916" cy="407081"/>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ctr" anchorCtr="0" compatLnSpc="1"/>
          <a:lstStyle/>
          <a:p>
            <a:pPr lvl="0"/>
            <a:r>
              <a:rPr lang="zh-CN" altLang="en-US" dirty="0"/>
              <a:t>单击此处编辑母版标题样式</a:t>
            </a:r>
            <a:endParaRPr lang="zh-CN" altLang="en-US" dirty="0"/>
          </a:p>
        </p:txBody>
      </p:sp>
      <p:sp>
        <p:nvSpPr>
          <p:cNvPr id="23" name="文本占位符 2"/>
          <p:cNvSpPr>
            <a:spLocks noGrp="1"/>
          </p:cNvSpPr>
          <p:nvPr>
            <p:ph idx="1"/>
          </p:nvPr>
        </p:nvSpPr>
        <p:spPr bwMode="auto">
          <a:xfrm>
            <a:off x="381059" y="1189454"/>
            <a:ext cx="8228794" cy="260660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102870" tIns="51435" rIns="102870" bIns="51435" numCol="1" anchor="t" anchorCtr="0" compatLnSpc="1"/>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5" name="灯片编号占位符 5"/>
          <p:cNvSpPr>
            <a:spLocks noGrp="1"/>
          </p:cNvSpPr>
          <p:nvPr>
            <p:ph type="sldNum" sz="quarter" idx="12"/>
          </p:nvPr>
        </p:nvSpPr>
        <p:spPr>
          <a:xfrm>
            <a:off x="6660704" y="4869656"/>
            <a:ext cx="2483296" cy="273844"/>
          </a:xfrm>
          <a:prstGeom prst="rect">
            <a:avLst/>
          </a:prstGeom>
        </p:spPr>
        <p:txBody>
          <a:bodyPr/>
          <a:lstStyle>
            <a:lvl1pPr>
              <a:defRPr>
                <a:solidFill>
                  <a:schemeClr val="tx1"/>
                </a:solidFill>
              </a:defRPr>
            </a:lvl1pPr>
          </a:lstStyle>
          <a:p>
            <a:fld id="{0C913308-F349-4B6D-A68A-DD1791B4A57B}" type="slidenum">
              <a:rPr lang="zh-CN" altLang="en-US" smtClean="0"/>
            </a:fld>
            <a:endParaRPr lang="zh-CN" altLang="en-US"/>
          </a:p>
        </p:txBody>
      </p:sp>
    </p:spTree>
  </p:cSld>
  <p:clrMapOvr>
    <a:masterClrMapping/>
  </p:clrMapOvr>
</p:sldLayout>
</file>

<file path=ppt/slideMasters/_rels/slideMaster1.xml.rels><?xml version="1.0" encoding="UTF-8" standalone="yes"?>
<Relationships xmlns="http://schemas.openxmlformats.org/package/2006/relationships"><Relationship Id="rId9" Type="http://schemas.openxmlformats.org/officeDocument/2006/relationships/theme" Target="../theme/theme1.xml"/><Relationship Id="rId8" Type="http://schemas.openxmlformats.org/officeDocument/2006/relationships/image" Target="../media/image3.jpeg"/><Relationship Id="rId7" Type="http://schemas.openxmlformats.org/officeDocument/2006/relationships/slideLayout" Target="../slideLayouts/slideLayout7.xml"/><Relationship Id="rId6" Type="http://schemas.openxmlformats.org/officeDocument/2006/relationships/slideLayout" Target="../slideLayouts/slideLayout6.xml"/><Relationship Id="rId5" Type="http://schemas.openxmlformats.org/officeDocument/2006/relationships/slideLayout" Target="../slideLayouts/slideLayout5.xml"/><Relationship Id="rId4" Type="http://schemas.openxmlformats.org/officeDocument/2006/relationships/slideLayout" Target="../slideLayouts/slideLayout4.xml"/><Relationship Id="rId3" Type="http://schemas.openxmlformats.org/officeDocument/2006/relationships/slideLayout" Target="../slideLayouts/slideLayout3.xml"/><Relationship Id="rId2" Type="http://schemas.openxmlformats.org/officeDocument/2006/relationships/slideLayout" Target="../slideLayouts/slideLayout2.xml"/><Relationship Id="rId1" Type="http://schemas.openxmlformats.org/officeDocument/2006/relationships/slideLayout" Target="../slideLayouts/slideLayout1.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9" name="标题占位符 1"/>
          <p:cNvSpPr>
            <a:spLocks noGrp="1"/>
          </p:cNvSpPr>
          <p:nvPr>
            <p:ph type="title"/>
          </p:nvPr>
        </p:nvSpPr>
        <p:spPr>
          <a:xfrm>
            <a:off x="971600" y="21259"/>
            <a:ext cx="7006390" cy="710788"/>
          </a:xfrm>
          <a:prstGeom prst="rect">
            <a:avLst/>
          </a:prstGeom>
        </p:spPr>
        <p:txBody>
          <a:bodyPr vert="horz" lIns="91440" tIns="45720" rIns="91440" bIns="45720" rtlCol="0" anchor="ctr">
            <a:normAutofit/>
          </a:bodyPr>
          <a:lstStyle/>
          <a:p>
            <a:r>
              <a:rPr lang="zh-CN" altLang="en-US" dirty="0"/>
              <a:t>单击此处编辑母版标题样式</a:t>
            </a:r>
            <a:endParaRPr lang="zh-CN" altLang="en-US" dirty="0"/>
          </a:p>
        </p:txBody>
      </p:sp>
      <p:sp>
        <p:nvSpPr>
          <p:cNvPr id="10" name="文本占位符 2"/>
          <p:cNvSpPr>
            <a:spLocks noGrp="1"/>
          </p:cNvSpPr>
          <p:nvPr>
            <p:ph type="body" idx="1"/>
          </p:nvPr>
        </p:nvSpPr>
        <p:spPr>
          <a:xfrm>
            <a:off x="457200" y="1200151"/>
            <a:ext cx="8229600" cy="3394472"/>
          </a:xfrm>
          <a:prstGeom prst="rect">
            <a:avLst/>
          </a:prstGeom>
        </p:spPr>
        <p:txBody>
          <a:bodyPr vert="horz" lIns="91440" tIns="45720" rIns="91440" bIns="45720" rtlCol="0">
            <a:normAutofit/>
          </a:bodyPr>
          <a:lstStyle/>
          <a:p>
            <a:pPr lvl="0"/>
            <a:r>
              <a:rPr lang="zh-CN" altLang="en-US" dirty="0"/>
              <a:t>单击此处编辑母版文本样式</a:t>
            </a:r>
            <a:endParaRPr lang="zh-CN" altLang="en-US" dirty="0"/>
          </a:p>
          <a:p>
            <a:pPr lvl="1"/>
            <a:r>
              <a:rPr lang="zh-CN" altLang="en-US" dirty="0"/>
              <a:t>第二级</a:t>
            </a:r>
            <a:endParaRPr lang="zh-CN" altLang="en-US" dirty="0"/>
          </a:p>
          <a:p>
            <a:pPr lvl="2"/>
            <a:r>
              <a:rPr lang="zh-CN" altLang="en-US" dirty="0"/>
              <a:t>第三级</a:t>
            </a:r>
            <a:endParaRPr lang="zh-CN" altLang="en-US" dirty="0"/>
          </a:p>
          <a:p>
            <a:pPr lvl="3"/>
            <a:r>
              <a:rPr lang="zh-CN" altLang="en-US" dirty="0"/>
              <a:t>第四级</a:t>
            </a:r>
            <a:endParaRPr lang="zh-CN" altLang="en-US" dirty="0"/>
          </a:p>
          <a:p>
            <a:pPr lvl="4"/>
            <a:r>
              <a:rPr lang="zh-CN" altLang="en-US" dirty="0"/>
              <a:t>第五级</a:t>
            </a:r>
            <a:endParaRPr lang="zh-CN" altLang="en-US" dirty="0"/>
          </a:p>
        </p:txBody>
      </p:sp>
      <p:sp>
        <p:nvSpPr>
          <p:cNvPr id="11" name="日期占位符 3"/>
          <p:cNvSpPr>
            <a:spLocks noGrp="1"/>
          </p:cNvSpPr>
          <p:nvPr>
            <p:ph type="dt" sz="half" idx="2"/>
          </p:nvPr>
        </p:nvSpPr>
        <p:spPr>
          <a:xfrm>
            <a:off x="457200" y="4767263"/>
            <a:ext cx="2133600" cy="273844"/>
          </a:xfrm>
          <a:prstGeom prst="rect">
            <a:avLst/>
          </a:prstGeom>
        </p:spPr>
        <p:txBody>
          <a:bodyPr vert="horz" lIns="91440" tIns="45720" rIns="91440" bIns="45720" rtlCol="0" anchor="ctr"/>
          <a:lstStyle>
            <a:lvl1pPr algn="l">
              <a:defRPr sz="1100">
                <a:solidFill>
                  <a:schemeClr val="tx1">
                    <a:tint val="75000"/>
                  </a:schemeClr>
                </a:solidFill>
                <a:latin typeface="微软雅黑" panose="020B0503020204020204" pitchFamily="34" charset="-122"/>
                <a:ea typeface="微软雅黑" panose="020B0503020204020204" pitchFamily="34" charset="-122"/>
              </a:defRPr>
            </a:lvl1pPr>
          </a:lstStyle>
          <a:p>
            <a:fld id="{3DDB6AD8-91DA-43CD-94A5-9E26B7FEA153}" type="datetime1">
              <a:rPr lang="zh-CN" altLang="en-US" smtClean="0"/>
            </a:fld>
            <a:endParaRPr lang="zh-CN" altLang="en-US"/>
          </a:p>
        </p:txBody>
      </p:sp>
      <p:sp>
        <p:nvSpPr>
          <p:cNvPr id="12" name="页脚占位符 4"/>
          <p:cNvSpPr>
            <a:spLocks noGrp="1"/>
          </p:cNvSpPr>
          <p:nvPr>
            <p:ph type="ftr" sz="quarter" idx="3"/>
          </p:nvPr>
        </p:nvSpPr>
        <p:spPr>
          <a:xfrm>
            <a:off x="3124200" y="4767263"/>
            <a:ext cx="2895600" cy="273844"/>
          </a:xfrm>
          <a:prstGeom prst="rect">
            <a:avLst/>
          </a:prstGeom>
        </p:spPr>
        <p:txBody>
          <a:bodyPr vert="horz" lIns="91440" tIns="45720" rIns="91440" bIns="45720" rtlCol="0" anchor="ctr"/>
          <a:lstStyle>
            <a:lvl1pPr algn="ctr">
              <a:defRPr sz="1100">
                <a:solidFill>
                  <a:schemeClr val="tx1">
                    <a:tint val="75000"/>
                  </a:schemeClr>
                </a:solidFill>
                <a:latin typeface="微软雅黑" panose="020B0503020204020204" pitchFamily="34" charset="-122"/>
                <a:ea typeface="微软雅黑" panose="020B0503020204020204" pitchFamily="34" charset="-122"/>
              </a:defRPr>
            </a:lvl1pPr>
          </a:lstStyle>
          <a:p>
            <a:endParaRPr lang="zh-CN" altLang="en-US"/>
          </a:p>
        </p:txBody>
      </p:sp>
      <p:sp>
        <p:nvSpPr>
          <p:cNvPr id="13" name="灯片编号占位符 5"/>
          <p:cNvSpPr>
            <a:spLocks noGrp="1"/>
          </p:cNvSpPr>
          <p:nvPr>
            <p:ph type="sldNum" sz="quarter" idx="4"/>
          </p:nvPr>
        </p:nvSpPr>
        <p:spPr>
          <a:xfrm>
            <a:off x="6911190" y="4839308"/>
            <a:ext cx="2232810" cy="273844"/>
          </a:xfrm>
          <a:prstGeom prst="rect">
            <a:avLst/>
          </a:prstGeom>
        </p:spPr>
        <p:txBody>
          <a:bodyPr vert="horz" lIns="91440" tIns="45720" rIns="91440" bIns="45720" rtlCol="0" anchor="ctr"/>
          <a:lstStyle>
            <a:lvl1pPr algn="r">
              <a:defRPr sz="1100">
                <a:solidFill>
                  <a:schemeClr val="tx1"/>
                </a:solidFill>
                <a:latin typeface="微软雅黑" panose="020B0503020204020204" pitchFamily="34" charset="-122"/>
                <a:ea typeface="微软雅黑" panose="020B0503020204020204" pitchFamily="34" charset="-122"/>
              </a:defRPr>
            </a:lvl1pPr>
          </a:lstStyle>
          <a:p>
            <a:fld id="{0C913308-F349-4B6D-A68A-DD1791B4A57B}" type="slidenum">
              <a:rPr lang="zh-CN" altLang="en-US" smtClean="0"/>
            </a:fld>
            <a:endParaRPr lang="zh-CN" altLang="en-US" dirty="0"/>
          </a:p>
        </p:txBody>
      </p:sp>
      <p:pic>
        <p:nvPicPr>
          <p:cNvPr id="15" name="Picture 5" descr="H:\曼威\ppt模板\ppt模板16-9-04.jpg"/>
          <p:cNvPicPr>
            <a:picLocks noChangeAspect="1" noChangeArrowheads="1"/>
          </p:cNvPicPr>
          <p:nvPr userDrawn="1"/>
        </p:nvPicPr>
        <p:blipFill rotWithShape="1">
          <a:blip r:embed="rId8" cstate="print">
            <a:extLst>
              <a:ext uri="{28A0092B-C50C-407E-A947-70E740481C1C}">
                <a14:useLocalDpi xmlns:a14="http://schemas.microsoft.com/office/drawing/2010/main" val="0"/>
              </a:ext>
            </a:extLst>
          </a:blip>
          <a:srcRect r="84718" b="77607"/>
          <a:stretch>
            <a:fillRect/>
          </a:stretch>
        </p:blipFill>
        <p:spPr bwMode="auto">
          <a:xfrm>
            <a:off x="0" y="0"/>
            <a:ext cx="899592" cy="732047"/>
          </a:xfrm>
          <a:prstGeom prst="rect">
            <a:avLst/>
          </a:prstGeom>
          <a:noFill/>
          <a:extLst>
            <a:ext uri="{909E8E84-426E-40DD-AFC4-6F175D3DCCD1}">
              <a14:hiddenFill xmlns:a14="http://schemas.microsoft.com/office/drawing/2010/main">
                <a:solidFill>
                  <a:srgbClr val="FFFFFF"/>
                </a:solidFill>
              </a14:hiddenFill>
            </a:ext>
          </a:extLst>
        </p:spPr>
      </p:pic>
    </p:spTree>
  </p:cSld>
  <p:clrMap bg1="lt1" tx1="dk1" bg2="lt2" tx2="dk2" accent1="accent1" accent2="accent2" accent3="accent3" accent4="accent4" accent5="accent5" accent6="accent6" hlink="hlink" folHlink="folHlink"/>
  <p:sldLayoutIdLst>
    <p:sldLayoutId id="2147483649" r:id="rId1"/>
    <p:sldLayoutId id="2147483650" r:id="rId2"/>
    <p:sldLayoutId id="2147483651" r:id="rId3"/>
    <p:sldLayoutId id="2147483652" r:id="rId4"/>
    <p:sldLayoutId id="2147483653" r:id="rId5"/>
    <p:sldLayoutId id="2147483654" r:id="rId6"/>
    <p:sldLayoutId id="2147483655" r:id="rId7"/>
  </p:sldLayoutIdLst>
  <p:hf hdr="0" ftr="0" dt="0"/>
  <p:txStyles>
    <p:titleStyle>
      <a:lvl1pPr algn="l" defTabSz="914400" rtl="0" eaLnBrk="1" latinLnBrk="0" hangingPunct="1">
        <a:spcBef>
          <a:spcPct val="0"/>
        </a:spcBef>
        <a:buNone/>
        <a:defRPr sz="4000" kern="1200">
          <a:solidFill>
            <a:schemeClr val="tx1"/>
          </a:solidFill>
          <a:latin typeface="微软雅黑" panose="020B0503020204020204" pitchFamily="34" charset="-122"/>
          <a:ea typeface="微软雅黑" panose="020B0503020204020204" pitchFamily="34" charset="-122"/>
          <a:cs typeface="+mj-cs"/>
        </a:defRPr>
      </a:lvl1pPr>
    </p:titleStyle>
    <p:bodyStyle>
      <a:lvl1pPr marL="342900" indent="-342900" algn="l" defTabSz="914400" rtl="0" eaLnBrk="1" latinLnBrk="0" hangingPunct="1">
        <a:spcBef>
          <a:spcPct val="20000"/>
        </a:spcBef>
        <a:buFont typeface="Arial" panose="020B0604020202020204" pitchFamily="34" charset="0"/>
        <a:buChar char="•"/>
        <a:defRPr sz="2800" kern="1200">
          <a:solidFill>
            <a:schemeClr val="tx1"/>
          </a:solidFill>
          <a:latin typeface="微软雅黑" panose="020B0503020204020204" pitchFamily="34" charset="-122"/>
          <a:ea typeface="微软雅黑" panose="020B0503020204020204" pitchFamily="34" charset="-122"/>
          <a:cs typeface="+mn-cs"/>
        </a:defRPr>
      </a:lvl1pPr>
      <a:lvl2pPr marL="742950" indent="-285750" algn="l" defTabSz="914400" rtl="0" eaLnBrk="1" latinLnBrk="0" hangingPunct="1">
        <a:spcBef>
          <a:spcPct val="20000"/>
        </a:spcBef>
        <a:buFont typeface="Arial" panose="020B0604020202020204" pitchFamily="34" charset="0"/>
        <a:buChar char="–"/>
        <a:defRPr sz="2400" kern="1200">
          <a:solidFill>
            <a:schemeClr val="tx1"/>
          </a:solidFill>
          <a:latin typeface="微软雅黑" panose="020B0503020204020204" pitchFamily="34" charset="-122"/>
          <a:ea typeface="微软雅黑" panose="020B0503020204020204" pitchFamily="34" charset="-122"/>
          <a:cs typeface="+mn-cs"/>
        </a:defRPr>
      </a:lvl2pPr>
      <a:lvl3pPr marL="1143000" indent="-228600" algn="l" defTabSz="914400" rtl="0" eaLnBrk="1" latinLnBrk="0" hangingPunct="1">
        <a:spcBef>
          <a:spcPct val="20000"/>
        </a:spcBef>
        <a:buFont typeface="Arial" panose="020B0604020202020204" pitchFamily="34" charset="0"/>
        <a:buChar char="•"/>
        <a:defRPr sz="2000" kern="1200">
          <a:solidFill>
            <a:schemeClr val="tx1"/>
          </a:solidFill>
          <a:latin typeface="微软雅黑" panose="020B0503020204020204" pitchFamily="34" charset="-122"/>
          <a:ea typeface="微软雅黑" panose="020B0503020204020204" pitchFamily="34" charset="-122"/>
          <a:cs typeface="+mn-cs"/>
        </a:defRPr>
      </a:lvl3pPr>
      <a:lvl4pPr marL="1600200" indent="-22860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4pPr>
      <a:lvl5pPr marL="2057400" indent="-228600" algn="l" defTabSz="914400" rtl="0" eaLnBrk="1" latinLnBrk="0" hangingPunct="1">
        <a:spcBef>
          <a:spcPct val="20000"/>
        </a:spcBef>
        <a:buFont typeface="Arial" panose="020B0604020202020204" pitchFamily="34" charset="0"/>
        <a:buChar char="»"/>
        <a:defRPr sz="1800" kern="1200">
          <a:solidFill>
            <a:schemeClr val="tx1"/>
          </a:solidFill>
          <a:latin typeface="微软雅黑" panose="020B0503020204020204" pitchFamily="34" charset="-122"/>
          <a:ea typeface="微软雅黑" panose="020B0503020204020204" pitchFamily="34" charset="-122"/>
          <a:cs typeface="+mn-cs"/>
        </a:defRPr>
      </a:lvl5pPr>
      <a:lvl6pPr marL="25146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6pPr>
      <a:lvl7pPr marL="29718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7pPr>
      <a:lvl8pPr marL="34290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8pPr>
      <a:lvl9pPr marL="3886200" indent="-228600" algn="l" defTabSz="914400" rtl="0" eaLnBrk="1" latinLnBrk="0" hangingPunct="1">
        <a:spcBef>
          <a:spcPct val="20000"/>
        </a:spcBef>
        <a:buFont typeface="Arial" panose="020B0604020202020204" pitchFamily="34" charset="0"/>
        <a:buChar char="•"/>
        <a:defRPr sz="2000" kern="1200">
          <a:solidFill>
            <a:schemeClr val="tx1"/>
          </a:solidFill>
          <a:latin typeface="+mn-lt"/>
          <a:ea typeface="+mn-ea"/>
          <a:cs typeface="+mn-cs"/>
        </a:defRPr>
      </a:lvl9pPr>
    </p:bodyStyle>
    <p:other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notesSlide" Target="../notesSlides/notesSlide1.xml"/><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notesSlide" Target="../notesSlides/notesSlide9.xml"/><Relationship Id="rId1" Type="http://schemas.openxmlformats.org/officeDocument/2006/relationships/slideLayout" Target="../slideLayouts/slideLayout6.xml"/></Relationships>
</file>

<file path=ppt/slides/_rels/slide11.xml.rels><?xml version="1.0" encoding="UTF-8" standalone="yes"?>
<Relationships xmlns="http://schemas.openxmlformats.org/package/2006/relationships"><Relationship Id="rId2" Type="http://schemas.openxmlformats.org/officeDocument/2006/relationships/notesSlide" Target="../notesSlides/notesSlide10.xml"/><Relationship Id="rId1" Type="http://schemas.openxmlformats.org/officeDocument/2006/relationships/slideLayout" Target="../slideLayouts/slideLayout6.xml"/></Relationships>
</file>

<file path=ppt/slides/_rels/slide12.xml.rels><?xml version="1.0" encoding="UTF-8" standalone="yes"?>
<Relationships xmlns="http://schemas.openxmlformats.org/package/2006/relationships"><Relationship Id="rId2" Type="http://schemas.openxmlformats.org/officeDocument/2006/relationships/notesSlide" Target="../notesSlides/notesSlide11.xml"/><Relationship Id="rId1" Type="http://schemas.openxmlformats.org/officeDocument/2006/relationships/slideLayout" Target="../slideLayouts/slideLayout6.xml"/></Relationships>
</file>

<file path=ppt/slides/_rels/slide13.xml.rels><?xml version="1.0" encoding="UTF-8" standalone="yes"?>
<Relationships xmlns="http://schemas.openxmlformats.org/package/2006/relationships"><Relationship Id="rId4" Type="http://schemas.openxmlformats.org/officeDocument/2006/relationships/notesSlide" Target="../notesSlides/notesSlide12.xml"/><Relationship Id="rId3" Type="http://schemas.openxmlformats.org/officeDocument/2006/relationships/slideLayout" Target="../slideLayouts/slideLayout6.xml"/><Relationship Id="rId2" Type="http://schemas.microsoft.com/office/2007/relationships/hdphoto" Target="../media/image5.wdp"/><Relationship Id="rId1" Type="http://schemas.openxmlformats.org/officeDocument/2006/relationships/image" Target="../media/image4.png"/></Relationships>
</file>

<file path=ppt/slides/_rels/slide14.xml.rels><?xml version="1.0" encoding="UTF-8" standalone="yes"?>
<Relationships xmlns="http://schemas.openxmlformats.org/package/2006/relationships"><Relationship Id="rId3" Type="http://schemas.openxmlformats.org/officeDocument/2006/relationships/notesSlide" Target="../notesSlides/notesSlide13.xml"/><Relationship Id="rId2" Type="http://schemas.openxmlformats.org/officeDocument/2006/relationships/slideLayout" Target="../slideLayouts/slideLayout6.xml"/><Relationship Id="rId1" Type="http://schemas.openxmlformats.org/officeDocument/2006/relationships/image" Target="../media/image6.png"/></Relationships>
</file>

<file path=ppt/slides/_rels/slide15.xml.rels><?xml version="1.0" encoding="UTF-8" standalone="yes"?>
<Relationships xmlns="http://schemas.openxmlformats.org/package/2006/relationships"><Relationship Id="rId2" Type="http://schemas.openxmlformats.org/officeDocument/2006/relationships/notesSlide" Target="../notesSlides/notesSlide14.xml"/><Relationship Id="rId1" Type="http://schemas.openxmlformats.org/officeDocument/2006/relationships/slideLayout" Target="../slideLayouts/slideLayout6.xml"/></Relationships>
</file>

<file path=ppt/slides/_rels/slide16.xml.rels><?xml version="1.0" encoding="UTF-8" standalone="yes"?>
<Relationships xmlns="http://schemas.openxmlformats.org/package/2006/relationships"><Relationship Id="rId2" Type="http://schemas.openxmlformats.org/officeDocument/2006/relationships/notesSlide" Target="../notesSlides/notesSlide15.xml"/><Relationship Id="rId1" Type="http://schemas.openxmlformats.org/officeDocument/2006/relationships/slideLayout" Target="../slideLayouts/slideLayout6.xml"/></Relationships>
</file>

<file path=ppt/slides/_rels/slide17.xml.rels><?xml version="1.0" encoding="UTF-8" standalone="yes"?>
<Relationships xmlns="http://schemas.openxmlformats.org/package/2006/relationships"><Relationship Id="rId3" Type="http://schemas.openxmlformats.org/officeDocument/2006/relationships/notesSlide" Target="../notesSlides/notesSlide16.xml"/><Relationship Id="rId2" Type="http://schemas.openxmlformats.org/officeDocument/2006/relationships/slideLayout" Target="../slideLayouts/slideLayout6.xml"/><Relationship Id="rId1" Type="http://schemas.openxmlformats.org/officeDocument/2006/relationships/image" Target="../media/image7.png"/></Relationships>
</file>

<file path=ppt/slides/_rels/slide18.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19.xml.rels><?xml version="1.0" encoding="UTF-8" standalone="yes"?>
<Relationships xmlns="http://schemas.openxmlformats.org/package/2006/relationships"><Relationship Id="rId9" Type="http://schemas.openxmlformats.org/officeDocument/2006/relationships/notesSlide" Target="../notesSlides/notesSlide17.xml"/><Relationship Id="rId8" Type="http://schemas.openxmlformats.org/officeDocument/2006/relationships/slideLayout" Target="../slideLayouts/slideLayout6.xml"/><Relationship Id="rId7" Type="http://schemas.openxmlformats.org/officeDocument/2006/relationships/image" Target="../media/image14.png"/><Relationship Id="rId6" Type="http://schemas.openxmlformats.org/officeDocument/2006/relationships/image" Target="../media/image13.jpeg"/><Relationship Id="rId5" Type="http://schemas.openxmlformats.org/officeDocument/2006/relationships/image" Target="../media/image12.jpeg"/><Relationship Id="rId4" Type="http://schemas.openxmlformats.org/officeDocument/2006/relationships/image" Target="../media/image11.jpeg"/><Relationship Id="rId3" Type="http://schemas.openxmlformats.org/officeDocument/2006/relationships/image" Target="../media/image10.jpeg"/><Relationship Id="rId2" Type="http://schemas.openxmlformats.org/officeDocument/2006/relationships/image" Target="../media/image9.jpeg"/><Relationship Id="rId1" Type="http://schemas.openxmlformats.org/officeDocument/2006/relationships/image" Target="../media/image8.GIF"/></Relationships>
</file>

<file path=ppt/slides/_rels/slide2.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0.xml.rels><?xml version="1.0" encoding="UTF-8" standalone="yes"?>
<Relationships xmlns="http://schemas.openxmlformats.org/package/2006/relationships"><Relationship Id="rId5" Type="http://schemas.openxmlformats.org/officeDocument/2006/relationships/notesSlide" Target="../notesSlides/notesSlide18.xml"/><Relationship Id="rId4" Type="http://schemas.openxmlformats.org/officeDocument/2006/relationships/slideLayout" Target="../slideLayouts/slideLayout6.xml"/><Relationship Id="rId3" Type="http://schemas.openxmlformats.org/officeDocument/2006/relationships/image" Target="../media/image17.png"/><Relationship Id="rId2" Type="http://schemas.openxmlformats.org/officeDocument/2006/relationships/image" Target="../media/image16.png"/><Relationship Id="rId1" Type="http://schemas.openxmlformats.org/officeDocument/2006/relationships/image" Target="../media/image15.png"/></Relationships>
</file>

<file path=ppt/slides/_rels/slide21.xml.rels><?xml version="1.0" encoding="UTF-8" standalone="yes"?>
<Relationships xmlns="http://schemas.openxmlformats.org/package/2006/relationships"><Relationship Id="rId3" Type="http://schemas.openxmlformats.org/officeDocument/2006/relationships/notesSlide" Target="../notesSlides/notesSlide19.xml"/><Relationship Id="rId2" Type="http://schemas.openxmlformats.org/officeDocument/2006/relationships/slideLayout" Target="../slideLayouts/slideLayout6.xml"/><Relationship Id="rId1" Type="http://schemas.openxmlformats.org/officeDocument/2006/relationships/image" Target="../media/image18.png"/></Relationships>
</file>

<file path=ppt/slides/_rels/slide22.xml.rels><?xml version="1.0" encoding="UTF-8" standalone="yes"?>
<Relationships xmlns="http://schemas.openxmlformats.org/package/2006/relationships"><Relationship Id="rId2" Type="http://schemas.openxmlformats.org/officeDocument/2006/relationships/notesSlide" Target="../notesSlides/notesSlide20.xml"/><Relationship Id="rId1" Type="http://schemas.openxmlformats.org/officeDocument/2006/relationships/slideLayout" Target="../slideLayouts/slideLayout6.xml"/></Relationships>
</file>

<file path=ppt/slides/_rels/slide2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24.xml.rels><?xml version="1.0" encoding="UTF-8" standalone="yes"?>
<Relationships xmlns="http://schemas.openxmlformats.org/package/2006/relationships"><Relationship Id="rId2" Type="http://schemas.openxmlformats.org/officeDocument/2006/relationships/notesSlide" Target="../notesSlides/notesSlide21.xml"/><Relationship Id="rId1" Type="http://schemas.openxmlformats.org/officeDocument/2006/relationships/slideLayout" Target="../slideLayouts/slideLayout6.xml"/></Relationships>
</file>

<file path=ppt/slides/_rels/slide25.xml.rels><?xml version="1.0" encoding="UTF-8" standalone="yes"?>
<Relationships xmlns="http://schemas.openxmlformats.org/package/2006/relationships"><Relationship Id="rId3" Type="http://schemas.openxmlformats.org/officeDocument/2006/relationships/notesSlide" Target="../notesSlides/notesSlide22.xml"/><Relationship Id="rId2" Type="http://schemas.openxmlformats.org/officeDocument/2006/relationships/slideLayout" Target="../slideLayouts/slideLayout6.xml"/><Relationship Id="rId1" Type="http://schemas.openxmlformats.org/officeDocument/2006/relationships/image" Target="../media/image19.png"/></Relationships>
</file>

<file path=ppt/slides/_rels/slide26.xml.rels><?xml version="1.0" encoding="UTF-8" standalone="yes"?>
<Relationships xmlns="http://schemas.openxmlformats.org/package/2006/relationships"><Relationship Id="rId3" Type="http://schemas.openxmlformats.org/officeDocument/2006/relationships/notesSlide" Target="../notesSlides/notesSlide23.xml"/><Relationship Id="rId2" Type="http://schemas.openxmlformats.org/officeDocument/2006/relationships/slideLayout" Target="../slideLayouts/slideLayout6.xml"/><Relationship Id="rId1" Type="http://schemas.openxmlformats.org/officeDocument/2006/relationships/image" Target="../media/image20.png"/></Relationships>
</file>

<file path=ppt/slides/_rels/slide27.xml.rels><?xml version="1.0" encoding="UTF-8" standalone="yes"?>
<Relationships xmlns="http://schemas.openxmlformats.org/package/2006/relationships"><Relationship Id="rId9" Type="http://schemas.openxmlformats.org/officeDocument/2006/relationships/image" Target="../media/image28.wmf"/><Relationship Id="rId8" Type="http://schemas.openxmlformats.org/officeDocument/2006/relationships/oleObject" Target="../embeddings/oleObject1.bin"/><Relationship Id="rId7" Type="http://schemas.openxmlformats.org/officeDocument/2006/relationships/image" Target="../media/image27.png"/><Relationship Id="rId6" Type="http://schemas.openxmlformats.org/officeDocument/2006/relationships/image" Target="../media/image26.png"/><Relationship Id="rId5" Type="http://schemas.openxmlformats.org/officeDocument/2006/relationships/image" Target="../media/image25.png"/><Relationship Id="rId4" Type="http://schemas.openxmlformats.org/officeDocument/2006/relationships/image" Target="../media/image24.png"/><Relationship Id="rId3" Type="http://schemas.openxmlformats.org/officeDocument/2006/relationships/image" Target="../media/image23.png"/><Relationship Id="rId2" Type="http://schemas.openxmlformats.org/officeDocument/2006/relationships/image" Target="../media/image22.png"/><Relationship Id="rId17" Type="http://schemas.openxmlformats.org/officeDocument/2006/relationships/notesSlide" Target="../notesSlides/notesSlide24.xml"/><Relationship Id="rId16" Type="http://schemas.openxmlformats.org/officeDocument/2006/relationships/vmlDrawing" Target="../drawings/vmlDrawing1.vml"/><Relationship Id="rId15" Type="http://schemas.openxmlformats.org/officeDocument/2006/relationships/slideLayout" Target="../slideLayouts/slideLayout6.xml"/><Relationship Id="rId14" Type="http://schemas.openxmlformats.org/officeDocument/2006/relationships/image" Target="../media/image32.wmf"/><Relationship Id="rId13" Type="http://schemas.openxmlformats.org/officeDocument/2006/relationships/oleObject" Target="../embeddings/oleObject2.bin"/><Relationship Id="rId12" Type="http://schemas.openxmlformats.org/officeDocument/2006/relationships/image" Target="../media/image31.png"/><Relationship Id="rId11" Type="http://schemas.openxmlformats.org/officeDocument/2006/relationships/image" Target="../media/image30.png"/><Relationship Id="rId10" Type="http://schemas.openxmlformats.org/officeDocument/2006/relationships/image" Target="../media/image29.png"/><Relationship Id="rId1" Type="http://schemas.openxmlformats.org/officeDocument/2006/relationships/image" Target="../media/image21.png"/></Relationships>
</file>

<file path=ppt/slides/_rels/slide28.xml.rels><?xml version="1.0" encoding="UTF-8" standalone="yes"?>
<Relationships xmlns="http://schemas.openxmlformats.org/package/2006/relationships"><Relationship Id="rId5" Type="http://schemas.openxmlformats.org/officeDocument/2006/relationships/notesSlide" Target="../notesSlides/notesSlide25.xml"/><Relationship Id="rId4" Type="http://schemas.openxmlformats.org/officeDocument/2006/relationships/vmlDrawing" Target="../drawings/vmlDrawing2.vml"/><Relationship Id="rId3" Type="http://schemas.openxmlformats.org/officeDocument/2006/relationships/slideLayout" Target="../slideLayouts/slideLayout6.xml"/><Relationship Id="rId2" Type="http://schemas.openxmlformats.org/officeDocument/2006/relationships/image" Target="../media/image33.wmf"/><Relationship Id="rId1" Type="http://schemas.openxmlformats.org/officeDocument/2006/relationships/package" Target="../embeddings/Workbook1.xlsx"/></Relationships>
</file>

<file path=ppt/slides/_rels/slide29.xml.rels><?xml version="1.0" encoding="UTF-8" standalone="yes"?>
<Relationships xmlns="http://schemas.openxmlformats.org/package/2006/relationships"><Relationship Id="rId2" Type="http://schemas.openxmlformats.org/officeDocument/2006/relationships/notesSlide" Target="../notesSlides/notesSlide26.xml"/><Relationship Id="rId1" Type="http://schemas.openxmlformats.org/officeDocument/2006/relationships/slideLayout" Target="../slideLayouts/slideLayout6.xml"/></Relationships>
</file>

<file path=ppt/slides/_rels/slide3.xml.rels><?xml version="1.0" encoding="UTF-8" standalone="yes"?>
<Relationships xmlns="http://schemas.openxmlformats.org/package/2006/relationships"><Relationship Id="rId2" Type="http://schemas.openxmlformats.org/officeDocument/2006/relationships/notesSlide" Target="../notesSlides/notesSlide2.xml"/><Relationship Id="rId1" Type="http://schemas.openxmlformats.org/officeDocument/2006/relationships/slideLayout" Target="../slideLayouts/slideLayout6.xml"/></Relationships>
</file>

<file path=ppt/slides/_rels/slide30.xml.rels><?xml version="1.0" encoding="UTF-8" standalone="yes"?>
<Relationships xmlns="http://schemas.openxmlformats.org/package/2006/relationships"><Relationship Id="rId2" Type="http://schemas.openxmlformats.org/officeDocument/2006/relationships/notesSlide" Target="../notesSlides/notesSlide27.xml"/><Relationship Id="rId1" Type="http://schemas.openxmlformats.org/officeDocument/2006/relationships/slideLayout" Target="../slideLayouts/slideLayout6.xml"/></Relationships>
</file>

<file path=ppt/slides/_rels/slide31.xml.rels><?xml version="1.0" encoding="UTF-8" standalone="yes"?>
<Relationships xmlns="http://schemas.openxmlformats.org/package/2006/relationships"><Relationship Id="rId8" Type="http://schemas.openxmlformats.org/officeDocument/2006/relationships/notesSlide" Target="../notesSlides/notesSlide28.xml"/><Relationship Id="rId7" Type="http://schemas.openxmlformats.org/officeDocument/2006/relationships/slideLayout" Target="../slideLayouts/slideLayout6.xml"/><Relationship Id="rId6" Type="http://schemas.openxmlformats.org/officeDocument/2006/relationships/image" Target="../media/image39.png"/><Relationship Id="rId5" Type="http://schemas.openxmlformats.org/officeDocument/2006/relationships/image" Target="../media/image38.png"/><Relationship Id="rId4" Type="http://schemas.openxmlformats.org/officeDocument/2006/relationships/image" Target="../media/image37.png"/><Relationship Id="rId3" Type="http://schemas.openxmlformats.org/officeDocument/2006/relationships/image" Target="../media/image36.png"/><Relationship Id="rId2" Type="http://schemas.openxmlformats.org/officeDocument/2006/relationships/image" Target="../media/image35.png"/><Relationship Id="rId1" Type="http://schemas.openxmlformats.org/officeDocument/2006/relationships/image" Target="../media/image34.png"/></Relationships>
</file>

<file path=ppt/slides/_rels/slide32.xml.rels><?xml version="1.0" encoding="UTF-8" standalone="yes"?>
<Relationships xmlns="http://schemas.openxmlformats.org/package/2006/relationships"><Relationship Id="rId3" Type="http://schemas.openxmlformats.org/officeDocument/2006/relationships/notesSlide" Target="../notesSlides/notesSlide29.xml"/><Relationship Id="rId2" Type="http://schemas.openxmlformats.org/officeDocument/2006/relationships/slideLayout" Target="../slideLayouts/slideLayout6.xml"/><Relationship Id="rId1" Type="http://schemas.openxmlformats.org/officeDocument/2006/relationships/image" Target="../media/image40.png"/></Relationships>
</file>

<file path=ppt/slides/_rels/slide33.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34.xml.rels><?xml version="1.0" encoding="UTF-8" standalone="yes"?>
<Relationships xmlns="http://schemas.openxmlformats.org/package/2006/relationships"><Relationship Id="rId5" Type="http://schemas.openxmlformats.org/officeDocument/2006/relationships/notesSlide" Target="../notesSlides/notesSlide30.xml"/><Relationship Id="rId4" Type="http://schemas.openxmlformats.org/officeDocument/2006/relationships/slideLayout" Target="../slideLayouts/slideLayout6.xml"/><Relationship Id="rId3" Type="http://schemas.openxmlformats.org/officeDocument/2006/relationships/image" Target="../media/image19.png"/><Relationship Id="rId2" Type="http://schemas.openxmlformats.org/officeDocument/2006/relationships/image" Target="../media/image42.png"/><Relationship Id="rId1" Type="http://schemas.openxmlformats.org/officeDocument/2006/relationships/image" Target="../media/image41.png"/></Relationships>
</file>

<file path=ppt/slides/_rels/slide35.xml.rels><?xml version="1.0" encoding="UTF-8" standalone="yes"?>
<Relationships xmlns="http://schemas.openxmlformats.org/package/2006/relationships"><Relationship Id="rId2" Type="http://schemas.openxmlformats.org/officeDocument/2006/relationships/notesSlide" Target="../notesSlides/notesSlide31.xml"/><Relationship Id="rId1" Type="http://schemas.openxmlformats.org/officeDocument/2006/relationships/slideLayout" Target="../slideLayouts/slideLayout6.xml"/></Relationships>
</file>

<file path=ppt/slides/_rels/slide36.xml.rels><?xml version="1.0" encoding="UTF-8" standalone="yes"?>
<Relationships xmlns="http://schemas.openxmlformats.org/package/2006/relationships"><Relationship Id="rId6" Type="http://schemas.openxmlformats.org/officeDocument/2006/relationships/notesSlide" Target="../notesSlides/notesSlide32.xml"/><Relationship Id="rId5" Type="http://schemas.openxmlformats.org/officeDocument/2006/relationships/slideLayout" Target="../slideLayouts/slideLayout6.xml"/><Relationship Id="rId4" Type="http://schemas.openxmlformats.org/officeDocument/2006/relationships/image" Target="../media/image46.jpeg"/><Relationship Id="rId3" Type="http://schemas.openxmlformats.org/officeDocument/2006/relationships/image" Target="../media/image45.jpeg"/><Relationship Id="rId2" Type="http://schemas.openxmlformats.org/officeDocument/2006/relationships/image" Target="../media/image44.jpeg"/><Relationship Id="rId1" Type="http://schemas.openxmlformats.org/officeDocument/2006/relationships/image" Target="../media/image43.png"/></Relationships>
</file>

<file path=ppt/slides/_rels/slide37.xml.rels><?xml version="1.0" encoding="UTF-8" standalone="yes"?>
<Relationships xmlns="http://schemas.openxmlformats.org/package/2006/relationships"><Relationship Id="rId3" Type="http://schemas.openxmlformats.org/officeDocument/2006/relationships/notesSlide" Target="../notesSlides/notesSlide33.xml"/><Relationship Id="rId2" Type="http://schemas.openxmlformats.org/officeDocument/2006/relationships/slideLayout" Target="../slideLayouts/slideLayout6.xml"/><Relationship Id="rId1" Type="http://schemas.openxmlformats.org/officeDocument/2006/relationships/image" Target="../media/image47.png"/></Relationships>
</file>

<file path=ppt/slides/_rels/slide38.xml.rels><?xml version="1.0" encoding="UTF-8" standalone="yes"?>
<Relationships xmlns="http://schemas.openxmlformats.org/package/2006/relationships"><Relationship Id="rId2" Type="http://schemas.openxmlformats.org/officeDocument/2006/relationships/notesSlide" Target="../notesSlides/notesSlide34.xml"/><Relationship Id="rId1" Type="http://schemas.openxmlformats.org/officeDocument/2006/relationships/slideLayout" Target="../slideLayouts/slideLayout6.xml"/></Relationships>
</file>

<file path=ppt/slides/_rels/slide39.xml.rels><?xml version="1.0" encoding="UTF-8" standalone="yes"?>
<Relationships xmlns="http://schemas.openxmlformats.org/package/2006/relationships"><Relationship Id="rId2" Type="http://schemas.openxmlformats.org/officeDocument/2006/relationships/notesSlide" Target="../notesSlides/notesSlide35.xml"/><Relationship Id="rId1" Type="http://schemas.openxmlformats.org/officeDocument/2006/relationships/slideLayout" Target="../slideLayouts/slideLayout6.xml"/></Relationships>
</file>

<file path=ppt/slides/_rels/slide4.xml.rels><?xml version="1.0" encoding="UTF-8" standalone="yes"?>
<Relationships xmlns="http://schemas.openxmlformats.org/package/2006/relationships"><Relationship Id="rId2" Type="http://schemas.openxmlformats.org/officeDocument/2006/relationships/notesSlide" Target="../notesSlides/notesSlide3.xml"/><Relationship Id="rId1" Type="http://schemas.openxmlformats.org/officeDocument/2006/relationships/slideLayout" Target="../slideLayouts/slideLayout6.xml"/></Relationships>
</file>

<file path=ppt/slides/_rels/slide40.xml.rels><?xml version="1.0" encoding="UTF-8" standalone="yes"?>
<Relationships xmlns="http://schemas.openxmlformats.org/package/2006/relationships"><Relationship Id="rId1" Type="http://schemas.openxmlformats.org/officeDocument/2006/relationships/slideLayout" Target="../slideLayouts/slideLayout2.xml"/></Relationships>
</file>

<file path=ppt/slides/_rels/slide41.xml.rels><?xml version="1.0" encoding="UTF-8" standalone="yes"?>
<Relationships xmlns="http://schemas.openxmlformats.org/package/2006/relationships"><Relationship Id="rId2" Type="http://schemas.openxmlformats.org/officeDocument/2006/relationships/notesSlide" Target="../notesSlides/notesSlide36.xml"/><Relationship Id="rId1" Type="http://schemas.openxmlformats.org/officeDocument/2006/relationships/slideLayout" Target="../slideLayouts/slideLayout6.xml"/></Relationships>
</file>

<file path=ppt/slides/_rels/slide42.xml.rels><?xml version="1.0" encoding="UTF-8" standalone="yes"?>
<Relationships xmlns="http://schemas.openxmlformats.org/package/2006/relationships"><Relationship Id="rId7" Type="http://schemas.openxmlformats.org/officeDocument/2006/relationships/notesSlide" Target="../notesSlides/notesSlide37.xml"/><Relationship Id="rId6" Type="http://schemas.openxmlformats.org/officeDocument/2006/relationships/slideLayout" Target="../slideLayouts/slideLayout6.xml"/><Relationship Id="rId5" Type="http://schemas.microsoft.com/office/2007/relationships/diagramDrawing" Target="../diagrams/drawing1.xml"/><Relationship Id="rId4" Type="http://schemas.openxmlformats.org/officeDocument/2006/relationships/diagramColors" Target="../diagrams/colors1.xml"/><Relationship Id="rId3" Type="http://schemas.openxmlformats.org/officeDocument/2006/relationships/diagramQuickStyle" Target="../diagrams/quickStyle1.xml"/><Relationship Id="rId2" Type="http://schemas.openxmlformats.org/officeDocument/2006/relationships/diagramLayout" Target="../diagrams/layout1.xml"/><Relationship Id="rId1" Type="http://schemas.openxmlformats.org/officeDocument/2006/relationships/diagramData" Target="../diagrams/data1.xml"/></Relationships>
</file>

<file path=ppt/slides/_rels/slide43.xml.rels><?xml version="1.0" encoding="UTF-8" standalone="yes"?>
<Relationships xmlns="http://schemas.openxmlformats.org/package/2006/relationships"><Relationship Id="rId6" Type="http://schemas.openxmlformats.org/officeDocument/2006/relationships/notesSlide" Target="../notesSlides/notesSlide38.xml"/><Relationship Id="rId5" Type="http://schemas.openxmlformats.org/officeDocument/2006/relationships/slideLayout" Target="../slideLayouts/slideLayout6.xml"/><Relationship Id="rId4" Type="http://schemas.openxmlformats.org/officeDocument/2006/relationships/image" Target="../media/image51.png"/><Relationship Id="rId3" Type="http://schemas.openxmlformats.org/officeDocument/2006/relationships/image" Target="../media/image50.png"/><Relationship Id="rId2" Type="http://schemas.openxmlformats.org/officeDocument/2006/relationships/image" Target="../media/image49.png"/><Relationship Id="rId1" Type="http://schemas.openxmlformats.org/officeDocument/2006/relationships/image" Target="../media/image48.png"/></Relationships>
</file>

<file path=ppt/slides/_rels/slide44.xml.rels><?xml version="1.0" encoding="UTF-8" standalone="yes"?>
<Relationships xmlns="http://schemas.openxmlformats.org/package/2006/relationships"><Relationship Id="rId2" Type="http://schemas.openxmlformats.org/officeDocument/2006/relationships/notesSlide" Target="../notesSlides/notesSlide39.xml"/><Relationship Id="rId1" Type="http://schemas.openxmlformats.org/officeDocument/2006/relationships/slideLayout" Target="../slideLayouts/slideLayout6.xml"/></Relationships>
</file>

<file path=ppt/slides/_rels/slide45.xml.rels><?xml version="1.0" encoding="UTF-8" standalone="yes"?>
<Relationships xmlns="http://schemas.openxmlformats.org/package/2006/relationships"><Relationship Id="rId1" Type="http://schemas.openxmlformats.org/officeDocument/2006/relationships/slideLayout" Target="../slideLayouts/slideLayout4.xml"/></Relationships>
</file>

<file path=ppt/slides/_rels/slide5.xml.rels><?xml version="1.0" encoding="UTF-8" standalone="yes"?>
<Relationships xmlns="http://schemas.openxmlformats.org/package/2006/relationships"><Relationship Id="rId2" Type="http://schemas.openxmlformats.org/officeDocument/2006/relationships/notesSlide" Target="../notesSlides/notesSlide4.xml"/><Relationship Id="rId1" Type="http://schemas.openxmlformats.org/officeDocument/2006/relationships/slideLayout" Target="../slideLayouts/slideLayout6.xml"/></Relationships>
</file>

<file path=ppt/slides/_rels/slide6.xml.rels><?xml version="1.0" encoding="UTF-8" standalone="yes"?>
<Relationships xmlns="http://schemas.openxmlformats.org/package/2006/relationships"><Relationship Id="rId2" Type="http://schemas.openxmlformats.org/officeDocument/2006/relationships/notesSlide" Target="../notesSlides/notesSlide5.xml"/><Relationship Id="rId1" Type="http://schemas.openxmlformats.org/officeDocument/2006/relationships/slideLayout" Target="../slideLayouts/slideLayout3.xml"/></Relationships>
</file>

<file path=ppt/slides/_rels/slide7.xml.rels><?xml version="1.0" encoding="UTF-8" standalone="yes"?>
<Relationships xmlns="http://schemas.openxmlformats.org/package/2006/relationships"><Relationship Id="rId2" Type="http://schemas.openxmlformats.org/officeDocument/2006/relationships/notesSlide" Target="../notesSlides/notesSlide6.xml"/><Relationship Id="rId1" Type="http://schemas.openxmlformats.org/officeDocument/2006/relationships/slideLayout" Target="../slideLayouts/slideLayout6.xml"/></Relationships>
</file>

<file path=ppt/slides/_rels/slide8.xml.rels><?xml version="1.0" encoding="UTF-8" standalone="yes"?>
<Relationships xmlns="http://schemas.openxmlformats.org/package/2006/relationships"><Relationship Id="rId2" Type="http://schemas.openxmlformats.org/officeDocument/2006/relationships/notesSlide" Target="../notesSlides/notesSlide7.xml"/><Relationship Id="rId1" Type="http://schemas.openxmlformats.org/officeDocument/2006/relationships/slideLayout" Target="../slideLayouts/slideLayout6.xml"/></Relationships>
</file>

<file path=ppt/slides/_rels/slide9.xml.rels><?xml version="1.0" encoding="UTF-8" standalone="yes"?>
<Relationships xmlns="http://schemas.openxmlformats.org/package/2006/relationships"><Relationship Id="rId2" Type="http://schemas.openxmlformats.org/officeDocument/2006/relationships/notesSlide" Target="../notesSlides/notesSlide8.xml"/><Relationship Id="rId1" Type="http://schemas.openxmlformats.org/officeDocument/2006/relationships/slideLayout" Target="../slideLayouts/slideLayout6.xml"/></Relationships>
</file>

<file path=ppt/slides/slide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2" name="标题 1"/>
          <p:cNvSpPr>
            <a:spLocks noGrp="1"/>
          </p:cNvSpPr>
          <p:nvPr>
            <p:ph type="ctrTitle"/>
          </p:nvPr>
        </p:nvSpPr>
        <p:spPr>
          <a:xfrm>
            <a:off x="3851920" y="1923678"/>
            <a:ext cx="5184576" cy="1798641"/>
          </a:xfrm>
        </p:spPr>
        <p:txBody>
          <a:bodyPr>
            <a:noAutofit/>
          </a:bodyPr>
          <a:lstStyle/>
          <a:p>
            <a:pPr algn="ctr"/>
            <a:r>
              <a:rPr lang="zh-CN" altLang="en-US" sz="3200" dirty="0"/>
              <a:t>新能源充电桩产业互联网平台建设与运营规划方案</a:t>
            </a:r>
            <a:endParaRPr lang="zh-CN" altLang="en-US" sz="3200" dirty="0"/>
          </a:p>
        </p:txBody>
      </p:sp>
    </p:spTree>
  </p:cSld>
  <p:clrMapOvr>
    <a:masterClrMapping/>
  </p:clrMapOvr>
</p:sld>
</file>

<file path=ppt/slides/slide1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充电桩行业格局分析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设备及相关制造商</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2" name="表格 1"/>
          <p:cNvGraphicFramePr>
            <a:graphicFrameLocks noGrp="1"/>
          </p:cNvGraphicFramePr>
          <p:nvPr/>
        </p:nvGraphicFramePr>
        <p:xfrm>
          <a:off x="90062" y="701104"/>
          <a:ext cx="8946434" cy="4320479"/>
        </p:xfrm>
        <a:graphic>
          <a:graphicData uri="http://schemas.openxmlformats.org/drawingml/2006/table">
            <a:tbl>
              <a:tblPr firstRow="1" firstCol="1" bandRow="1">
                <a:tableStyleId>{BDBED569-4797-4DF1-A0F4-6AAB3CD982D8}</a:tableStyleId>
              </a:tblPr>
              <a:tblGrid>
                <a:gridCol w="1654035"/>
                <a:gridCol w="2766487"/>
                <a:gridCol w="1522300"/>
                <a:gridCol w="3003612"/>
              </a:tblGrid>
              <a:tr h="535281">
                <a:tc>
                  <a:txBody>
                    <a:bodyPr/>
                    <a:lstStyle/>
                    <a:p>
                      <a:pPr indent="266700" algn="ctr">
                        <a:spcAft>
                          <a:spcPts val="0"/>
                        </a:spcAft>
                        <a:tabLst>
                          <a:tab pos="630555" algn="l"/>
                        </a:tabLst>
                      </a:pPr>
                      <a:r>
                        <a:rPr lang="zh-CN" sz="1600" kern="0" dirty="0">
                          <a:effectLst/>
                          <a:latin typeface="微软雅黑" panose="020B0503020204020204" pitchFamily="34" charset="-122"/>
                          <a:ea typeface="微软雅黑" panose="020B0503020204020204" pitchFamily="34" charset="-122"/>
                        </a:rPr>
                        <a:t>企业名称</a:t>
                      </a:r>
                      <a:endParaRPr lang="zh-CN" sz="105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600" kern="0">
                          <a:effectLst/>
                          <a:latin typeface="微软雅黑" panose="020B0503020204020204" pitchFamily="34" charset="-122"/>
                          <a:ea typeface="微软雅黑" panose="020B0503020204020204" pitchFamily="34" charset="-122"/>
                        </a:rPr>
                        <a:t>核心竞争力</a:t>
                      </a:r>
                      <a:endParaRPr lang="zh-CN" sz="105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600" kern="0" dirty="0">
                          <a:effectLst/>
                          <a:latin typeface="微软雅黑" panose="020B0503020204020204" pitchFamily="34" charset="-122"/>
                          <a:ea typeface="微软雅黑" panose="020B0503020204020204" pitchFamily="34" charset="-122"/>
                        </a:rPr>
                        <a:t>业务模式</a:t>
                      </a:r>
                      <a:endParaRPr lang="zh-CN" sz="105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600" kern="0" dirty="0">
                          <a:effectLst/>
                          <a:latin typeface="微软雅黑" panose="020B0503020204020204" pitchFamily="34" charset="-122"/>
                          <a:ea typeface="微软雅黑" panose="020B0503020204020204" pitchFamily="34" charset="-122"/>
                        </a:rPr>
                        <a:t>发展状况</a:t>
                      </a:r>
                      <a:endParaRPr lang="zh-CN" sz="105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r>
              <a:tr h="344109">
                <a:tc>
                  <a:txBody>
                    <a:bodyPr/>
                    <a:lstStyle/>
                    <a:p>
                      <a:pPr indent="266700" algn="ctr">
                        <a:spcAft>
                          <a:spcPts val="0"/>
                        </a:spcAft>
                        <a:tabLst>
                          <a:tab pos="630555" algn="l"/>
                        </a:tabLst>
                      </a:pPr>
                      <a:r>
                        <a:rPr lang="zh-CN" sz="1400" kern="0">
                          <a:effectLst/>
                          <a:latin typeface="微软雅黑" panose="020B0503020204020204" pitchFamily="34" charset="-122"/>
                          <a:ea typeface="微软雅黑" panose="020B0503020204020204" pitchFamily="34" charset="-122"/>
                        </a:rPr>
                        <a:t>国电南瑞</a:t>
                      </a:r>
                      <a:endParaRPr lang="zh-CN" sz="11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dirty="0">
                          <a:effectLst/>
                          <a:latin typeface="微软雅黑" panose="020B0503020204020204" pitchFamily="34" charset="-122"/>
                          <a:ea typeface="微软雅黑" panose="020B0503020204020204" pitchFamily="34" charset="-122"/>
                        </a:rPr>
                        <a:t>背靠国网资源，国网充电桩设备主要供应商</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200" kern="0" dirty="0">
                          <a:effectLst/>
                          <a:latin typeface="微软雅黑" panose="020B0503020204020204" pitchFamily="34" charset="-122"/>
                          <a:ea typeface="微软雅黑" panose="020B0503020204020204" pitchFamily="34" charset="-122"/>
                        </a:rPr>
                        <a:t>设备销售</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a:effectLst/>
                          <a:latin typeface="微软雅黑" panose="020B0503020204020204" pitchFamily="34" charset="-122"/>
                          <a:ea typeface="微软雅黑" panose="020B0503020204020204" pitchFamily="34" charset="-122"/>
                        </a:rPr>
                        <a:t>涉足充电桩运营领域，已开发线上</a:t>
                      </a:r>
                      <a:r>
                        <a:rPr lang="en-US" sz="1050" kern="0">
                          <a:effectLst/>
                          <a:latin typeface="微软雅黑" panose="020B0503020204020204" pitchFamily="34" charset="-122"/>
                          <a:ea typeface="微软雅黑" panose="020B0503020204020204" pitchFamily="34" charset="-122"/>
                        </a:rPr>
                        <a:t>APP</a:t>
                      </a:r>
                      <a:r>
                        <a:rPr lang="zh-CN" sz="1050" kern="0">
                          <a:effectLst/>
                          <a:latin typeface="微软雅黑" panose="020B0503020204020204" pitchFamily="34" charset="-122"/>
                          <a:ea typeface="微软雅黑" panose="020B0503020204020204" pitchFamily="34" charset="-122"/>
                        </a:rPr>
                        <a:t>参与运营</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r>
              <a:tr h="344109">
                <a:tc>
                  <a:txBody>
                    <a:bodyPr/>
                    <a:lstStyle/>
                    <a:p>
                      <a:pPr indent="266700" algn="ctr">
                        <a:spcAft>
                          <a:spcPts val="0"/>
                        </a:spcAft>
                        <a:tabLst>
                          <a:tab pos="630555" algn="l"/>
                        </a:tabLst>
                      </a:pPr>
                      <a:r>
                        <a:rPr lang="zh-CN" sz="1400" kern="0">
                          <a:effectLst/>
                          <a:latin typeface="微软雅黑" panose="020B0503020204020204" pitchFamily="34" charset="-122"/>
                          <a:ea typeface="微软雅黑" panose="020B0503020204020204" pitchFamily="34" charset="-122"/>
                        </a:rPr>
                        <a:t>许继电气</a:t>
                      </a:r>
                      <a:endParaRPr lang="zh-CN" sz="11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dirty="0">
                          <a:effectLst/>
                          <a:latin typeface="微软雅黑" panose="020B0503020204020204" pitchFamily="34" charset="-122"/>
                          <a:ea typeface="微软雅黑" panose="020B0503020204020204" pitchFamily="34" charset="-122"/>
                        </a:rPr>
                        <a:t>背靠国网资源，国网充电桩设备主要供应商</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200" kern="0">
                          <a:effectLst/>
                          <a:latin typeface="微软雅黑" panose="020B0503020204020204" pitchFamily="34" charset="-122"/>
                          <a:ea typeface="微软雅黑" panose="020B0503020204020204" pitchFamily="34" charset="-122"/>
                        </a:rPr>
                        <a:t>设备销售</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a:effectLst/>
                          <a:latin typeface="微软雅黑" panose="020B0503020204020204" pitchFamily="34" charset="-122"/>
                          <a:ea typeface="微软雅黑" panose="020B0503020204020204" pitchFamily="34" charset="-122"/>
                        </a:rPr>
                        <a:t>市场份额仅次于国电南端</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r>
              <a:tr h="688218">
                <a:tc>
                  <a:txBody>
                    <a:bodyPr/>
                    <a:lstStyle/>
                    <a:p>
                      <a:pPr indent="266700" algn="ctr">
                        <a:spcAft>
                          <a:spcPts val="0"/>
                        </a:spcAft>
                        <a:tabLst>
                          <a:tab pos="630555" algn="l"/>
                        </a:tabLst>
                      </a:pPr>
                      <a:r>
                        <a:rPr lang="zh-CN" sz="1400" kern="0">
                          <a:effectLst/>
                          <a:latin typeface="微软雅黑" panose="020B0503020204020204" pitchFamily="34" charset="-122"/>
                          <a:ea typeface="微软雅黑" panose="020B0503020204020204" pitchFamily="34" charset="-122"/>
                        </a:rPr>
                        <a:t>特锐德</a:t>
                      </a:r>
                      <a:endParaRPr lang="zh-CN" sz="11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dirty="0">
                          <a:effectLst/>
                          <a:latin typeface="微软雅黑" panose="020B0503020204020204" pitchFamily="34" charset="-122"/>
                          <a:ea typeface="微软雅黑" panose="020B0503020204020204" pitchFamily="34" charset="-122"/>
                        </a:rPr>
                        <a:t>互联网模式运营充电桩业务</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200" kern="0" dirty="0">
                          <a:effectLst/>
                          <a:latin typeface="微软雅黑" panose="020B0503020204020204" pitchFamily="34" charset="-122"/>
                          <a:ea typeface="微软雅黑" panose="020B0503020204020204" pitchFamily="34" charset="-122"/>
                        </a:rPr>
                        <a:t>充电桩运营</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a:effectLst/>
                          <a:latin typeface="微软雅黑" panose="020B0503020204020204" pitchFamily="34" charset="-122"/>
                          <a:ea typeface="微软雅黑" panose="020B0503020204020204" pitchFamily="34" charset="-122"/>
                        </a:rPr>
                        <a:t>已完成了线下充电终端、移动</a:t>
                      </a:r>
                      <a:r>
                        <a:rPr lang="en-US" sz="1050" kern="0">
                          <a:effectLst/>
                          <a:latin typeface="微软雅黑" panose="020B0503020204020204" pitchFamily="34" charset="-122"/>
                          <a:ea typeface="微软雅黑" panose="020B0503020204020204" pitchFamily="34" charset="-122"/>
                        </a:rPr>
                        <a:t>app</a:t>
                      </a:r>
                      <a:r>
                        <a:rPr lang="zh-CN" sz="1050" kern="0">
                          <a:effectLst/>
                          <a:latin typeface="微软雅黑" panose="020B0503020204020204" pitchFamily="34" charset="-122"/>
                          <a:ea typeface="微软雅黑" panose="020B0503020204020204" pitchFamily="34" charset="-122"/>
                        </a:rPr>
                        <a:t>、充电管理、云端数据增值服务等大生态系统的布局，同时还推动和支持电动汽车分时租赁等业务</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r>
              <a:tr h="516163">
                <a:tc>
                  <a:txBody>
                    <a:bodyPr/>
                    <a:lstStyle/>
                    <a:p>
                      <a:pPr indent="266700" algn="ctr">
                        <a:spcAft>
                          <a:spcPts val="0"/>
                        </a:spcAft>
                        <a:tabLst>
                          <a:tab pos="630555" algn="l"/>
                        </a:tabLst>
                      </a:pPr>
                      <a:r>
                        <a:rPr lang="zh-CN" sz="1400" kern="0">
                          <a:effectLst/>
                          <a:latin typeface="微软雅黑" panose="020B0503020204020204" pitchFamily="34" charset="-122"/>
                          <a:ea typeface="微软雅黑" panose="020B0503020204020204" pitchFamily="34" charset="-122"/>
                        </a:rPr>
                        <a:t>奥特迅</a:t>
                      </a:r>
                      <a:endParaRPr lang="zh-CN" sz="11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dirty="0">
                          <a:effectLst/>
                          <a:latin typeface="微软雅黑" panose="020B0503020204020204" pitchFamily="34" charset="-122"/>
                          <a:ea typeface="微软雅黑" panose="020B0503020204020204" pitchFamily="34" charset="-122"/>
                        </a:rPr>
                        <a:t>国内最早提供电动汽车充电设备的公司之一，大功率直流充电技术国内领先</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200" kern="0">
                          <a:effectLst/>
                          <a:latin typeface="微软雅黑" panose="020B0503020204020204" pitchFamily="34" charset="-122"/>
                          <a:ea typeface="微软雅黑" panose="020B0503020204020204" pitchFamily="34" charset="-122"/>
                        </a:rPr>
                        <a:t>设备销售</a:t>
                      </a:r>
                      <a:endParaRPr lang="zh-CN" sz="1400" kern="100">
                        <a:effectLst/>
                        <a:latin typeface="微软雅黑" panose="020B0503020204020204" pitchFamily="34" charset="-122"/>
                        <a:ea typeface="微软雅黑" panose="020B0503020204020204" pitchFamily="34" charset="-122"/>
                      </a:endParaRPr>
                    </a:p>
                    <a:p>
                      <a:pPr indent="266700" algn="ctr">
                        <a:spcAft>
                          <a:spcPts val="0"/>
                        </a:spcAft>
                        <a:tabLst>
                          <a:tab pos="630555" algn="l"/>
                        </a:tabLst>
                      </a:pPr>
                      <a:r>
                        <a:rPr lang="zh-CN" sz="1200" kern="0">
                          <a:effectLst/>
                          <a:latin typeface="微软雅黑" panose="020B0503020204020204" pitchFamily="34" charset="-122"/>
                          <a:ea typeface="微软雅黑" panose="020B0503020204020204" pitchFamily="34" charset="-122"/>
                        </a:rPr>
                        <a:t>充电桩运营</a:t>
                      </a:r>
                      <a:endParaRPr lang="zh-CN" sz="14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a:effectLst/>
                          <a:latin typeface="微软雅黑" panose="020B0503020204020204" pitchFamily="34" charset="-122"/>
                          <a:ea typeface="微软雅黑" panose="020B0503020204020204" pitchFamily="34" charset="-122"/>
                        </a:rPr>
                        <a:t>充电设施新国标的参与起草方</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r>
              <a:tr h="688218">
                <a:tc>
                  <a:txBody>
                    <a:bodyPr/>
                    <a:lstStyle/>
                    <a:p>
                      <a:pPr indent="266700" algn="ctr">
                        <a:spcAft>
                          <a:spcPts val="0"/>
                        </a:spcAft>
                        <a:tabLst>
                          <a:tab pos="630555" algn="l"/>
                        </a:tabLst>
                      </a:pPr>
                      <a:r>
                        <a:rPr lang="zh-CN" sz="1400" kern="0">
                          <a:effectLst/>
                          <a:latin typeface="微软雅黑" panose="020B0503020204020204" pitchFamily="34" charset="-122"/>
                          <a:ea typeface="微软雅黑" panose="020B0503020204020204" pitchFamily="34" charset="-122"/>
                        </a:rPr>
                        <a:t>上海普天</a:t>
                      </a:r>
                      <a:endParaRPr lang="zh-CN" sz="11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a:effectLst/>
                          <a:latin typeface="微软雅黑" panose="020B0503020204020204" pitchFamily="34" charset="-122"/>
                          <a:ea typeface="微软雅黑" panose="020B0503020204020204" pitchFamily="34" charset="-122"/>
                        </a:rPr>
                        <a:t>大型通信设备制造商，深圳电动汽车加电站网络的充电桩主要供应商之一</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200" kern="0" dirty="0">
                          <a:effectLst/>
                          <a:latin typeface="微软雅黑" panose="020B0503020204020204" pitchFamily="34" charset="-122"/>
                          <a:ea typeface="微软雅黑" panose="020B0503020204020204" pitchFamily="34" charset="-122"/>
                        </a:rPr>
                        <a:t>设备销售</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a:effectLst/>
                          <a:latin typeface="微软雅黑" panose="020B0503020204020204" pitchFamily="34" charset="-122"/>
                          <a:ea typeface="微软雅黑" panose="020B0503020204020204" pitchFamily="34" charset="-122"/>
                        </a:rPr>
                        <a:t>在电动汽车充电设备研发及制造领域拥有完整的解决方案；其中，子公司上海普天东东健电子科技有限公司，主营充电桩设备生产</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r>
              <a:tr h="688218">
                <a:tc>
                  <a:txBody>
                    <a:bodyPr/>
                    <a:lstStyle/>
                    <a:p>
                      <a:pPr indent="266700" algn="ctr">
                        <a:spcAft>
                          <a:spcPts val="0"/>
                        </a:spcAft>
                        <a:tabLst>
                          <a:tab pos="630555" algn="l"/>
                        </a:tabLst>
                      </a:pPr>
                      <a:r>
                        <a:rPr lang="zh-CN" sz="1400" kern="0">
                          <a:effectLst/>
                          <a:latin typeface="微软雅黑" panose="020B0503020204020204" pitchFamily="34" charset="-122"/>
                          <a:ea typeface="微软雅黑" panose="020B0503020204020204" pitchFamily="34" charset="-122"/>
                        </a:rPr>
                        <a:t>通合科技</a:t>
                      </a:r>
                      <a:endParaRPr lang="zh-CN" sz="1100" b="1"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dirty="0">
                          <a:effectLst/>
                          <a:latin typeface="微软雅黑" panose="020B0503020204020204" pitchFamily="34" charset="-122"/>
                          <a:ea typeface="微软雅黑" panose="020B0503020204020204" pitchFamily="34" charset="-122"/>
                        </a:rPr>
                        <a:t>行业领先的电源模块制造商，是最早涉足国内电动汽车车载电源，及充换电站充电电源系统领域的企业之一</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200" kern="0" dirty="0">
                          <a:effectLst/>
                          <a:latin typeface="微软雅黑" panose="020B0503020204020204" pitchFamily="34" charset="-122"/>
                          <a:ea typeface="微软雅黑" panose="020B0503020204020204" pitchFamily="34" charset="-122"/>
                        </a:rPr>
                        <a:t>设备研发</a:t>
                      </a:r>
                      <a:endParaRPr lang="zh-CN" sz="1400" kern="100" dirty="0">
                        <a:effectLst/>
                        <a:latin typeface="微软雅黑" panose="020B0503020204020204" pitchFamily="34" charset="-122"/>
                        <a:ea typeface="微软雅黑" panose="020B0503020204020204" pitchFamily="34" charset="-122"/>
                      </a:endParaRPr>
                    </a:p>
                    <a:p>
                      <a:pPr indent="266700" algn="ctr">
                        <a:spcAft>
                          <a:spcPts val="0"/>
                        </a:spcAft>
                        <a:tabLst>
                          <a:tab pos="630555" algn="l"/>
                        </a:tabLst>
                      </a:pPr>
                      <a:r>
                        <a:rPr lang="zh-CN" sz="1200" kern="0" dirty="0">
                          <a:effectLst/>
                          <a:latin typeface="微软雅黑" panose="020B0503020204020204" pitchFamily="34" charset="-122"/>
                          <a:ea typeface="微软雅黑" panose="020B0503020204020204" pitchFamily="34" charset="-122"/>
                        </a:rPr>
                        <a:t>设备销售</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a:effectLst/>
                          <a:latin typeface="微软雅黑" panose="020B0503020204020204" pitchFamily="34" charset="-122"/>
                          <a:ea typeface="微软雅黑" panose="020B0503020204020204" pitchFamily="34" charset="-122"/>
                        </a:rPr>
                        <a:t>正在研发高效率电池充电器，可大大缩短充电时间，可用于电动汽车的短时瞬间充电</a:t>
                      </a:r>
                      <a:endParaRPr lang="zh-CN" sz="1100" kern="10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r>
              <a:tr h="516163">
                <a:tc>
                  <a:txBody>
                    <a:bodyPr/>
                    <a:lstStyle/>
                    <a:p>
                      <a:pPr indent="266700" algn="ctr">
                        <a:spcAft>
                          <a:spcPts val="0"/>
                        </a:spcAft>
                        <a:tabLst>
                          <a:tab pos="630555" algn="l"/>
                        </a:tabLst>
                      </a:pPr>
                      <a:r>
                        <a:rPr lang="zh-CN" sz="1400" kern="0" dirty="0">
                          <a:effectLst/>
                          <a:latin typeface="微软雅黑" panose="020B0503020204020204" pitchFamily="34" charset="-122"/>
                          <a:ea typeface="微软雅黑" panose="020B0503020204020204" pitchFamily="34" charset="-122"/>
                        </a:rPr>
                        <a:t>万马股份</a:t>
                      </a:r>
                      <a:endParaRPr lang="zh-CN" sz="1100" b="1"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dirty="0">
                          <a:effectLst/>
                          <a:latin typeface="微软雅黑" panose="020B0503020204020204" pitchFamily="34" charset="-122"/>
                          <a:ea typeface="微软雅黑" panose="020B0503020204020204" pitchFamily="34" charset="-122"/>
                        </a:rPr>
                        <a:t>充电桩技术持续提升，运营持续发力，已由</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充电设备生产</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向</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智能充电网络平台运维</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转变</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ctr">
                        <a:spcAft>
                          <a:spcPts val="0"/>
                        </a:spcAft>
                        <a:tabLst>
                          <a:tab pos="630555" algn="l"/>
                        </a:tabLst>
                      </a:pPr>
                      <a:r>
                        <a:rPr lang="zh-CN" sz="1200" kern="0" dirty="0">
                          <a:effectLst/>
                          <a:latin typeface="微软雅黑" panose="020B0503020204020204" pitchFamily="34" charset="-122"/>
                          <a:ea typeface="微软雅黑" panose="020B0503020204020204" pitchFamily="34" charset="-122"/>
                        </a:rPr>
                        <a:t>设备销售</a:t>
                      </a:r>
                      <a:endParaRPr lang="zh-CN" sz="1400" kern="100" dirty="0">
                        <a:effectLst/>
                        <a:latin typeface="微软雅黑" panose="020B0503020204020204" pitchFamily="34" charset="-122"/>
                        <a:ea typeface="微软雅黑" panose="020B0503020204020204" pitchFamily="34" charset="-122"/>
                      </a:endParaRPr>
                    </a:p>
                    <a:p>
                      <a:pPr indent="266700" algn="ctr">
                        <a:spcAft>
                          <a:spcPts val="0"/>
                        </a:spcAft>
                        <a:tabLst>
                          <a:tab pos="630555" algn="l"/>
                        </a:tabLst>
                      </a:pPr>
                      <a:r>
                        <a:rPr lang="zh-CN" sz="1200" kern="0" dirty="0">
                          <a:effectLst/>
                          <a:latin typeface="微软雅黑" panose="020B0503020204020204" pitchFamily="34" charset="-122"/>
                          <a:ea typeface="微软雅黑" panose="020B0503020204020204" pitchFamily="34" charset="-122"/>
                        </a:rPr>
                        <a:t>充电桩运营</a:t>
                      </a:r>
                      <a:endParaRPr lang="zh-CN" sz="14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c>
                  <a:txBody>
                    <a:bodyPr/>
                    <a:lstStyle/>
                    <a:p>
                      <a:pPr indent="266700" algn="just">
                        <a:spcAft>
                          <a:spcPts val="0"/>
                        </a:spcAft>
                        <a:tabLst>
                          <a:tab pos="630555" algn="l"/>
                        </a:tabLst>
                      </a:pPr>
                      <a:r>
                        <a:rPr lang="zh-CN" sz="1050" kern="0" dirty="0">
                          <a:effectLst/>
                          <a:latin typeface="微软雅黑" panose="020B0503020204020204" pitchFamily="34" charset="-122"/>
                          <a:ea typeface="微软雅黑" panose="020B0503020204020204" pitchFamily="34" charset="-122"/>
                        </a:rPr>
                        <a:t>积极探索</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互联网</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充电运营</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新生态，上线了爱充网</a:t>
                      </a:r>
                      <a:r>
                        <a:rPr lang="en-US" sz="1050" kern="0" dirty="0">
                          <a:effectLst/>
                          <a:latin typeface="微软雅黑" panose="020B0503020204020204" pitchFamily="34" charset="-122"/>
                          <a:ea typeface="微软雅黑" panose="020B0503020204020204" pitchFamily="34" charset="-122"/>
                        </a:rPr>
                        <a:t>APP</a:t>
                      </a:r>
                      <a:r>
                        <a:rPr lang="zh-CN" sz="1050" kern="0" dirty="0">
                          <a:effectLst/>
                          <a:latin typeface="微软雅黑" panose="020B0503020204020204" pitchFamily="34" charset="-122"/>
                          <a:ea typeface="微软雅黑" panose="020B0503020204020204" pitchFamily="34" charset="-122"/>
                        </a:rPr>
                        <a:t>，搭建</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设备</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服务</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运营</a:t>
                      </a:r>
                      <a:r>
                        <a:rPr lang="en-US" sz="1050" kern="0" dirty="0">
                          <a:effectLst/>
                          <a:latin typeface="微软雅黑" panose="020B0503020204020204" pitchFamily="34" charset="-122"/>
                          <a:ea typeface="微软雅黑" panose="020B0503020204020204" pitchFamily="34" charset="-122"/>
                        </a:rPr>
                        <a:t>”</a:t>
                      </a:r>
                      <a:r>
                        <a:rPr lang="zh-CN" sz="1050" kern="0" dirty="0">
                          <a:effectLst/>
                          <a:latin typeface="微软雅黑" panose="020B0503020204020204" pitchFamily="34" charset="-122"/>
                          <a:ea typeface="微软雅黑" panose="020B0503020204020204" pitchFamily="34" charset="-122"/>
                        </a:rPr>
                        <a:t>重度垂直产业链</a:t>
                      </a:r>
                      <a:endParaRPr lang="zh-CN" sz="1100" kern="100" dirty="0">
                        <a:effectLst/>
                        <a:latin typeface="微软雅黑" panose="020B0503020204020204" pitchFamily="34" charset="-122"/>
                        <a:ea typeface="微软雅黑" panose="020B0503020204020204" pitchFamily="34" charset="-122"/>
                        <a:cs typeface="Times New Roman" panose="02020603050405020304" pitchFamily="18" charset="0"/>
                      </a:endParaRPr>
                    </a:p>
                  </a:txBody>
                  <a:tcPr marL="67581" marR="67581" marT="0" marB="0" anchor="ctr"/>
                </a:tc>
              </a:tr>
            </a:tbl>
          </a:graphicData>
        </a:graphic>
      </p:graphicFrame>
    </p:spTree>
  </p:cSld>
  <p:clrMapOvr>
    <a:masterClrMapping/>
  </p:clrMapOvr>
</p:sld>
</file>

<file path=ppt/slides/slide1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充电桩行业格局分析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运营与服务商</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graphicFrame>
        <p:nvGraphicFramePr>
          <p:cNvPr id="8" name="表格 7"/>
          <p:cNvGraphicFramePr>
            <a:graphicFrameLocks noGrp="1"/>
          </p:cNvGraphicFramePr>
          <p:nvPr/>
        </p:nvGraphicFramePr>
        <p:xfrm>
          <a:off x="71478" y="843558"/>
          <a:ext cx="8946432" cy="4176652"/>
        </p:xfrm>
        <a:graphic>
          <a:graphicData uri="http://schemas.openxmlformats.org/drawingml/2006/table">
            <a:tbl>
              <a:tblPr firstRow="1" bandRow="1">
                <a:tableStyleId>{7DF18680-E054-41AD-8BC1-D1AEF772440D}</a:tableStyleId>
              </a:tblPr>
              <a:tblGrid>
                <a:gridCol w="559152"/>
                <a:gridCol w="559152"/>
                <a:gridCol w="559152"/>
                <a:gridCol w="559152"/>
                <a:gridCol w="559152"/>
                <a:gridCol w="559152"/>
                <a:gridCol w="559152"/>
                <a:gridCol w="559152"/>
                <a:gridCol w="559152"/>
                <a:gridCol w="559152"/>
                <a:gridCol w="559152"/>
                <a:gridCol w="559152"/>
                <a:gridCol w="559152"/>
                <a:gridCol w="559152"/>
                <a:gridCol w="559152"/>
                <a:gridCol w="559152"/>
              </a:tblGrid>
              <a:tr h="504056">
                <a:tc>
                  <a:txBody>
                    <a:bodyPr/>
                    <a:lstStyle/>
                    <a:p>
                      <a:r>
                        <a:rPr lang="zh-CN" altLang="en-US" sz="1400" dirty="0">
                          <a:latin typeface="微软雅黑" panose="020B0503020204020204" pitchFamily="34" charset="-122"/>
                          <a:ea typeface="微软雅黑" panose="020B0503020204020204" pitchFamily="34" charset="-122"/>
                        </a:rPr>
                        <a:t>对手名称</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运营范围</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产品模式</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运营模式</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服务程度</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产品品质</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场站形象</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陌生认可程度</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客流情况</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主要客户群体</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运营成本</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利润空间</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成交量</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发展速度</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经营风险</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r>
                        <a:rPr lang="zh-CN" altLang="en-US" sz="1400" dirty="0">
                          <a:latin typeface="微软雅黑" panose="020B0503020204020204" pitchFamily="34" charset="-122"/>
                          <a:ea typeface="微软雅黑" panose="020B0503020204020204" pitchFamily="34" charset="-122"/>
                        </a:rPr>
                        <a:t>发展趋势</a:t>
                      </a:r>
                      <a:endParaRPr lang="zh-CN" altLang="en-US" sz="1400" dirty="0">
                        <a:latin typeface="微软雅黑" panose="020B0503020204020204" pitchFamily="34" charset="-122"/>
                        <a:ea typeface="微软雅黑" panose="020B0503020204020204" pitchFamily="34" charset="-122"/>
                      </a:endParaRPr>
                    </a:p>
                  </a:txBody>
                  <a:tcPr anchor="ctr"/>
                </a:tc>
              </a:tr>
              <a:tr h="777686">
                <a:tc>
                  <a:txBody>
                    <a:bodyPr/>
                    <a:lstStyle/>
                    <a:p>
                      <a:pPr algn="ctr"/>
                      <a:r>
                        <a:rPr lang="zh-CN" altLang="en-US" sz="1600" b="1" dirty="0">
                          <a:latin typeface="微软雅黑" panose="020B0503020204020204" pitchFamily="34" charset="-122"/>
                          <a:ea typeface="微软雅黑" panose="020B0503020204020204" pitchFamily="34" charset="-122"/>
                        </a:rPr>
                        <a:t>国电</a:t>
                      </a:r>
                      <a:endParaRPr lang="zh-CN" altLang="en-US" sz="1600"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全国</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贴牌</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混合模式</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低</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少</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社会人群</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公交</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中等</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低</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r>
              <a:tr h="777686">
                <a:tc>
                  <a:txBody>
                    <a:bodyPr/>
                    <a:lstStyle/>
                    <a:p>
                      <a:pPr algn="ctr"/>
                      <a:r>
                        <a:rPr lang="zh-CN" altLang="en-US" sz="1600" b="1" dirty="0">
                          <a:latin typeface="微软雅黑" panose="020B0503020204020204" pitchFamily="34" charset="-122"/>
                          <a:ea typeface="微软雅黑" panose="020B0503020204020204" pitchFamily="34" charset="-122"/>
                        </a:rPr>
                        <a:t>特来电</a:t>
                      </a:r>
                      <a:endParaRPr lang="zh-CN" altLang="en-US" sz="1600" b="1"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一二线城市</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自加工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混合模式</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中等</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多</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物流</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商旅</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公交</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低</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快</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中等</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快</a:t>
                      </a:r>
                      <a:endParaRPr lang="zh-CN" altLang="en-US" sz="1400" dirty="0">
                        <a:latin typeface="微软雅黑" panose="020B0503020204020204" pitchFamily="34" charset="-122"/>
                        <a:ea typeface="微软雅黑" panose="020B0503020204020204" pitchFamily="34" charset="-122"/>
                      </a:endParaRPr>
                    </a:p>
                  </a:txBody>
                  <a:tcPr anchor="ctr"/>
                </a:tc>
              </a:tr>
              <a:tr h="777686">
                <a:tc>
                  <a:txBody>
                    <a:bodyPr/>
                    <a:lstStyle/>
                    <a:p>
                      <a:pPr algn="ctr"/>
                      <a:r>
                        <a:rPr lang="zh-CN" altLang="en-US" sz="1600" b="1" dirty="0">
                          <a:latin typeface="微软雅黑" panose="020B0503020204020204" pitchFamily="34" charset="-122"/>
                          <a:ea typeface="微软雅黑" panose="020B0503020204020204" pitchFamily="34" charset="-122"/>
                        </a:rPr>
                        <a:t>普天</a:t>
                      </a:r>
                      <a:endParaRPr lang="zh-CN" altLang="en-US" sz="16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一二线城市</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贴牌</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混合模式</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中等</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多</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物流</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商旅</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低</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快</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中等</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快</a:t>
                      </a:r>
                      <a:endParaRPr lang="zh-CN" altLang="en-US" sz="1400" dirty="0">
                        <a:latin typeface="微软雅黑" panose="020B0503020204020204" pitchFamily="34" charset="-122"/>
                        <a:ea typeface="微软雅黑" panose="020B0503020204020204" pitchFamily="34" charset="-122"/>
                      </a:endParaRPr>
                    </a:p>
                  </a:txBody>
                  <a:tcPr anchor="ctr"/>
                </a:tc>
              </a:tr>
              <a:tr h="777686">
                <a:tc>
                  <a:txBody>
                    <a:bodyPr/>
                    <a:lstStyle/>
                    <a:p>
                      <a:pPr algn="ctr"/>
                      <a:r>
                        <a:rPr lang="zh-CN" altLang="en-US" sz="1600" b="1" dirty="0">
                          <a:latin typeface="微软雅黑" panose="020B0503020204020204" pitchFamily="34" charset="-122"/>
                          <a:ea typeface="微软雅黑" panose="020B0503020204020204" pitchFamily="34" charset="-122"/>
                        </a:rPr>
                        <a:t>星星充电</a:t>
                      </a:r>
                      <a:endParaRPr lang="zh-CN" altLang="en-US" sz="1600" b="1"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400" dirty="0">
                          <a:latin typeface="微软雅黑" panose="020B0503020204020204" pitchFamily="34" charset="-122"/>
                          <a:ea typeface="微软雅黑" panose="020B0503020204020204" pitchFamily="34" charset="-122"/>
                        </a:rPr>
                        <a:t>一二线城市</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自加工</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众筹模式</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高</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中等</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多</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社会人群</a:t>
                      </a:r>
                      <a:endParaRPr lang="en-US" altLang="zh-CN" sz="1400" dirty="0">
                        <a:latin typeface="微软雅黑" panose="020B0503020204020204" pitchFamily="34" charset="-122"/>
                        <a:ea typeface="微软雅黑" panose="020B0503020204020204" pitchFamily="34" charset="-122"/>
                      </a:endParaRPr>
                    </a:p>
                    <a:p>
                      <a:pPr algn="ctr"/>
                      <a:r>
                        <a:rPr lang="zh-CN" altLang="en-US" sz="1400" dirty="0">
                          <a:latin typeface="微软雅黑" panose="020B0503020204020204" pitchFamily="34" charset="-122"/>
                          <a:ea typeface="微软雅黑" panose="020B0503020204020204" pitchFamily="34" charset="-122"/>
                        </a:rPr>
                        <a:t>物流</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低</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中等</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中等</a:t>
                      </a:r>
                      <a:endParaRPr lang="zh-CN" altLang="en-US" sz="14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400" dirty="0">
                          <a:latin typeface="微软雅黑" panose="020B0503020204020204" pitchFamily="34" charset="-122"/>
                          <a:ea typeface="微软雅黑" panose="020B0503020204020204" pitchFamily="34" charset="-122"/>
                        </a:rPr>
                        <a:t>快</a:t>
                      </a:r>
                      <a:endParaRPr lang="zh-CN" altLang="en-US" sz="1400" dirty="0">
                        <a:latin typeface="微软雅黑" panose="020B0503020204020204" pitchFamily="34" charset="-122"/>
                        <a:ea typeface="微软雅黑" panose="020B0503020204020204" pitchFamily="34" charset="-122"/>
                      </a:endParaRPr>
                    </a:p>
                  </a:txBody>
                  <a:tcPr anchor="ctr"/>
                </a:tc>
              </a:tr>
            </a:tbl>
          </a:graphicData>
        </a:graphic>
      </p:graphicFrame>
    </p:spTree>
  </p:cSld>
  <p:clrMapOvr>
    <a:masterClrMapping/>
  </p:clrMapOvr>
</p:sld>
</file>

<file path=ppt/slides/slide1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充电桩行业痛点与壁垒分析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行业痛点</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8748464" y="4869656"/>
            <a:ext cx="395536" cy="273844"/>
          </a:xfrm>
        </p:spPr>
        <p:txBody>
          <a:bodyPr/>
          <a:lstStyle/>
          <a:p>
            <a:fld id="{0C913308-F349-4B6D-A68A-DD1791B4A57B}" type="slidenum">
              <a:rPr lang="zh-CN" altLang="en-US" smtClean="0"/>
            </a:fld>
            <a:endParaRPr lang="zh-CN" altLang="en-US"/>
          </a:p>
        </p:txBody>
      </p:sp>
      <p:grpSp>
        <p:nvGrpSpPr>
          <p:cNvPr id="30" name="组合 29"/>
          <p:cNvGrpSpPr/>
          <p:nvPr/>
        </p:nvGrpSpPr>
        <p:grpSpPr>
          <a:xfrm>
            <a:off x="832830" y="877236"/>
            <a:ext cx="3452278" cy="886076"/>
            <a:chOff x="987754" y="1456624"/>
            <a:chExt cx="3452278" cy="886076"/>
          </a:xfrm>
        </p:grpSpPr>
        <p:sp>
          <p:nvSpPr>
            <p:cNvPr id="35" name="文本框 15"/>
            <p:cNvSpPr txBox="1"/>
            <p:nvPr/>
          </p:nvSpPr>
          <p:spPr>
            <a:xfrm>
              <a:off x="1619672" y="1456624"/>
              <a:ext cx="1881192" cy="372410"/>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行业标准不统一</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36" name="文本框 16"/>
            <p:cNvSpPr txBox="1"/>
            <p:nvPr/>
          </p:nvSpPr>
          <p:spPr>
            <a:xfrm>
              <a:off x="1619672" y="1765619"/>
              <a:ext cx="2820360" cy="577081"/>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行业标准不统一，各充电桩之间无法互联互通</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椭圆 36"/>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8" name="组合 37"/>
          <p:cNvGrpSpPr/>
          <p:nvPr/>
        </p:nvGrpSpPr>
        <p:grpSpPr>
          <a:xfrm>
            <a:off x="4839768" y="877236"/>
            <a:ext cx="3549796" cy="909159"/>
            <a:chOff x="987754" y="1456624"/>
            <a:chExt cx="3549796" cy="909159"/>
          </a:xfrm>
        </p:grpSpPr>
        <p:sp>
          <p:nvSpPr>
            <p:cNvPr id="39" name="文本框 20"/>
            <p:cNvSpPr txBox="1"/>
            <p:nvPr/>
          </p:nvSpPr>
          <p:spPr>
            <a:xfrm>
              <a:off x="1619672" y="1456624"/>
              <a:ext cx="1881192" cy="345094"/>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协调难度大</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40" name="文本框 21"/>
            <p:cNvSpPr txBox="1"/>
            <p:nvPr/>
          </p:nvSpPr>
          <p:spPr>
            <a:xfrm>
              <a:off x="1619672" y="1765619"/>
              <a:ext cx="2917878" cy="600164"/>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行业涉及电力、土地业主方、设施运营商等诸多利益主体，协调难度大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7" name="AutoShape 21"/>
          <p:cNvSpPr>
            <a:spLocks noChangeAspect="1" noChangeArrowheads="1" noTextEdit="1"/>
          </p:cNvSpPr>
          <p:nvPr/>
        </p:nvSpPr>
        <p:spPr bwMode="auto">
          <a:xfrm>
            <a:off x="4945063" y="1116013"/>
            <a:ext cx="2936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68" name="Freeform 24"/>
          <p:cNvSpPr>
            <a:spLocks noEditPoints="1"/>
          </p:cNvSpPr>
          <p:nvPr/>
        </p:nvSpPr>
        <p:spPr bwMode="auto">
          <a:xfrm>
            <a:off x="4932213" y="1118677"/>
            <a:ext cx="323056" cy="232251"/>
          </a:xfrm>
          <a:custGeom>
            <a:avLst/>
            <a:gdLst>
              <a:gd name="T0" fmla="*/ 330 w 3334"/>
              <a:gd name="T1" fmla="*/ 1225 h 2392"/>
              <a:gd name="T2" fmla="*/ 817 w 3334"/>
              <a:gd name="T3" fmla="*/ 132 h 2392"/>
              <a:gd name="T4" fmla="*/ 494 w 3334"/>
              <a:gd name="T5" fmla="*/ 28 h 2392"/>
              <a:gd name="T6" fmla="*/ 358 w 3334"/>
              <a:gd name="T7" fmla="*/ 315 h 2392"/>
              <a:gd name="T8" fmla="*/ 111 w 3334"/>
              <a:gd name="T9" fmla="*/ 817 h 2392"/>
              <a:gd name="T10" fmla="*/ 5 w 3334"/>
              <a:gd name="T11" fmla="*/ 1035 h 2392"/>
              <a:gd name="T12" fmla="*/ 3277 w 3334"/>
              <a:gd name="T13" fmla="*/ 1146 h 2392"/>
              <a:gd name="T14" fmla="*/ 2848 w 3334"/>
              <a:gd name="T15" fmla="*/ 63 h 2392"/>
              <a:gd name="T16" fmla="*/ 2531 w 3334"/>
              <a:gd name="T17" fmla="*/ 109 h 2392"/>
              <a:gd name="T18" fmla="*/ 2501 w 3334"/>
              <a:gd name="T19" fmla="*/ 219 h 2392"/>
              <a:gd name="T20" fmla="*/ 2672 w 3334"/>
              <a:gd name="T21" fmla="*/ 558 h 2392"/>
              <a:gd name="T22" fmla="*/ 2911 w 3334"/>
              <a:gd name="T23" fmla="*/ 1050 h 2392"/>
              <a:gd name="T24" fmla="*/ 2998 w 3334"/>
              <a:gd name="T25" fmla="*/ 1216 h 2392"/>
              <a:gd name="T26" fmla="*/ 794 w 3334"/>
              <a:gd name="T27" fmla="*/ 1372 h 2392"/>
              <a:gd name="T28" fmla="*/ 973 w 3334"/>
              <a:gd name="T29" fmla="*/ 1440 h 2392"/>
              <a:gd name="T30" fmla="*/ 1013 w 3334"/>
              <a:gd name="T31" fmla="*/ 1606 h 2392"/>
              <a:gd name="T32" fmla="*/ 1167 w 3334"/>
              <a:gd name="T33" fmla="*/ 1653 h 2392"/>
              <a:gd name="T34" fmla="*/ 1241 w 3334"/>
              <a:gd name="T35" fmla="*/ 1803 h 2392"/>
              <a:gd name="T36" fmla="*/ 1373 w 3334"/>
              <a:gd name="T37" fmla="*/ 1839 h 2392"/>
              <a:gd name="T38" fmla="*/ 1478 w 3334"/>
              <a:gd name="T39" fmla="*/ 1969 h 2392"/>
              <a:gd name="T40" fmla="*/ 1666 w 3334"/>
              <a:gd name="T41" fmla="*/ 2126 h 2392"/>
              <a:gd name="T42" fmla="*/ 1857 w 3334"/>
              <a:gd name="T43" fmla="*/ 2177 h 2392"/>
              <a:gd name="T44" fmla="*/ 1576 w 3334"/>
              <a:gd name="T45" fmla="*/ 1833 h 2392"/>
              <a:gd name="T46" fmla="*/ 2137 w 3334"/>
              <a:gd name="T47" fmla="*/ 2123 h 2392"/>
              <a:gd name="T48" fmla="*/ 2241 w 3334"/>
              <a:gd name="T49" fmla="*/ 2024 h 2392"/>
              <a:gd name="T50" fmla="*/ 1719 w 3334"/>
              <a:gd name="T51" fmla="*/ 1558 h 2392"/>
              <a:gd name="T52" fmla="*/ 2391 w 3334"/>
              <a:gd name="T53" fmla="*/ 1925 h 2392"/>
              <a:gd name="T54" fmla="*/ 2499 w 3334"/>
              <a:gd name="T55" fmla="*/ 1845 h 2392"/>
              <a:gd name="T56" fmla="*/ 1845 w 3334"/>
              <a:gd name="T57" fmla="*/ 1264 h 2392"/>
              <a:gd name="T58" fmla="*/ 2595 w 3334"/>
              <a:gd name="T59" fmla="*/ 1693 h 2392"/>
              <a:gd name="T60" fmla="*/ 2731 w 3334"/>
              <a:gd name="T61" fmla="*/ 1624 h 2392"/>
              <a:gd name="T62" fmla="*/ 1767 w 3334"/>
              <a:gd name="T63" fmla="*/ 679 h 2392"/>
              <a:gd name="T64" fmla="*/ 1531 w 3334"/>
              <a:gd name="T65" fmla="*/ 745 h 2392"/>
              <a:gd name="T66" fmla="*/ 1449 w 3334"/>
              <a:gd name="T67" fmla="*/ 942 h 2392"/>
              <a:gd name="T68" fmla="*/ 1167 w 3334"/>
              <a:gd name="T69" fmla="*/ 1100 h 2392"/>
              <a:gd name="T70" fmla="*/ 1014 w 3334"/>
              <a:gd name="T71" fmla="*/ 991 h 2392"/>
              <a:gd name="T72" fmla="*/ 1078 w 3334"/>
              <a:gd name="T73" fmla="*/ 739 h 2392"/>
              <a:gd name="T74" fmla="*/ 840 w 3334"/>
              <a:gd name="T75" fmla="*/ 466 h 2392"/>
              <a:gd name="T76" fmla="*/ 1590 w 3334"/>
              <a:gd name="T77" fmla="*/ 239 h 2392"/>
              <a:gd name="T78" fmla="*/ 1868 w 3334"/>
              <a:gd name="T79" fmla="*/ 218 h 2392"/>
              <a:gd name="T80" fmla="*/ 2088 w 3334"/>
              <a:gd name="T81" fmla="*/ 269 h 2392"/>
              <a:gd name="T82" fmla="*/ 2416 w 3334"/>
              <a:gd name="T83" fmla="*/ 318 h 2392"/>
              <a:gd name="T84" fmla="*/ 2861 w 3334"/>
              <a:gd name="T85" fmla="*/ 1550 h 2392"/>
              <a:gd name="T86" fmla="*/ 2687 w 3334"/>
              <a:gd name="T87" fmla="*/ 1802 h 2392"/>
              <a:gd name="T88" fmla="*/ 2575 w 3334"/>
              <a:gd name="T89" fmla="*/ 1966 h 2392"/>
              <a:gd name="T90" fmla="*/ 2391 w 3334"/>
              <a:gd name="T91" fmla="*/ 2044 h 2392"/>
              <a:gd name="T92" fmla="*/ 2270 w 3334"/>
              <a:gd name="T93" fmla="*/ 2203 h 2392"/>
              <a:gd name="T94" fmla="*/ 2055 w 3334"/>
              <a:gd name="T95" fmla="*/ 2217 h 2392"/>
              <a:gd name="T96" fmla="*/ 1903 w 3334"/>
              <a:gd name="T97" fmla="*/ 2285 h 2392"/>
              <a:gd name="T98" fmla="*/ 1685 w 3334"/>
              <a:gd name="T99" fmla="*/ 2286 h 2392"/>
              <a:gd name="T100" fmla="*/ 1551 w 3334"/>
              <a:gd name="T101" fmla="*/ 2383 h 2392"/>
              <a:gd name="T102" fmla="*/ 1373 w 3334"/>
              <a:gd name="T103" fmla="*/ 2306 h 2392"/>
              <a:gd name="T104" fmla="*/ 1341 w 3334"/>
              <a:gd name="T105" fmla="*/ 2220 h 2392"/>
              <a:gd name="T106" fmla="*/ 1105 w 3334"/>
              <a:gd name="T107" fmla="*/ 2218 h 2392"/>
              <a:gd name="T108" fmla="*/ 1086 w 3334"/>
              <a:gd name="T109" fmla="*/ 2052 h 2392"/>
              <a:gd name="T110" fmla="*/ 950 w 3334"/>
              <a:gd name="T111" fmla="*/ 2089 h 2392"/>
              <a:gd name="T112" fmla="*/ 804 w 3334"/>
              <a:gd name="T113" fmla="*/ 1958 h 2392"/>
              <a:gd name="T114" fmla="*/ 768 w 3334"/>
              <a:gd name="T115" fmla="*/ 1876 h 2392"/>
              <a:gd name="T116" fmla="*/ 554 w 3334"/>
              <a:gd name="T117" fmla="*/ 1823 h 239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334" h="2392">
                <a:moveTo>
                  <a:pt x="39" y="1137"/>
                </a:moveTo>
                <a:lnTo>
                  <a:pt x="225" y="1233"/>
                </a:lnTo>
                <a:lnTo>
                  <a:pt x="227" y="1234"/>
                </a:lnTo>
                <a:lnTo>
                  <a:pt x="232" y="1236"/>
                </a:lnTo>
                <a:lnTo>
                  <a:pt x="239" y="1239"/>
                </a:lnTo>
                <a:lnTo>
                  <a:pt x="249" y="1242"/>
                </a:lnTo>
                <a:lnTo>
                  <a:pt x="260" y="1244"/>
                </a:lnTo>
                <a:lnTo>
                  <a:pt x="273" y="1246"/>
                </a:lnTo>
                <a:lnTo>
                  <a:pt x="288" y="1245"/>
                </a:lnTo>
                <a:lnTo>
                  <a:pt x="302" y="1242"/>
                </a:lnTo>
                <a:lnTo>
                  <a:pt x="316" y="1235"/>
                </a:lnTo>
                <a:lnTo>
                  <a:pt x="330" y="1225"/>
                </a:lnTo>
                <a:lnTo>
                  <a:pt x="343" y="1211"/>
                </a:lnTo>
                <a:lnTo>
                  <a:pt x="355" y="1190"/>
                </a:lnTo>
                <a:lnTo>
                  <a:pt x="817" y="228"/>
                </a:lnTo>
                <a:lnTo>
                  <a:pt x="818" y="226"/>
                </a:lnTo>
                <a:lnTo>
                  <a:pt x="820" y="220"/>
                </a:lnTo>
                <a:lnTo>
                  <a:pt x="823" y="212"/>
                </a:lnTo>
                <a:lnTo>
                  <a:pt x="826" y="201"/>
                </a:lnTo>
                <a:lnTo>
                  <a:pt x="829" y="189"/>
                </a:lnTo>
                <a:lnTo>
                  <a:pt x="830" y="175"/>
                </a:lnTo>
                <a:lnTo>
                  <a:pt x="829" y="160"/>
                </a:lnTo>
                <a:lnTo>
                  <a:pt x="825" y="146"/>
                </a:lnTo>
                <a:lnTo>
                  <a:pt x="817" y="132"/>
                </a:lnTo>
                <a:lnTo>
                  <a:pt x="806" y="119"/>
                </a:lnTo>
                <a:lnTo>
                  <a:pt x="789" y="107"/>
                </a:lnTo>
                <a:lnTo>
                  <a:pt x="585" y="8"/>
                </a:lnTo>
                <a:lnTo>
                  <a:pt x="584" y="7"/>
                </a:lnTo>
                <a:lnTo>
                  <a:pt x="579" y="5"/>
                </a:lnTo>
                <a:lnTo>
                  <a:pt x="571" y="2"/>
                </a:lnTo>
                <a:lnTo>
                  <a:pt x="561" y="0"/>
                </a:lnTo>
                <a:lnTo>
                  <a:pt x="549" y="0"/>
                </a:lnTo>
                <a:lnTo>
                  <a:pt x="536" y="1"/>
                </a:lnTo>
                <a:lnTo>
                  <a:pt x="522" y="6"/>
                </a:lnTo>
                <a:lnTo>
                  <a:pt x="508" y="14"/>
                </a:lnTo>
                <a:lnTo>
                  <a:pt x="494" y="28"/>
                </a:lnTo>
                <a:lnTo>
                  <a:pt x="481" y="47"/>
                </a:lnTo>
                <a:lnTo>
                  <a:pt x="480" y="52"/>
                </a:lnTo>
                <a:lnTo>
                  <a:pt x="476" y="62"/>
                </a:lnTo>
                <a:lnTo>
                  <a:pt x="470" y="76"/>
                </a:lnTo>
                <a:lnTo>
                  <a:pt x="462" y="95"/>
                </a:lnTo>
                <a:lnTo>
                  <a:pt x="452" y="118"/>
                </a:lnTo>
                <a:lnTo>
                  <a:pt x="440" y="143"/>
                </a:lnTo>
                <a:lnTo>
                  <a:pt x="426" y="172"/>
                </a:lnTo>
                <a:lnTo>
                  <a:pt x="411" y="204"/>
                </a:lnTo>
                <a:lnTo>
                  <a:pt x="395" y="238"/>
                </a:lnTo>
                <a:lnTo>
                  <a:pt x="376" y="276"/>
                </a:lnTo>
                <a:lnTo>
                  <a:pt x="358" y="315"/>
                </a:lnTo>
                <a:lnTo>
                  <a:pt x="338" y="355"/>
                </a:lnTo>
                <a:lnTo>
                  <a:pt x="318" y="396"/>
                </a:lnTo>
                <a:lnTo>
                  <a:pt x="298" y="439"/>
                </a:lnTo>
                <a:lnTo>
                  <a:pt x="276" y="483"/>
                </a:lnTo>
                <a:lnTo>
                  <a:pt x="254" y="527"/>
                </a:lnTo>
                <a:lnTo>
                  <a:pt x="233" y="570"/>
                </a:lnTo>
                <a:lnTo>
                  <a:pt x="212" y="614"/>
                </a:lnTo>
                <a:lnTo>
                  <a:pt x="191" y="657"/>
                </a:lnTo>
                <a:lnTo>
                  <a:pt x="170" y="699"/>
                </a:lnTo>
                <a:lnTo>
                  <a:pt x="149" y="740"/>
                </a:lnTo>
                <a:lnTo>
                  <a:pt x="130" y="780"/>
                </a:lnTo>
                <a:lnTo>
                  <a:pt x="111" y="817"/>
                </a:lnTo>
                <a:lnTo>
                  <a:pt x="94" y="854"/>
                </a:lnTo>
                <a:lnTo>
                  <a:pt x="78" y="887"/>
                </a:lnTo>
                <a:lnTo>
                  <a:pt x="63" y="917"/>
                </a:lnTo>
                <a:lnTo>
                  <a:pt x="48" y="944"/>
                </a:lnTo>
                <a:lnTo>
                  <a:pt x="36" y="968"/>
                </a:lnTo>
                <a:lnTo>
                  <a:pt x="26" y="989"/>
                </a:lnTo>
                <a:lnTo>
                  <a:pt x="18" y="1005"/>
                </a:lnTo>
                <a:lnTo>
                  <a:pt x="12" y="1018"/>
                </a:lnTo>
                <a:lnTo>
                  <a:pt x="9" y="1025"/>
                </a:lnTo>
                <a:lnTo>
                  <a:pt x="7" y="1028"/>
                </a:lnTo>
                <a:lnTo>
                  <a:pt x="7" y="1030"/>
                </a:lnTo>
                <a:lnTo>
                  <a:pt x="5" y="1035"/>
                </a:lnTo>
                <a:lnTo>
                  <a:pt x="3" y="1043"/>
                </a:lnTo>
                <a:lnTo>
                  <a:pt x="1" y="1053"/>
                </a:lnTo>
                <a:lnTo>
                  <a:pt x="0" y="1064"/>
                </a:lnTo>
                <a:lnTo>
                  <a:pt x="0" y="1077"/>
                </a:lnTo>
                <a:lnTo>
                  <a:pt x="2" y="1090"/>
                </a:lnTo>
                <a:lnTo>
                  <a:pt x="6" y="1103"/>
                </a:lnTo>
                <a:lnTo>
                  <a:pt x="14" y="1116"/>
                </a:lnTo>
                <a:lnTo>
                  <a:pt x="24" y="1127"/>
                </a:lnTo>
                <a:lnTo>
                  <a:pt x="39" y="1137"/>
                </a:lnTo>
                <a:close/>
                <a:moveTo>
                  <a:pt x="3085" y="1235"/>
                </a:moveTo>
                <a:lnTo>
                  <a:pt x="3276" y="1147"/>
                </a:lnTo>
                <a:lnTo>
                  <a:pt x="3277" y="1146"/>
                </a:lnTo>
                <a:lnTo>
                  <a:pt x="3282" y="1144"/>
                </a:lnTo>
                <a:lnTo>
                  <a:pt x="3289" y="1140"/>
                </a:lnTo>
                <a:lnTo>
                  <a:pt x="3297" y="1134"/>
                </a:lnTo>
                <a:lnTo>
                  <a:pt x="3306" y="1127"/>
                </a:lnTo>
                <a:lnTo>
                  <a:pt x="3315" y="1117"/>
                </a:lnTo>
                <a:lnTo>
                  <a:pt x="3323" y="1106"/>
                </a:lnTo>
                <a:lnTo>
                  <a:pt x="3330" y="1093"/>
                </a:lnTo>
                <a:lnTo>
                  <a:pt x="3333" y="1078"/>
                </a:lnTo>
                <a:lnTo>
                  <a:pt x="3334" y="1061"/>
                </a:lnTo>
                <a:lnTo>
                  <a:pt x="3331" y="1041"/>
                </a:lnTo>
                <a:lnTo>
                  <a:pt x="3322" y="1020"/>
                </a:lnTo>
                <a:lnTo>
                  <a:pt x="2848" y="63"/>
                </a:lnTo>
                <a:lnTo>
                  <a:pt x="2847" y="61"/>
                </a:lnTo>
                <a:lnTo>
                  <a:pt x="2844" y="56"/>
                </a:lnTo>
                <a:lnTo>
                  <a:pt x="2839" y="48"/>
                </a:lnTo>
                <a:lnTo>
                  <a:pt x="2833" y="39"/>
                </a:lnTo>
                <a:lnTo>
                  <a:pt x="2823" y="30"/>
                </a:lnTo>
                <a:lnTo>
                  <a:pt x="2813" y="20"/>
                </a:lnTo>
                <a:lnTo>
                  <a:pt x="2801" y="12"/>
                </a:lnTo>
                <a:lnTo>
                  <a:pt x="2787" y="6"/>
                </a:lnTo>
                <a:lnTo>
                  <a:pt x="2772" y="3"/>
                </a:lnTo>
                <a:lnTo>
                  <a:pt x="2754" y="4"/>
                </a:lnTo>
                <a:lnTo>
                  <a:pt x="2735" y="10"/>
                </a:lnTo>
                <a:lnTo>
                  <a:pt x="2531" y="109"/>
                </a:lnTo>
                <a:lnTo>
                  <a:pt x="2530" y="110"/>
                </a:lnTo>
                <a:lnTo>
                  <a:pt x="2526" y="112"/>
                </a:lnTo>
                <a:lnTo>
                  <a:pt x="2520" y="116"/>
                </a:lnTo>
                <a:lnTo>
                  <a:pt x="2513" y="121"/>
                </a:lnTo>
                <a:lnTo>
                  <a:pt x="2506" y="128"/>
                </a:lnTo>
                <a:lnTo>
                  <a:pt x="2499" y="138"/>
                </a:lnTo>
                <a:lnTo>
                  <a:pt x="2492" y="149"/>
                </a:lnTo>
                <a:lnTo>
                  <a:pt x="2489" y="162"/>
                </a:lnTo>
                <a:lnTo>
                  <a:pt x="2488" y="177"/>
                </a:lnTo>
                <a:lnTo>
                  <a:pt x="2490" y="194"/>
                </a:lnTo>
                <a:lnTo>
                  <a:pt x="2498" y="214"/>
                </a:lnTo>
                <a:lnTo>
                  <a:pt x="2501" y="219"/>
                </a:lnTo>
                <a:lnTo>
                  <a:pt x="2506" y="228"/>
                </a:lnTo>
                <a:lnTo>
                  <a:pt x="2514" y="241"/>
                </a:lnTo>
                <a:lnTo>
                  <a:pt x="2523" y="259"/>
                </a:lnTo>
                <a:lnTo>
                  <a:pt x="2535" y="282"/>
                </a:lnTo>
                <a:lnTo>
                  <a:pt x="2547" y="307"/>
                </a:lnTo>
                <a:lnTo>
                  <a:pt x="2562" y="336"/>
                </a:lnTo>
                <a:lnTo>
                  <a:pt x="2578" y="367"/>
                </a:lnTo>
                <a:lnTo>
                  <a:pt x="2595" y="401"/>
                </a:lnTo>
                <a:lnTo>
                  <a:pt x="2614" y="438"/>
                </a:lnTo>
                <a:lnTo>
                  <a:pt x="2632" y="477"/>
                </a:lnTo>
                <a:lnTo>
                  <a:pt x="2652" y="517"/>
                </a:lnTo>
                <a:lnTo>
                  <a:pt x="2672" y="558"/>
                </a:lnTo>
                <a:lnTo>
                  <a:pt x="2693" y="601"/>
                </a:lnTo>
                <a:lnTo>
                  <a:pt x="2714" y="645"/>
                </a:lnTo>
                <a:lnTo>
                  <a:pt x="2736" y="689"/>
                </a:lnTo>
                <a:lnTo>
                  <a:pt x="2758" y="732"/>
                </a:lnTo>
                <a:lnTo>
                  <a:pt x="2779" y="776"/>
                </a:lnTo>
                <a:lnTo>
                  <a:pt x="2799" y="819"/>
                </a:lnTo>
                <a:lnTo>
                  <a:pt x="2820" y="862"/>
                </a:lnTo>
                <a:lnTo>
                  <a:pt x="2840" y="903"/>
                </a:lnTo>
                <a:lnTo>
                  <a:pt x="2859" y="943"/>
                </a:lnTo>
                <a:lnTo>
                  <a:pt x="2878" y="980"/>
                </a:lnTo>
                <a:lnTo>
                  <a:pt x="2895" y="1017"/>
                </a:lnTo>
                <a:lnTo>
                  <a:pt x="2911" y="1050"/>
                </a:lnTo>
                <a:lnTo>
                  <a:pt x="2925" y="1081"/>
                </a:lnTo>
                <a:lnTo>
                  <a:pt x="2939" y="1108"/>
                </a:lnTo>
                <a:lnTo>
                  <a:pt x="2951" y="1132"/>
                </a:lnTo>
                <a:lnTo>
                  <a:pt x="2961" y="1153"/>
                </a:lnTo>
                <a:lnTo>
                  <a:pt x="2969" y="1169"/>
                </a:lnTo>
                <a:lnTo>
                  <a:pt x="2975" y="1181"/>
                </a:lnTo>
                <a:lnTo>
                  <a:pt x="2978" y="1189"/>
                </a:lnTo>
                <a:lnTo>
                  <a:pt x="2979" y="1191"/>
                </a:lnTo>
                <a:lnTo>
                  <a:pt x="2981" y="1193"/>
                </a:lnTo>
                <a:lnTo>
                  <a:pt x="2984" y="1200"/>
                </a:lnTo>
                <a:lnTo>
                  <a:pt x="2990" y="1207"/>
                </a:lnTo>
                <a:lnTo>
                  <a:pt x="2998" y="1216"/>
                </a:lnTo>
                <a:lnTo>
                  <a:pt x="3008" y="1224"/>
                </a:lnTo>
                <a:lnTo>
                  <a:pt x="3020" y="1232"/>
                </a:lnTo>
                <a:lnTo>
                  <a:pt x="3034" y="1238"/>
                </a:lnTo>
                <a:lnTo>
                  <a:pt x="3049" y="1241"/>
                </a:lnTo>
                <a:lnTo>
                  <a:pt x="3067" y="1241"/>
                </a:lnTo>
                <a:lnTo>
                  <a:pt x="3085" y="1235"/>
                </a:lnTo>
                <a:close/>
                <a:moveTo>
                  <a:pt x="490" y="1232"/>
                </a:moveTo>
                <a:lnTo>
                  <a:pt x="554" y="1099"/>
                </a:lnTo>
                <a:lnTo>
                  <a:pt x="774" y="1376"/>
                </a:lnTo>
                <a:lnTo>
                  <a:pt x="777" y="1375"/>
                </a:lnTo>
                <a:lnTo>
                  <a:pt x="784" y="1374"/>
                </a:lnTo>
                <a:lnTo>
                  <a:pt x="794" y="1372"/>
                </a:lnTo>
                <a:lnTo>
                  <a:pt x="808" y="1371"/>
                </a:lnTo>
                <a:lnTo>
                  <a:pt x="824" y="1370"/>
                </a:lnTo>
                <a:lnTo>
                  <a:pt x="843" y="1370"/>
                </a:lnTo>
                <a:lnTo>
                  <a:pt x="863" y="1372"/>
                </a:lnTo>
                <a:lnTo>
                  <a:pt x="882" y="1375"/>
                </a:lnTo>
                <a:lnTo>
                  <a:pt x="902" y="1381"/>
                </a:lnTo>
                <a:lnTo>
                  <a:pt x="921" y="1389"/>
                </a:lnTo>
                <a:lnTo>
                  <a:pt x="939" y="1400"/>
                </a:lnTo>
                <a:lnTo>
                  <a:pt x="955" y="1415"/>
                </a:lnTo>
                <a:lnTo>
                  <a:pt x="969" y="1433"/>
                </a:lnTo>
                <a:lnTo>
                  <a:pt x="970" y="1435"/>
                </a:lnTo>
                <a:lnTo>
                  <a:pt x="973" y="1440"/>
                </a:lnTo>
                <a:lnTo>
                  <a:pt x="978" y="1448"/>
                </a:lnTo>
                <a:lnTo>
                  <a:pt x="984" y="1459"/>
                </a:lnTo>
                <a:lnTo>
                  <a:pt x="989" y="1473"/>
                </a:lnTo>
                <a:lnTo>
                  <a:pt x="994" y="1490"/>
                </a:lnTo>
                <a:lnTo>
                  <a:pt x="998" y="1511"/>
                </a:lnTo>
                <a:lnTo>
                  <a:pt x="1000" y="1534"/>
                </a:lnTo>
                <a:lnTo>
                  <a:pt x="999" y="1560"/>
                </a:lnTo>
                <a:lnTo>
                  <a:pt x="995" y="1590"/>
                </a:lnTo>
                <a:lnTo>
                  <a:pt x="997" y="1592"/>
                </a:lnTo>
                <a:lnTo>
                  <a:pt x="1001" y="1595"/>
                </a:lnTo>
                <a:lnTo>
                  <a:pt x="1007" y="1600"/>
                </a:lnTo>
                <a:lnTo>
                  <a:pt x="1013" y="1606"/>
                </a:lnTo>
                <a:lnTo>
                  <a:pt x="1019" y="1612"/>
                </a:lnTo>
                <a:lnTo>
                  <a:pt x="1024" y="1619"/>
                </a:lnTo>
                <a:lnTo>
                  <a:pt x="1027" y="1625"/>
                </a:lnTo>
                <a:lnTo>
                  <a:pt x="1029" y="1624"/>
                </a:lnTo>
                <a:lnTo>
                  <a:pt x="1037" y="1623"/>
                </a:lnTo>
                <a:lnTo>
                  <a:pt x="1049" y="1622"/>
                </a:lnTo>
                <a:lnTo>
                  <a:pt x="1066" y="1621"/>
                </a:lnTo>
                <a:lnTo>
                  <a:pt x="1084" y="1622"/>
                </a:lnTo>
                <a:lnTo>
                  <a:pt x="1104" y="1625"/>
                </a:lnTo>
                <a:lnTo>
                  <a:pt x="1125" y="1630"/>
                </a:lnTo>
                <a:lnTo>
                  <a:pt x="1145" y="1639"/>
                </a:lnTo>
                <a:lnTo>
                  <a:pt x="1167" y="1653"/>
                </a:lnTo>
                <a:lnTo>
                  <a:pt x="1185" y="1671"/>
                </a:lnTo>
                <a:lnTo>
                  <a:pt x="1187" y="1673"/>
                </a:lnTo>
                <a:lnTo>
                  <a:pt x="1192" y="1677"/>
                </a:lnTo>
                <a:lnTo>
                  <a:pt x="1199" y="1685"/>
                </a:lnTo>
                <a:lnTo>
                  <a:pt x="1207" y="1696"/>
                </a:lnTo>
                <a:lnTo>
                  <a:pt x="1216" y="1710"/>
                </a:lnTo>
                <a:lnTo>
                  <a:pt x="1224" y="1728"/>
                </a:lnTo>
                <a:lnTo>
                  <a:pt x="1230" y="1749"/>
                </a:lnTo>
                <a:lnTo>
                  <a:pt x="1233" y="1773"/>
                </a:lnTo>
                <a:lnTo>
                  <a:pt x="1233" y="1799"/>
                </a:lnTo>
                <a:lnTo>
                  <a:pt x="1236" y="1800"/>
                </a:lnTo>
                <a:lnTo>
                  <a:pt x="1241" y="1803"/>
                </a:lnTo>
                <a:lnTo>
                  <a:pt x="1249" y="1808"/>
                </a:lnTo>
                <a:lnTo>
                  <a:pt x="1258" y="1814"/>
                </a:lnTo>
                <a:lnTo>
                  <a:pt x="1268" y="1821"/>
                </a:lnTo>
                <a:lnTo>
                  <a:pt x="1275" y="1829"/>
                </a:lnTo>
                <a:lnTo>
                  <a:pt x="1281" y="1839"/>
                </a:lnTo>
                <a:lnTo>
                  <a:pt x="1284" y="1838"/>
                </a:lnTo>
                <a:lnTo>
                  <a:pt x="1292" y="1837"/>
                </a:lnTo>
                <a:lnTo>
                  <a:pt x="1303" y="1835"/>
                </a:lnTo>
                <a:lnTo>
                  <a:pt x="1318" y="1834"/>
                </a:lnTo>
                <a:lnTo>
                  <a:pt x="1335" y="1834"/>
                </a:lnTo>
                <a:lnTo>
                  <a:pt x="1354" y="1836"/>
                </a:lnTo>
                <a:lnTo>
                  <a:pt x="1373" y="1839"/>
                </a:lnTo>
                <a:lnTo>
                  <a:pt x="1392" y="1846"/>
                </a:lnTo>
                <a:lnTo>
                  <a:pt x="1410" y="1857"/>
                </a:lnTo>
                <a:lnTo>
                  <a:pt x="1425" y="1871"/>
                </a:lnTo>
                <a:lnTo>
                  <a:pt x="1427" y="1873"/>
                </a:lnTo>
                <a:lnTo>
                  <a:pt x="1431" y="1877"/>
                </a:lnTo>
                <a:lnTo>
                  <a:pt x="1437" y="1884"/>
                </a:lnTo>
                <a:lnTo>
                  <a:pt x="1445" y="1894"/>
                </a:lnTo>
                <a:lnTo>
                  <a:pt x="1453" y="1906"/>
                </a:lnTo>
                <a:lnTo>
                  <a:pt x="1461" y="1919"/>
                </a:lnTo>
                <a:lnTo>
                  <a:pt x="1468" y="1935"/>
                </a:lnTo>
                <a:lnTo>
                  <a:pt x="1474" y="1952"/>
                </a:lnTo>
                <a:lnTo>
                  <a:pt x="1478" y="1969"/>
                </a:lnTo>
                <a:lnTo>
                  <a:pt x="1478" y="1988"/>
                </a:lnTo>
                <a:lnTo>
                  <a:pt x="1568" y="2053"/>
                </a:lnTo>
                <a:lnTo>
                  <a:pt x="1571" y="2053"/>
                </a:lnTo>
                <a:lnTo>
                  <a:pt x="1577" y="2054"/>
                </a:lnTo>
                <a:lnTo>
                  <a:pt x="1587" y="2056"/>
                </a:lnTo>
                <a:lnTo>
                  <a:pt x="1599" y="2060"/>
                </a:lnTo>
                <a:lnTo>
                  <a:pt x="1613" y="2065"/>
                </a:lnTo>
                <a:lnTo>
                  <a:pt x="1626" y="2072"/>
                </a:lnTo>
                <a:lnTo>
                  <a:pt x="1639" y="2081"/>
                </a:lnTo>
                <a:lnTo>
                  <a:pt x="1651" y="2093"/>
                </a:lnTo>
                <a:lnTo>
                  <a:pt x="1660" y="2107"/>
                </a:lnTo>
                <a:lnTo>
                  <a:pt x="1666" y="2126"/>
                </a:lnTo>
                <a:lnTo>
                  <a:pt x="1747" y="2185"/>
                </a:lnTo>
                <a:lnTo>
                  <a:pt x="1749" y="2186"/>
                </a:lnTo>
                <a:lnTo>
                  <a:pt x="1753" y="2187"/>
                </a:lnTo>
                <a:lnTo>
                  <a:pt x="1760" y="2190"/>
                </a:lnTo>
                <a:lnTo>
                  <a:pt x="1770" y="2192"/>
                </a:lnTo>
                <a:lnTo>
                  <a:pt x="1781" y="2194"/>
                </a:lnTo>
                <a:lnTo>
                  <a:pt x="1793" y="2195"/>
                </a:lnTo>
                <a:lnTo>
                  <a:pt x="1805" y="2195"/>
                </a:lnTo>
                <a:lnTo>
                  <a:pt x="1819" y="2194"/>
                </a:lnTo>
                <a:lnTo>
                  <a:pt x="1833" y="2191"/>
                </a:lnTo>
                <a:lnTo>
                  <a:pt x="1845" y="2185"/>
                </a:lnTo>
                <a:lnTo>
                  <a:pt x="1857" y="2177"/>
                </a:lnTo>
                <a:lnTo>
                  <a:pt x="1866" y="2165"/>
                </a:lnTo>
                <a:lnTo>
                  <a:pt x="1875" y="2150"/>
                </a:lnTo>
                <a:lnTo>
                  <a:pt x="1880" y="2131"/>
                </a:lnTo>
                <a:lnTo>
                  <a:pt x="1883" y="2107"/>
                </a:lnTo>
                <a:lnTo>
                  <a:pt x="1580" y="1877"/>
                </a:lnTo>
                <a:lnTo>
                  <a:pt x="1579" y="1876"/>
                </a:lnTo>
                <a:lnTo>
                  <a:pt x="1578" y="1872"/>
                </a:lnTo>
                <a:lnTo>
                  <a:pt x="1577" y="1866"/>
                </a:lnTo>
                <a:lnTo>
                  <a:pt x="1575" y="1859"/>
                </a:lnTo>
                <a:lnTo>
                  <a:pt x="1574" y="1851"/>
                </a:lnTo>
                <a:lnTo>
                  <a:pt x="1574" y="1842"/>
                </a:lnTo>
                <a:lnTo>
                  <a:pt x="1576" y="1833"/>
                </a:lnTo>
                <a:lnTo>
                  <a:pt x="1579" y="1824"/>
                </a:lnTo>
                <a:lnTo>
                  <a:pt x="1584" y="1815"/>
                </a:lnTo>
                <a:lnTo>
                  <a:pt x="1592" y="1808"/>
                </a:lnTo>
                <a:lnTo>
                  <a:pt x="1602" y="1802"/>
                </a:lnTo>
                <a:lnTo>
                  <a:pt x="1617" y="1799"/>
                </a:lnTo>
                <a:lnTo>
                  <a:pt x="1634" y="1797"/>
                </a:lnTo>
                <a:lnTo>
                  <a:pt x="1656" y="1799"/>
                </a:lnTo>
                <a:lnTo>
                  <a:pt x="2108" y="2117"/>
                </a:lnTo>
                <a:lnTo>
                  <a:pt x="2110" y="2117"/>
                </a:lnTo>
                <a:lnTo>
                  <a:pt x="2116" y="2119"/>
                </a:lnTo>
                <a:lnTo>
                  <a:pt x="2125" y="2122"/>
                </a:lnTo>
                <a:lnTo>
                  <a:pt x="2137" y="2123"/>
                </a:lnTo>
                <a:lnTo>
                  <a:pt x="2150" y="2124"/>
                </a:lnTo>
                <a:lnTo>
                  <a:pt x="2166" y="2122"/>
                </a:lnTo>
                <a:lnTo>
                  <a:pt x="2182" y="2117"/>
                </a:lnTo>
                <a:lnTo>
                  <a:pt x="2197" y="2108"/>
                </a:lnTo>
                <a:lnTo>
                  <a:pt x="2212" y="2095"/>
                </a:lnTo>
                <a:lnTo>
                  <a:pt x="2227" y="2077"/>
                </a:lnTo>
                <a:lnTo>
                  <a:pt x="2228" y="2076"/>
                </a:lnTo>
                <a:lnTo>
                  <a:pt x="2231" y="2071"/>
                </a:lnTo>
                <a:lnTo>
                  <a:pt x="2234" y="2063"/>
                </a:lnTo>
                <a:lnTo>
                  <a:pt x="2238" y="2052"/>
                </a:lnTo>
                <a:lnTo>
                  <a:pt x="2240" y="2039"/>
                </a:lnTo>
                <a:lnTo>
                  <a:pt x="2241" y="2024"/>
                </a:lnTo>
                <a:lnTo>
                  <a:pt x="2239" y="2008"/>
                </a:lnTo>
                <a:lnTo>
                  <a:pt x="2234" y="1990"/>
                </a:lnTo>
                <a:lnTo>
                  <a:pt x="2224" y="1972"/>
                </a:lnTo>
                <a:lnTo>
                  <a:pt x="2208" y="1952"/>
                </a:lnTo>
                <a:lnTo>
                  <a:pt x="1728" y="1606"/>
                </a:lnTo>
                <a:lnTo>
                  <a:pt x="1727" y="1604"/>
                </a:lnTo>
                <a:lnTo>
                  <a:pt x="1726" y="1601"/>
                </a:lnTo>
                <a:lnTo>
                  <a:pt x="1724" y="1595"/>
                </a:lnTo>
                <a:lnTo>
                  <a:pt x="1722" y="1587"/>
                </a:lnTo>
                <a:lnTo>
                  <a:pt x="1719" y="1578"/>
                </a:lnTo>
                <a:lnTo>
                  <a:pt x="1719" y="1568"/>
                </a:lnTo>
                <a:lnTo>
                  <a:pt x="1719" y="1558"/>
                </a:lnTo>
                <a:lnTo>
                  <a:pt x="1722" y="1548"/>
                </a:lnTo>
                <a:lnTo>
                  <a:pt x="1727" y="1539"/>
                </a:lnTo>
                <a:lnTo>
                  <a:pt x="1733" y="1530"/>
                </a:lnTo>
                <a:lnTo>
                  <a:pt x="1743" y="1523"/>
                </a:lnTo>
                <a:lnTo>
                  <a:pt x="1756" y="1518"/>
                </a:lnTo>
                <a:lnTo>
                  <a:pt x="1773" y="1516"/>
                </a:lnTo>
                <a:lnTo>
                  <a:pt x="1794" y="1516"/>
                </a:lnTo>
                <a:lnTo>
                  <a:pt x="2364" y="1918"/>
                </a:lnTo>
                <a:lnTo>
                  <a:pt x="2366" y="1919"/>
                </a:lnTo>
                <a:lnTo>
                  <a:pt x="2372" y="1921"/>
                </a:lnTo>
                <a:lnTo>
                  <a:pt x="2380" y="1923"/>
                </a:lnTo>
                <a:lnTo>
                  <a:pt x="2391" y="1925"/>
                </a:lnTo>
                <a:lnTo>
                  <a:pt x="2403" y="1926"/>
                </a:lnTo>
                <a:lnTo>
                  <a:pt x="2417" y="1927"/>
                </a:lnTo>
                <a:lnTo>
                  <a:pt x="2430" y="1925"/>
                </a:lnTo>
                <a:lnTo>
                  <a:pt x="2444" y="1921"/>
                </a:lnTo>
                <a:lnTo>
                  <a:pt x="2457" y="1914"/>
                </a:lnTo>
                <a:lnTo>
                  <a:pt x="2469" y="1904"/>
                </a:lnTo>
                <a:lnTo>
                  <a:pt x="2480" y="1890"/>
                </a:lnTo>
                <a:lnTo>
                  <a:pt x="2481" y="1888"/>
                </a:lnTo>
                <a:lnTo>
                  <a:pt x="2485" y="1882"/>
                </a:lnTo>
                <a:lnTo>
                  <a:pt x="2490" y="1872"/>
                </a:lnTo>
                <a:lnTo>
                  <a:pt x="2495" y="1860"/>
                </a:lnTo>
                <a:lnTo>
                  <a:pt x="2499" y="1845"/>
                </a:lnTo>
                <a:lnTo>
                  <a:pt x="2501" y="1828"/>
                </a:lnTo>
                <a:lnTo>
                  <a:pt x="2499" y="1809"/>
                </a:lnTo>
                <a:lnTo>
                  <a:pt x="2492" y="1789"/>
                </a:lnTo>
                <a:lnTo>
                  <a:pt x="2480" y="1769"/>
                </a:lnTo>
                <a:lnTo>
                  <a:pt x="1850" y="1310"/>
                </a:lnTo>
                <a:lnTo>
                  <a:pt x="1850" y="1309"/>
                </a:lnTo>
                <a:lnTo>
                  <a:pt x="1849" y="1305"/>
                </a:lnTo>
                <a:lnTo>
                  <a:pt x="1847" y="1299"/>
                </a:lnTo>
                <a:lnTo>
                  <a:pt x="1846" y="1291"/>
                </a:lnTo>
                <a:lnTo>
                  <a:pt x="1845" y="1283"/>
                </a:lnTo>
                <a:lnTo>
                  <a:pt x="1844" y="1273"/>
                </a:lnTo>
                <a:lnTo>
                  <a:pt x="1845" y="1264"/>
                </a:lnTo>
                <a:lnTo>
                  <a:pt x="1847" y="1254"/>
                </a:lnTo>
                <a:lnTo>
                  <a:pt x="1851" y="1245"/>
                </a:lnTo>
                <a:lnTo>
                  <a:pt x="1857" y="1238"/>
                </a:lnTo>
                <a:lnTo>
                  <a:pt x="1865" y="1231"/>
                </a:lnTo>
                <a:lnTo>
                  <a:pt x="1876" y="1227"/>
                </a:lnTo>
                <a:lnTo>
                  <a:pt x="1890" y="1225"/>
                </a:lnTo>
                <a:lnTo>
                  <a:pt x="1908" y="1225"/>
                </a:lnTo>
                <a:lnTo>
                  <a:pt x="1929" y="1229"/>
                </a:lnTo>
                <a:lnTo>
                  <a:pt x="2579" y="1690"/>
                </a:lnTo>
                <a:lnTo>
                  <a:pt x="2581" y="1690"/>
                </a:lnTo>
                <a:lnTo>
                  <a:pt x="2587" y="1692"/>
                </a:lnTo>
                <a:lnTo>
                  <a:pt x="2595" y="1693"/>
                </a:lnTo>
                <a:lnTo>
                  <a:pt x="2606" y="1695"/>
                </a:lnTo>
                <a:lnTo>
                  <a:pt x="2620" y="1695"/>
                </a:lnTo>
                <a:lnTo>
                  <a:pt x="2634" y="1695"/>
                </a:lnTo>
                <a:lnTo>
                  <a:pt x="2650" y="1693"/>
                </a:lnTo>
                <a:lnTo>
                  <a:pt x="2665" y="1689"/>
                </a:lnTo>
                <a:lnTo>
                  <a:pt x="2681" y="1682"/>
                </a:lnTo>
                <a:lnTo>
                  <a:pt x="2696" y="1672"/>
                </a:lnTo>
                <a:lnTo>
                  <a:pt x="2709" y="1659"/>
                </a:lnTo>
                <a:lnTo>
                  <a:pt x="2722" y="1641"/>
                </a:lnTo>
                <a:lnTo>
                  <a:pt x="2723" y="1639"/>
                </a:lnTo>
                <a:lnTo>
                  <a:pt x="2726" y="1633"/>
                </a:lnTo>
                <a:lnTo>
                  <a:pt x="2731" y="1624"/>
                </a:lnTo>
                <a:lnTo>
                  <a:pt x="2735" y="1612"/>
                </a:lnTo>
                <a:lnTo>
                  <a:pt x="2739" y="1597"/>
                </a:lnTo>
                <a:lnTo>
                  <a:pt x="2741" y="1581"/>
                </a:lnTo>
                <a:lnTo>
                  <a:pt x="2742" y="1562"/>
                </a:lnTo>
                <a:lnTo>
                  <a:pt x="2739" y="1543"/>
                </a:lnTo>
                <a:lnTo>
                  <a:pt x="2732" y="1523"/>
                </a:lnTo>
                <a:lnTo>
                  <a:pt x="2720" y="1504"/>
                </a:lnTo>
                <a:lnTo>
                  <a:pt x="2702" y="1484"/>
                </a:lnTo>
                <a:lnTo>
                  <a:pt x="1783" y="686"/>
                </a:lnTo>
                <a:lnTo>
                  <a:pt x="1781" y="685"/>
                </a:lnTo>
                <a:lnTo>
                  <a:pt x="1776" y="682"/>
                </a:lnTo>
                <a:lnTo>
                  <a:pt x="1767" y="679"/>
                </a:lnTo>
                <a:lnTo>
                  <a:pt x="1755" y="676"/>
                </a:lnTo>
                <a:lnTo>
                  <a:pt x="1741" y="672"/>
                </a:lnTo>
                <a:lnTo>
                  <a:pt x="1725" y="669"/>
                </a:lnTo>
                <a:lnTo>
                  <a:pt x="1705" y="667"/>
                </a:lnTo>
                <a:lnTo>
                  <a:pt x="1685" y="666"/>
                </a:lnTo>
                <a:lnTo>
                  <a:pt x="1664" y="668"/>
                </a:lnTo>
                <a:lnTo>
                  <a:pt x="1642" y="672"/>
                </a:lnTo>
                <a:lnTo>
                  <a:pt x="1620" y="678"/>
                </a:lnTo>
                <a:lnTo>
                  <a:pt x="1596" y="689"/>
                </a:lnTo>
                <a:lnTo>
                  <a:pt x="1574" y="703"/>
                </a:lnTo>
                <a:lnTo>
                  <a:pt x="1552" y="722"/>
                </a:lnTo>
                <a:lnTo>
                  <a:pt x="1531" y="745"/>
                </a:lnTo>
                <a:lnTo>
                  <a:pt x="1511" y="774"/>
                </a:lnTo>
                <a:lnTo>
                  <a:pt x="1511" y="776"/>
                </a:lnTo>
                <a:lnTo>
                  <a:pt x="1510" y="782"/>
                </a:lnTo>
                <a:lnTo>
                  <a:pt x="1509" y="791"/>
                </a:lnTo>
                <a:lnTo>
                  <a:pt x="1507" y="803"/>
                </a:lnTo>
                <a:lnTo>
                  <a:pt x="1504" y="818"/>
                </a:lnTo>
                <a:lnTo>
                  <a:pt x="1499" y="836"/>
                </a:lnTo>
                <a:lnTo>
                  <a:pt x="1492" y="855"/>
                </a:lnTo>
                <a:lnTo>
                  <a:pt x="1484" y="875"/>
                </a:lnTo>
                <a:lnTo>
                  <a:pt x="1475" y="897"/>
                </a:lnTo>
                <a:lnTo>
                  <a:pt x="1463" y="919"/>
                </a:lnTo>
                <a:lnTo>
                  <a:pt x="1449" y="942"/>
                </a:lnTo>
                <a:lnTo>
                  <a:pt x="1432" y="964"/>
                </a:lnTo>
                <a:lnTo>
                  <a:pt x="1413" y="987"/>
                </a:lnTo>
                <a:lnTo>
                  <a:pt x="1391" y="1008"/>
                </a:lnTo>
                <a:lnTo>
                  <a:pt x="1365" y="1030"/>
                </a:lnTo>
                <a:lnTo>
                  <a:pt x="1336" y="1049"/>
                </a:lnTo>
                <a:lnTo>
                  <a:pt x="1304" y="1066"/>
                </a:lnTo>
                <a:lnTo>
                  <a:pt x="1267" y="1081"/>
                </a:lnTo>
                <a:lnTo>
                  <a:pt x="1228" y="1093"/>
                </a:lnTo>
                <a:lnTo>
                  <a:pt x="1184" y="1102"/>
                </a:lnTo>
                <a:lnTo>
                  <a:pt x="1182" y="1102"/>
                </a:lnTo>
                <a:lnTo>
                  <a:pt x="1176" y="1101"/>
                </a:lnTo>
                <a:lnTo>
                  <a:pt x="1167" y="1100"/>
                </a:lnTo>
                <a:lnTo>
                  <a:pt x="1154" y="1098"/>
                </a:lnTo>
                <a:lnTo>
                  <a:pt x="1141" y="1095"/>
                </a:lnTo>
                <a:lnTo>
                  <a:pt x="1125" y="1091"/>
                </a:lnTo>
                <a:lnTo>
                  <a:pt x="1109" y="1086"/>
                </a:lnTo>
                <a:lnTo>
                  <a:pt x="1093" y="1080"/>
                </a:lnTo>
                <a:lnTo>
                  <a:pt x="1076" y="1073"/>
                </a:lnTo>
                <a:lnTo>
                  <a:pt x="1061" y="1064"/>
                </a:lnTo>
                <a:lnTo>
                  <a:pt x="1046" y="1053"/>
                </a:lnTo>
                <a:lnTo>
                  <a:pt x="1034" y="1041"/>
                </a:lnTo>
                <a:lnTo>
                  <a:pt x="1024" y="1027"/>
                </a:lnTo>
                <a:lnTo>
                  <a:pt x="1017" y="1010"/>
                </a:lnTo>
                <a:lnTo>
                  <a:pt x="1014" y="991"/>
                </a:lnTo>
                <a:lnTo>
                  <a:pt x="1016" y="971"/>
                </a:lnTo>
                <a:lnTo>
                  <a:pt x="1022" y="948"/>
                </a:lnTo>
                <a:lnTo>
                  <a:pt x="1023" y="946"/>
                </a:lnTo>
                <a:lnTo>
                  <a:pt x="1027" y="940"/>
                </a:lnTo>
                <a:lnTo>
                  <a:pt x="1033" y="929"/>
                </a:lnTo>
                <a:lnTo>
                  <a:pt x="1040" y="915"/>
                </a:lnTo>
                <a:lnTo>
                  <a:pt x="1048" y="897"/>
                </a:lnTo>
                <a:lnTo>
                  <a:pt x="1057" y="874"/>
                </a:lnTo>
                <a:lnTo>
                  <a:pt x="1064" y="847"/>
                </a:lnTo>
                <a:lnTo>
                  <a:pt x="1071" y="815"/>
                </a:lnTo>
                <a:lnTo>
                  <a:pt x="1076" y="779"/>
                </a:lnTo>
                <a:lnTo>
                  <a:pt x="1078" y="739"/>
                </a:lnTo>
                <a:lnTo>
                  <a:pt x="1079" y="695"/>
                </a:lnTo>
                <a:lnTo>
                  <a:pt x="1079" y="691"/>
                </a:lnTo>
                <a:lnTo>
                  <a:pt x="1080" y="681"/>
                </a:lnTo>
                <a:lnTo>
                  <a:pt x="1082" y="665"/>
                </a:lnTo>
                <a:lnTo>
                  <a:pt x="1086" y="645"/>
                </a:lnTo>
                <a:lnTo>
                  <a:pt x="1093" y="619"/>
                </a:lnTo>
                <a:lnTo>
                  <a:pt x="1101" y="592"/>
                </a:lnTo>
                <a:lnTo>
                  <a:pt x="1113" y="562"/>
                </a:lnTo>
                <a:lnTo>
                  <a:pt x="1128" y="530"/>
                </a:lnTo>
                <a:lnTo>
                  <a:pt x="1147" y="498"/>
                </a:lnTo>
                <a:lnTo>
                  <a:pt x="1171" y="466"/>
                </a:lnTo>
                <a:lnTo>
                  <a:pt x="840" y="466"/>
                </a:lnTo>
                <a:lnTo>
                  <a:pt x="913" y="316"/>
                </a:lnTo>
                <a:lnTo>
                  <a:pt x="1413" y="316"/>
                </a:lnTo>
                <a:lnTo>
                  <a:pt x="1415" y="315"/>
                </a:lnTo>
                <a:lnTo>
                  <a:pt x="1422" y="311"/>
                </a:lnTo>
                <a:lnTo>
                  <a:pt x="1433" y="305"/>
                </a:lnTo>
                <a:lnTo>
                  <a:pt x="1447" y="298"/>
                </a:lnTo>
                <a:lnTo>
                  <a:pt x="1465" y="290"/>
                </a:lnTo>
                <a:lnTo>
                  <a:pt x="1485" y="280"/>
                </a:lnTo>
                <a:lnTo>
                  <a:pt x="1510" y="269"/>
                </a:lnTo>
                <a:lnTo>
                  <a:pt x="1535" y="259"/>
                </a:lnTo>
                <a:lnTo>
                  <a:pt x="1562" y="249"/>
                </a:lnTo>
                <a:lnTo>
                  <a:pt x="1590" y="239"/>
                </a:lnTo>
                <a:lnTo>
                  <a:pt x="1621" y="230"/>
                </a:lnTo>
                <a:lnTo>
                  <a:pt x="1651" y="222"/>
                </a:lnTo>
                <a:lnTo>
                  <a:pt x="1682" y="216"/>
                </a:lnTo>
                <a:lnTo>
                  <a:pt x="1712" y="212"/>
                </a:lnTo>
                <a:lnTo>
                  <a:pt x="1744" y="210"/>
                </a:lnTo>
                <a:lnTo>
                  <a:pt x="1773" y="210"/>
                </a:lnTo>
                <a:lnTo>
                  <a:pt x="1776" y="211"/>
                </a:lnTo>
                <a:lnTo>
                  <a:pt x="1786" y="211"/>
                </a:lnTo>
                <a:lnTo>
                  <a:pt x="1801" y="212"/>
                </a:lnTo>
                <a:lnTo>
                  <a:pt x="1820" y="214"/>
                </a:lnTo>
                <a:lnTo>
                  <a:pt x="1843" y="216"/>
                </a:lnTo>
                <a:lnTo>
                  <a:pt x="1868" y="218"/>
                </a:lnTo>
                <a:lnTo>
                  <a:pt x="1894" y="221"/>
                </a:lnTo>
                <a:lnTo>
                  <a:pt x="1920" y="225"/>
                </a:lnTo>
                <a:lnTo>
                  <a:pt x="1948" y="229"/>
                </a:lnTo>
                <a:lnTo>
                  <a:pt x="1972" y="234"/>
                </a:lnTo>
                <a:lnTo>
                  <a:pt x="1995" y="239"/>
                </a:lnTo>
                <a:lnTo>
                  <a:pt x="2014" y="245"/>
                </a:lnTo>
                <a:lnTo>
                  <a:pt x="2029" y="252"/>
                </a:lnTo>
                <a:lnTo>
                  <a:pt x="2031" y="253"/>
                </a:lnTo>
                <a:lnTo>
                  <a:pt x="2039" y="255"/>
                </a:lnTo>
                <a:lnTo>
                  <a:pt x="2051" y="259"/>
                </a:lnTo>
                <a:lnTo>
                  <a:pt x="2068" y="263"/>
                </a:lnTo>
                <a:lnTo>
                  <a:pt x="2088" y="269"/>
                </a:lnTo>
                <a:lnTo>
                  <a:pt x="2111" y="276"/>
                </a:lnTo>
                <a:lnTo>
                  <a:pt x="2136" y="283"/>
                </a:lnTo>
                <a:lnTo>
                  <a:pt x="2163" y="289"/>
                </a:lnTo>
                <a:lnTo>
                  <a:pt x="2192" y="296"/>
                </a:lnTo>
                <a:lnTo>
                  <a:pt x="2222" y="302"/>
                </a:lnTo>
                <a:lnTo>
                  <a:pt x="2252" y="308"/>
                </a:lnTo>
                <a:lnTo>
                  <a:pt x="2283" y="313"/>
                </a:lnTo>
                <a:lnTo>
                  <a:pt x="2313" y="317"/>
                </a:lnTo>
                <a:lnTo>
                  <a:pt x="2341" y="320"/>
                </a:lnTo>
                <a:lnTo>
                  <a:pt x="2368" y="321"/>
                </a:lnTo>
                <a:lnTo>
                  <a:pt x="2394" y="320"/>
                </a:lnTo>
                <a:lnTo>
                  <a:pt x="2416" y="318"/>
                </a:lnTo>
                <a:lnTo>
                  <a:pt x="2864" y="1242"/>
                </a:lnTo>
                <a:lnTo>
                  <a:pt x="2792" y="1403"/>
                </a:lnTo>
                <a:lnTo>
                  <a:pt x="2794" y="1405"/>
                </a:lnTo>
                <a:lnTo>
                  <a:pt x="2799" y="1410"/>
                </a:lnTo>
                <a:lnTo>
                  <a:pt x="2805" y="1418"/>
                </a:lnTo>
                <a:lnTo>
                  <a:pt x="2813" y="1430"/>
                </a:lnTo>
                <a:lnTo>
                  <a:pt x="2823" y="1444"/>
                </a:lnTo>
                <a:lnTo>
                  <a:pt x="2833" y="1461"/>
                </a:lnTo>
                <a:lnTo>
                  <a:pt x="2842" y="1480"/>
                </a:lnTo>
                <a:lnTo>
                  <a:pt x="2850" y="1501"/>
                </a:lnTo>
                <a:lnTo>
                  <a:pt x="2857" y="1525"/>
                </a:lnTo>
                <a:lnTo>
                  <a:pt x="2861" y="1550"/>
                </a:lnTo>
                <a:lnTo>
                  <a:pt x="2863" y="1578"/>
                </a:lnTo>
                <a:lnTo>
                  <a:pt x="2861" y="1606"/>
                </a:lnTo>
                <a:lnTo>
                  <a:pt x="2855" y="1636"/>
                </a:lnTo>
                <a:lnTo>
                  <a:pt x="2844" y="1667"/>
                </a:lnTo>
                <a:lnTo>
                  <a:pt x="2826" y="1699"/>
                </a:lnTo>
                <a:lnTo>
                  <a:pt x="2816" y="1717"/>
                </a:lnTo>
                <a:lnTo>
                  <a:pt x="2802" y="1735"/>
                </a:lnTo>
                <a:lnTo>
                  <a:pt x="2786" y="1752"/>
                </a:lnTo>
                <a:lnTo>
                  <a:pt x="2766" y="1768"/>
                </a:lnTo>
                <a:lnTo>
                  <a:pt x="2743" y="1781"/>
                </a:lnTo>
                <a:lnTo>
                  <a:pt x="2716" y="1793"/>
                </a:lnTo>
                <a:lnTo>
                  <a:pt x="2687" y="1802"/>
                </a:lnTo>
                <a:lnTo>
                  <a:pt x="2654" y="1809"/>
                </a:lnTo>
                <a:lnTo>
                  <a:pt x="2619" y="1812"/>
                </a:lnTo>
                <a:lnTo>
                  <a:pt x="2619" y="1815"/>
                </a:lnTo>
                <a:lnTo>
                  <a:pt x="2620" y="1822"/>
                </a:lnTo>
                <a:lnTo>
                  <a:pt x="2620" y="1833"/>
                </a:lnTo>
                <a:lnTo>
                  <a:pt x="2620" y="1848"/>
                </a:lnTo>
                <a:lnTo>
                  <a:pt x="2619" y="1865"/>
                </a:lnTo>
                <a:lnTo>
                  <a:pt x="2616" y="1884"/>
                </a:lnTo>
                <a:lnTo>
                  <a:pt x="2610" y="1904"/>
                </a:lnTo>
                <a:lnTo>
                  <a:pt x="2601" y="1925"/>
                </a:lnTo>
                <a:lnTo>
                  <a:pt x="2590" y="1946"/>
                </a:lnTo>
                <a:lnTo>
                  <a:pt x="2575" y="1966"/>
                </a:lnTo>
                <a:lnTo>
                  <a:pt x="2556" y="1984"/>
                </a:lnTo>
                <a:lnTo>
                  <a:pt x="2555" y="1985"/>
                </a:lnTo>
                <a:lnTo>
                  <a:pt x="2551" y="1989"/>
                </a:lnTo>
                <a:lnTo>
                  <a:pt x="2545" y="1996"/>
                </a:lnTo>
                <a:lnTo>
                  <a:pt x="2536" y="2003"/>
                </a:lnTo>
                <a:lnTo>
                  <a:pt x="2524" y="2012"/>
                </a:lnTo>
                <a:lnTo>
                  <a:pt x="2510" y="2020"/>
                </a:lnTo>
                <a:lnTo>
                  <a:pt x="2492" y="2029"/>
                </a:lnTo>
                <a:lnTo>
                  <a:pt x="2471" y="2036"/>
                </a:lnTo>
                <a:lnTo>
                  <a:pt x="2448" y="2041"/>
                </a:lnTo>
                <a:lnTo>
                  <a:pt x="2421" y="2044"/>
                </a:lnTo>
                <a:lnTo>
                  <a:pt x="2391" y="2044"/>
                </a:lnTo>
                <a:lnTo>
                  <a:pt x="2357" y="2041"/>
                </a:lnTo>
                <a:lnTo>
                  <a:pt x="2357" y="2044"/>
                </a:lnTo>
                <a:lnTo>
                  <a:pt x="2357" y="2051"/>
                </a:lnTo>
                <a:lnTo>
                  <a:pt x="2356" y="2063"/>
                </a:lnTo>
                <a:lnTo>
                  <a:pt x="2354" y="2079"/>
                </a:lnTo>
                <a:lnTo>
                  <a:pt x="2349" y="2097"/>
                </a:lnTo>
                <a:lnTo>
                  <a:pt x="2342" y="2118"/>
                </a:lnTo>
                <a:lnTo>
                  <a:pt x="2331" y="2139"/>
                </a:lnTo>
                <a:lnTo>
                  <a:pt x="2317" y="2161"/>
                </a:lnTo>
                <a:lnTo>
                  <a:pt x="2297" y="2182"/>
                </a:lnTo>
                <a:lnTo>
                  <a:pt x="2271" y="2202"/>
                </a:lnTo>
                <a:lnTo>
                  <a:pt x="2270" y="2203"/>
                </a:lnTo>
                <a:lnTo>
                  <a:pt x="2266" y="2207"/>
                </a:lnTo>
                <a:lnTo>
                  <a:pt x="2259" y="2211"/>
                </a:lnTo>
                <a:lnTo>
                  <a:pt x="2249" y="2217"/>
                </a:lnTo>
                <a:lnTo>
                  <a:pt x="2237" y="2223"/>
                </a:lnTo>
                <a:lnTo>
                  <a:pt x="2222" y="2228"/>
                </a:lnTo>
                <a:lnTo>
                  <a:pt x="2205" y="2233"/>
                </a:lnTo>
                <a:lnTo>
                  <a:pt x="2185" y="2237"/>
                </a:lnTo>
                <a:lnTo>
                  <a:pt x="2162" y="2239"/>
                </a:lnTo>
                <a:lnTo>
                  <a:pt x="2138" y="2238"/>
                </a:lnTo>
                <a:lnTo>
                  <a:pt x="2112" y="2235"/>
                </a:lnTo>
                <a:lnTo>
                  <a:pt x="2085" y="2228"/>
                </a:lnTo>
                <a:lnTo>
                  <a:pt x="2055" y="2217"/>
                </a:lnTo>
                <a:lnTo>
                  <a:pt x="2022" y="2202"/>
                </a:lnTo>
                <a:lnTo>
                  <a:pt x="1989" y="2182"/>
                </a:lnTo>
                <a:lnTo>
                  <a:pt x="1989" y="2183"/>
                </a:lnTo>
                <a:lnTo>
                  <a:pt x="1987" y="2189"/>
                </a:lnTo>
                <a:lnTo>
                  <a:pt x="1984" y="2196"/>
                </a:lnTo>
                <a:lnTo>
                  <a:pt x="1979" y="2207"/>
                </a:lnTo>
                <a:lnTo>
                  <a:pt x="1972" y="2219"/>
                </a:lnTo>
                <a:lnTo>
                  <a:pt x="1964" y="2232"/>
                </a:lnTo>
                <a:lnTo>
                  <a:pt x="1953" y="2245"/>
                </a:lnTo>
                <a:lnTo>
                  <a:pt x="1938" y="2259"/>
                </a:lnTo>
                <a:lnTo>
                  <a:pt x="1922" y="2273"/>
                </a:lnTo>
                <a:lnTo>
                  <a:pt x="1903" y="2285"/>
                </a:lnTo>
                <a:lnTo>
                  <a:pt x="1880" y="2296"/>
                </a:lnTo>
                <a:lnTo>
                  <a:pt x="1855" y="2307"/>
                </a:lnTo>
                <a:lnTo>
                  <a:pt x="1824" y="2313"/>
                </a:lnTo>
                <a:lnTo>
                  <a:pt x="1821" y="2314"/>
                </a:lnTo>
                <a:lnTo>
                  <a:pt x="1813" y="2314"/>
                </a:lnTo>
                <a:lnTo>
                  <a:pt x="1801" y="2315"/>
                </a:lnTo>
                <a:lnTo>
                  <a:pt x="1786" y="2315"/>
                </a:lnTo>
                <a:lnTo>
                  <a:pt x="1767" y="2314"/>
                </a:lnTo>
                <a:lnTo>
                  <a:pt x="1748" y="2311"/>
                </a:lnTo>
                <a:lnTo>
                  <a:pt x="1727" y="2306"/>
                </a:lnTo>
                <a:lnTo>
                  <a:pt x="1705" y="2297"/>
                </a:lnTo>
                <a:lnTo>
                  <a:pt x="1685" y="2286"/>
                </a:lnTo>
                <a:lnTo>
                  <a:pt x="1666" y="2272"/>
                </a:lnTo>
                <a:lnTo>
                  <a:pt x="1665" y="2274"/>
                </a:lnTo>
                <a:lnTo>
                  <a:pt x="1662" y="2279"/>
                </a:lnTo>
                <a:lnTo>
                  <a:pt x="1657" y="2287"/>
                </a:lnTo>
                <a:lnTo>
                  <a:pt x="1650" y="2298"/>
                </a:lnTo>
                <a:lnTo>
                  <a:pt x="1641" y="2311"/>
                </a:lnTo>
                <a:lnTo>
                  <a:pt x="1630" y="2324"/>
                </a:lnTo>
                <a:lnTo>
                  <a:pt x="1618" y="2337"/>
                </a:lnTo>
                <a:lnTo>
                  <a:pt x="1603" y="2350"/>
                </a:lnTo>
                <a:lnTo>
                  <a:pt x="1587" y="2363"/>
                </a:lnTo>
                <a:lnTo>
                  <a:pt x="1570" y="2374"/>
                </a:lnTo>
                <a:lnTo>
                  <a:pt x="1551" y="2383"/>
                </a:lnTo>
                <a:lnTo>
                  <a:pt x="1531" y="2389"/>
                </a:lnTo>
                <a:lnTo>
                  <a:pt x="1510" y="2392"/>
                </a:lnTo>
                <a:lnTo>
                  <a:pt x="1487" y="2391"/>
                </a:lnTo>
                <a:lnTo>
                  <a:pt x="1463" y="2385"/>
                </a:lnTo>
                <a:lnTo>
                  <a:pt x="1439" y="2374"/>
                </a:lnTo>
                <a:lnTo>
                  <a:pt x="1413" y="2358"/>
                </a:lnTo>
                <a:lnTo>
                  <a:pt x="1411" y="2357"/>
                </a:lnTo>
                <a:lnTo>
                  <a:pt x="1406" y="2352"/>
                </a:lnTo>
                <a:lnTo>
                  <a:pt x="1399" y="2344"/>
                </a:lnTo>
                <a:lnTo>
                  <a:pt x="1391" y="2334"/>
                </a:lnTo>
                <a:lnTo>
                  <a:pt x="1381" y="2321"/>
                </a:lnTo>
                <a:lnTo>
                  <a:pt x="1373" y="2306"/>
                </a:lnTo>
                <a:lnTo>
                  <a:pt x="1367" y="2287"/>
                </a:lnTo>
                <a:lnTo>
                  <a:pt x="1362" y="2267"/>
                </a:lnTo>
                <a:lnTo>
                  <a:pt x="1361" y="2245"/>
                </a:lnTo>
                <a:lnTo>
                  <a:pt x="1363" y="2222"/>
                </a:lnTo>
                <a:lnTo>
                  <a:pt x="1371" y="2197"/>
                </a:lnTo>
                <a:lnTo>
                  <a:pt x="1384" y="2170"/>
                </a:lnTo>
                <a:lnTo>
                  <a:pt x="1383" y="2172"/>
                </a:lnTo>
                <a:lnTo>
                  <a:pt x="1379" y="2177"/>
                </a:lnTo>
                <a:lnTo>
                  <a:pt x="1373" y="2185"/>
                </a:lnTo>
                <a:lnTo>
                  <a:pt x="1364" y="2196"/>
                </a:lnTo>
                <a:lnTo>
                  <a:pt x="1354" y="2208"/>
                </a:lnTo>
                <a:lnTo>
                  <a:pt x="1341" y="2220"/>
                </a:lnTo>
                <a:lnTo>
                  <a:pt x="1327" y="2233"/>
                </a:lnTo>
                <a:lnTo>
                  <a:pt x="1311" y="2245"/>
                </a:lnTo>
                <a:lnTo>
                  <a:pt x="1293" y="2256"/>
                </a:lnTo>
                <a:lnTo>
                  <a:pt x="1273" y="2265"/>
                </a:lnTo>
                <a:lnTo>
                  <a:pt x="1253" y="2272"/>
                </a:lnTo>
                <a:lnTo>
                  <a:pt x="1231" y="2275"/>
                </a:lnTo>
                <a:lnTo>
                  <a:pt x="1208" y="2274"/>
                </a:lnTo>
                <a:lnTo>
                  <a:pt x="1184" y="2269"/>
                </a:lnTo>
                <a:lnTo>
                  <a:pt x="1158" y="2259"/>
                </a:lnTo>
                <a:lnTo>
                  <a:pt x="1133" y="2242"/>
                </a:lnTo>
                <a:lnTo>
                  <a:pt x="1106" y="2219"/>
                </a:lnTo>
                <a:lnTo>
                  <a:pt x="1105" y="2218"/>
                </a:lnTo>
                <a:lnTo>
                  <a:pt x="1102" y="2216"/>
                </a:lnTo>
                <a:lnTo>
                  <a:pt x="1097" y="2211"/>
                </a:lnTo>
                <a:lnTo>
                  <a:pt x="1092" y="2204"/>
                </a:lnTo>
                <a:lnTo>
                  <a:pt x="1086" y="2195"/>
                </a:lnTo>
                <a:lnTo>
                  <a:pt x="1080" y="2185"/>
                </a:lnTo>
                <a:lnTo>
                  <a:pt x="1075" y="2172"/>
                </a:lnTo>
                <a:lnTo>
                  <a:pt x="1070" y="2157"/>
                </a:lnTo>
                <a:lnTo>
                  <a:pt x="1068" y="2140"/>
                </a:lnTo>
                <a:lnTo>
                  <a:pt x="1068" y="2122"/>
                </a:lnTo>
                <a:lnTo>
                  <a:pt x="1070" y="2100"/>
                </a:lnTo>
                <a:lnTo>
                  <a:pt x="1076" y="2077"/>
                </a:lnTo>
                <a:lnTo>
                  <a:pt x="1086" y="2052"/>
                </a:lnTo>
                <a:lnTo>
                  <a:pt x="1100" y="2025"/>
                </a:lnTo>
                <a:lnTo>
                  <a:pt x="1099" y="2027"/>
                </a:lnTo>
                <a:lnTo>
                  <a:pt x="1094" y="2032"/>
                </a:lnTo>
                <a:lnTo>
                  <a:pt x="1087" y="2038"/>
                </a:lnTo>
                <a:lnTo>
                  <a:pt x="1077" y="2047"/>
                </a:lnTo>
                <a:lnTo>
                  <a:pt x="1064" y="2056"/>
                </a:lnTo>
                <a:lnTo>
                  <a:pt x="1049" y="2065"/>
                </a:lnTo>
                <a:lnTo>
                  <a:pt x="1032" y="2074"/>
                </a:lnTo>
                <a:lnTo>
                  <a:pt x="1014" y="2081"/>
                </a:lnTo>
                <a:lnTo>
                  <a:pt x="994" y="2087"/>
                </a:lnTo>
                <a:lnTo>
                  <a:pt x="972" y="2089"/>
                </a:lnTo>
                <a:lnTo>
                  <a:pt x="950" y="2089"/>
                </a:lnTo>
                <a:lnTo>
                  <a:pt x="925" y="2084"/>
                </a:lnTo>
                <a:lnTo>
                  <a:pt x="900" y="2074"/>
                </a:lnTo>
                <a:lnTo>
                  <a:pt x="875" y="2059"/>
                </a:lnTo>
                <a:lnTo>
                  <a:pt x="849" y="2038"/>
                </a:lnTo>
                <a:lnTo>
                  <a:pt x="847" y="2037"/>
                </a:lnTo>
                <a:lnTo>
                  <a:pt x="843" y="2033"/>
                </a:lnTo>
                <a:lnTo>
                  <a:pt x="837" y="2027"/>
                </a:lnTo>
                <a:lnTo>
                  <a:pt x="829" y="2018"/>
                </a:lnTo>
                <a:lnTo>
                  <a:pt x="822" y="2006"/>
                </a:lnTo>
                <a:lnTo>
                  <a:pt x="815" y="1992"/>
                </a:lnTo>
                <a:lnTo>
                  <a:pt x="809" y="1976"/>
                </a:lnTo>
                <a:lnTo>
                  <a:pt x="804" y="1958"/>
                </a:lnTo>
                <a:lnTo>
                  <a:pt x="802" y="1937"/>
                </a:lnTo>
                <a:lnTo>
                  <a:pt x="803" y="1912"/>
                </a:lnTo>
                <a:lnTo>
                  <a:pt x="807" y="1887"/>
                </a:lnTo>
                <a:lnTo>
                  <a:pt x="816" y="1859"/>
                </a:lnTo>
                <a:lnTo>
                  <a:pt x="830" y="1829"/>
                </a:lnTo>
                <a:lnTo>
                  <a:pt x="828" y="1830"/>
                </a:lnTo>
                <a:lnTo>
                  <a:pt x="824" y="1834"/>
                </a:lnTo>
                <a:lnTo>
                  <a:pt x="817" y="1841"/>
                </a:lnTo>
                <a:lnTo>
                  <a:pt x="808" y="1849"/>
                </a:lnTo>
                <a:lnTo>
                  <a:pt x="797" y="1858"/>
                </a:lnTo>
                <a:lnTo>
                  <a:pt x="784" y="1867"/>
                </a:lnTo>
                <a:lnTo>
                  <a:pt x="768" y="1876"/>
                </a:lnTo>
                <a:lnTo>
                  <a:pt x="751" y="1883"/>
                </a:lnTo>
                <a:lnTo>
                  <a:pt x="732" y="1889"/>
                </a:lnTo>
                <a:lnTo>
                  <a:pt x="711" y="1893"/>
                </a:lnTo>
                <a:lnTo>
                  <a:pt x="689" y="1894"/>
                </a:lnTo>
                <a:lnTo>
                  <a:pt x="666" y="1892"/>
                </a:lnTo>
                <a:lnTo>
                  <a:pt x="642" y="1886"/>
                </a:lnTo>
                <a:lnTo>
                  <a:pt x="617" y="1874"/>
                </a:lnTo>
                <a:lnTo>
                  <a:pt x="591" y="1858"/>
                </a:lnTo>
                <a:lnTo>
                  <a:pt x="564" y="1835"/>
                </a:lnTo>
                <a:lnTo>
                  <a:pt x="563" y="1834"/>
                </a:lnTo>
                <a:lnTo>
                  <a:pt x="560" y="1830"/>
                </a:lnTo>
                <a:lnTo>
                  <a:pt x="554" y="1823"/>
                </a:lnTo>
                <a:lnTo>
                  <a:pt x="548" y="1813"/>
                </a:lnTo>
                <a:lnTo>
                  <a:pt x="542" y="1800"/>
                </a:lnTo>
                <a:lnTo>
                  <a:pt x="536" y="1784"/>
                </a:lnTo>
                <a:lnTo>
                  <a:pt x="532" y="1766"/>
                </a:lnTo>
                <a:lnTo>
                  <a:pt x="529" y="1743"/>
                </a:lnTo>
                <a:lnTo>
                  <a:pt x="529" y="1718"/>
                </a:lnTo>
                <a:lnTo>
                  <a:pt x="532" y="1689"/>
                </a:lnTo>
                <a:lnTo>
                  <a:pt x="539" y="1658"/>
                </a:lnTo>
                <a:lnTo>
                  <a:pt x="677" y="1470"/>
                </a:lnTo>
                <a:lnTo>
                  <a:pt x="490" y="1232"/>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nvGrpSpPr>
          <p:cNvPr id="5" name="Group 4"/>
          <p:cNvGrpSpPr>
            <a:grpSpLocks noChangeAspect="1"/>
          </p:cNvGrpSpPr>
          <p:nvPr/>
        </p:nvGrpSpPr>
        <p:grpSpPr bwMode="auto">
          <a:xfrm>
            <a:off x="925511" y="1100138"/>
            <a:ext cx="269874" cy="246062"/>
            <a:chOff x="673" y="711"/>
            <a:chExt cx="170" cy="155"/>
          </a:xfrm>
        </p:grpSpPr>
        <p:sp>
          <p:nvSpPr>
            <p:cNvPr id="7" name="AutoShape 3"/>
            <p:cNvSpPr>
              <a:spLocks noChangeAspect="1" noChangeArrowheads="1" noTextEdit="1"/>
            </p:cNvSpPr>
            <p:nvPr/>
          </p:nvSpPr>
          <p:spPr bwMode="auto">
            <a:xfrm>
              <a:off x="673" y="711"/>
              <a:ext cx="153" cy="153"/>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9" name="Freeform 6"/>
            <p:cNvSpPr>
              <a:spLocks noEditPoints="1"/>
            </p:cNvSpPr>
            <p:nvPr/>
          </p:nvSpPr>
          <p:spPr bwMode="auto">
            <a:xfrm>
              <a:off x="690" y="713"/>
              <a:ext cx="153" cy="153"/>
            </a:xfrm>
            <a:custGeom>
              <a:avLst/>
              <a:gdLst>
                <a:gd name="T0" fmla="*/ 1381 w 3368"/>
                <a:gd name="T1" fmla="*/ 27 h 3363"/>
                <a:gd name="T2" fmla="*/ 1006 w 3368"/>
                <a:gd name="T3" fmla="*/ 142 h 3363"/>
                <a:gd name="T4" fmla="*/ 674 w 3368"/>
                <a:gd name="T5" fmla="*/ 336 h 3363"/>
                <a:gd name="T6" fmla="*/ 396 w 3368"/>
                <a:gd name="T7" fmla="*/ 598 h 3363"/>
                <a:gd name="T8" fmla="*/ 184 w 3368"/>
                <a:gd name="T9" fmla="*/ 917 h 3363"/>
                <a:gd name="T10" fmla="*/ 48 w 3368"/>
                <a:gd name="T11" fmla="*/ 1282 h 3363"/>
                <a:gd name="T12" fmla="*/ 0 w 3368"/>
                <a:gd name="T13" fmla="*/ 1681 h 3363"/>
                <a:gd name="T14" fmla="*/ 48 w 3368"/>
                <a:gd name="T15" fmla="*/ 2081 h 3363"/>
                <a:gd name="T16" fmla="*/ 184 w 3368"/>
                <a:gd name="T17" fmla="*/ 2445 h 3363"/>
                <a:gd name="T18" fmla="*/ 396 w 3368"/>
                <a:gd name="T19" fmla="*/ 2764 h 3363"/>
                <a:gd name="T20" fmla="*/ 674 w 3368"/>
                <a:gd name="T21" fmla="*/ 3027 h 3363"/>
                <a:gd name="T22" fmla="*/ 1006 w 3368"/>
                <a:gd name="T23" fmla="*/ 3221 h 3363"/>
                <a:gd name="T24" fmla="*/ 1381 w 3368"/>
                <a:gd name="T25" fmla="*/ 3335 h 3363"/>
                <a:gd name="T26" fmla="*/ 1787 w 3368"/>
                <a:gd name="T27" fmla="*/ 3360 h 3363"/>
                <a:gd name="T28" fmla="*/ 2179 w 3368"/>
                <a:gd name="T29" fmla="*/ 3290 h 3363"/>
                <a:gd name="T30" fmla="*/ 2534 w 3368"/>
                <a:gd name="T31" fmla="*/ 3134 h 3363"/>
                <a:gd name="T32" fmla="*/ 2841 w 3368"/>
                <a:gd name="T33" fmla="*/ 2904 h 3363"/>
                <a:gd name="T34" fmla="*/ 3087 w 3368"/>
                <a:gd name="T35" fmla="*/ 2611 h 3363"/>
                <a:gd name="T36" fmla="*/ 3263 w 3368"/>
                <a:gd name="T37" fmla="*/ 2269 h 3363"/>
                <a:gd name="T38" fmla="*/ 3356 w 3368"/>
                <a:gd name="T39" fmla="*/ 1885 h 3363"/>
                <a:gd name="T40" fmla="*/ 3356 w 3368"/>
                <a:gd name="T41" fmla="*/ 1478 h 3363"/>
                <a:gd name="T42" fmla="*/ 3263 w 3368"/>
                <a:gd name="T43" fmla="*/ 1095 h 3363"/>
                <a:gd name="T44" fmla="*/ 3087 w 3368"/>
                <a:gd name="T45" fmla="*/ 751 h 3363"/>
                <a:gd name="T46" fmla="*/ 2841 w 3368"/>
                <a:gd name="T47" fmla="*/ 459 h 3363"/>
                <a:gd name="T48" fmla="*/ 2534 w 3368"/>
                <a:gd name="T49" fmla="*/ 230 h 3363"/>
                <a:gd name="T50" fmla="*/ 2179 w 3368"/>
                <a:gd name="T51" fmla="*/ 74 h 3363"/>
                <a:gd name="T52" fmla="*/ 1787 w 3368"/>
                <a:gd name="T53" fmla="*/ 3 h 3363"/>
                <a:gd name="T54" fmla="*/ 1495 w 3368"/>
                <a:gd name="T55" fmla="*/ 3069 h 3363"/>
                <a:gd name="T56" fmla="*/ 1139 w 3368"/>
                <a:gd name="T57" fmla="*/ 2971 h 3363"/>
                <a:gd name="T58" fmla="*/ 827 w 3368"/>
                <a:gd name="T59" fmla="*/ 2790 h 3363"/>
                <a:gd name="T60" fmla="*/ 574 w 3368"/>
                <a:gd name="T61" fmla="*/ 2537 h 3363"/>
                <a:gd name="T62" fmla="*/ 392 w 3368"/>
                <a:gd name="T63" fmla="*/ 2226 h 3363"/>
                <a:gd name="T64" fmla="*/ 294 w 3368"/>
                <a:gd name="T65" fmla="*/ 1871 h 3363"/>
                <a:gd name="T66" fmla="*/ 294 w 3368"/>
                <a:gd name="T67" fmla="*/ 1491 h 3363"/>
                <a:gd name="T68" fmla="*/ 392 w 3368"/>
                <a:gd name="T69" fmla="*/ 1136 h 3363"/>
                <a:gd name="T70" fmla="*/ 574 w 3368"/>
                <a:gd name="T71" fmla="*/ 826 h 3363"/>
                <a:gd name="T72" fmla="*/ 827 w 3368"/>
                <a:gd name="T73" fmla="*/ 573 h 3363"/>
                <a:gd name="T74" fmla="*/ 1139 w 3368"/>
                <a:gd name="T75" fmla="*/ 391 h 3363"/>
                <a:gd name="T76" fmla="*/ 1495 w 3368"/>
                <a:gd name="T77" fmla="*/ 294 h 3363"/>
                <a:gd name="T78" fmla="*/ 1875 w 3368"/>
                <a:gd name="T79" fmla="*/ 294 h 3363"/>
                <a:gd name="T80" fmla="*/ 2230 w 3368"/>
                <a:gd name="T81" fmla="*/ 391 h 3363"/>
                <a:gd name="T82" fmla="*/ 2541 w 3368"/>
                <a:gd name="T83" fmla="*/ 573 h 3363"/>
                <a:gd name="T84" fmla="*/ 2794 w 3368"/>
                <a:gd name="T85" fmla="*/ 826 h 3363"/>
                <a:gd name="T86" fmla="*/ 2977 w 3368"/>
                <a:gd name="T87" fmla="*/ 1136 h 3363"/>
                <a:gd name="T88" fmla="*/ 3074 w 3368"/>
                <a:gd name="T89" fmla="*/ 1491 h 3363"/>
                <a:gd name="T90" fmla="*/ 3074 w 3368"/>
                <a:gd name="T91" fmla="*/ 1871 h 3363"/>
                <a:gd name="T92" fmla="*/ 2977 w 3368"/>
                <a:gd name="T93" fmla="*/ 2226 h 3363"/>
                <a:gd name="T94" fmla="*/ 2794 w 3368"/>
                <a:gd name="T95" fmla="*/ 2537 h 3363"/>
                <a:gd name="T96" fmla="*/ 2541 w 3368"/>
                <a:gd name="T97" fmla="*/ 2790 h 3363"/>
                <a:gd name="T98" fmla="*/ 2230 w 3368"/>
                <a:gd name="T99" fmla="*/ 2971 h 3363"/>
                <a:gd name="T100" fmla="*/ 1875 w 3368"/>
                <a:gd name="T101" fmla="*/ 3069 h 336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Lst>
              <a:rect l="0" t="0" r="r" b="b"/>
              <a:pathLst>
                <a:path w="3368" h="3363">
                  <a:moveTo>
                    <a:pt x="1685" y="0"/>
                  </a:moveTo>
                  <a:lnTo>
                    <a:pt x="1581" y="3"/>
                  </a:lnTo>
                  <a:lnTo>
                    <a:pt x="1480" y="11"/>
                  </a:lnTo>
                  <a:lnTo>
                    <a:pt x="1381" y="27"/>
                  </a:lnTo>
                  <a:lnTo>
                    <a:pt x="1284" y="47"/>
                  </a:lnTo>
                  <a:lnTo>
                    <a:pt x="1189" y="74"/>
                  </a:lnTo>
                  <a:lnTo>
                    <a:pt x="1096" y="105"/>
                  </a:lnTo>
                  <a:lnTo>
                    <a:pt x="1006" y="142"/>
                  </a:lnTo>
                  <a:lnTo>
                    <a:pt x="918" y="183"/>
                  </a:lnTo>
                  <a:lnTo>
                    <a:pt x="835" y="230"/>
                  </a:lnTo>
                  <a:lnTo>
                    <a:pt x="753" y="281"/>
                  </a:lnTo>
                  <a:lnTo>
                    <a:pt x="674" y="336"/>
                  </a:lnTo>
                  <a:lnTo>
                    <a:pt x="599" y="395"/>
                  </a:lnTo>
                  <a:lnTo>
                    <a:pt x="528" y="459"/>
                  </a:lnTo>
                  <a:lnTo>
                    <a:pt x="460" y="526"/>
                  </a:lnTo>
                  <a:lnTo>
                    <a:pt x="396" y="598"/>
                  </a:lnTo>
                  <a:lnTo>
                    <a:pt x="336" y="672"/>
                  </a:lnTo>
                  <a:lnTo>
                    <a:pt x="281" y="751"/>
                  </a:lnTo>
                  <a:lnTo>
                    <a:pt x="230" y="832"/>
                  </a:lnTo>
                  <a:lnTo>
                    <a:pt x="184" y="917"/>
                  </a:lnTo>
                  <a:lnTo>
                    <a:pt x="142" y="1005"/>
                  </a:lnTo>
                  <a:lnTo>
                    <a:pt x="105" y="1095"/>
                  </a:lnTo>
                  <a:lnTo>
                    <a:pt x="74" y="1187"/>
                  </a:lnTo>
                  <a:lnTo>
                    <a:pt x="48" y="1282"/>
                  </a:lnTo>
                  <a:lnTo>
                    <a:pt x="28" y="1379"/>
                  </a:lnTo>
                  <a:lnTo>
                    <a:pt x="12" y="1478"/>
                  </a:lnTo>
                  <a:lnTo>
                    <a:pt x="3" y="1579"/>
                  </a:lnTo>
                  <a:lnTo>
                    <a:pt x="0" y="1681"/>
                  </a:lnTo>
                  <a:lnTo>
                    <a:pt x="3" y="1784"/>
                  </a:lnTo>
                  <a:lnTo>
                    <a:pt x="12" y="1884"/>
                  </a:lnTo>
                  <a:lnTo>
                    <a:pt x="28" y="1984"/>
                  </a:lnTo>
                  <a:lnTo>
                    <a:pt x="48" y="2081"/>
                  </a:lnTo>
                  <a:lnTo>
                    <a:pt x="74" y="2176"/>
                  </a:lnTo>
                  <a:lnTo>
                    <a:pt x="105" y="2268"/>
                  </a:lnTo>
                  <a:lnTo>
                    <a:pt x="142" y="2358"/>
                  </a:lnTo>
                  <a:lnTo>
                    <a:pt x="184" y="2445"/>
                  </a:lnTo>
                  <a:lnTo>
                    <a:pt x="230" y="2530"/>
                  </a:lnTo>
                  <a:lnTo>
                    <a:pt x="281" y="2611"/>
                  </a:lnTo>
                  <a:lnTo>
                    <a:pt x="336" y="2690"/>
                  </a:lnTo>
                  <a:lnTo>
                    <a:pt x="396" y="2764"/>
                  </a:lnTo>
                  <a:lnTo>
                    <a:pt x="460" y="2836"/>
                  </a:lnTo>
                  <a:lnTo>
                    <a:pt x="528" y="2904"/>
                  </a:lnTo>
                  <a:lnTo>
                    <a:pt x="599" y="2967"/>
                  </a:lnTo>
                  <a:lnTo>
                    <a:pt x="674" y="3027"/>
                  </a:lnTo>
                  <a:lnTo>
                    <a:pt x="753" y="3083"/>
                  </a:lnTo>
                  <a:lnTo>
                    <a:pt x="835" y="3134"/>
                  </a:lnTo>
                  <a:lnTo>
                    <a:pt x="918" y="3179"/>
                  </a:lnTo>
                  <a:lnTo>
                    <a:pt x="1006" y="3221"/>
                  </a:lnTo>
                  <a:lnTo>
                    <a:pt x="1096" y="3258"/>
                  </a:lnTo>
                  <a:lnTo>
                    <a:pt x="1189" y="3290"/>
                  </a:lnTo>
                  <a:lnTo>
                    <a:pt x="1284" y="3315"/>
                  </a:lnTo>
                  <a:lnTo>
                    <a:pt x="1381" y="3335"/>
                  </a:lnTo>
                  <a:lnTo>
                    <a:pt x="1480" y="3351"/>
                  </a:lnTo>
                  <a:lnTo>
                    <a:pt x="1581" y="3360"/>
                  </a:lnTo>
                  <a:lnTo>
                    <a:pt x="1685" y="3363"/>
                  </a:lnTo>
                  <a:lnTo>
                    <a:pt x="1787" y="3360"/>
                  </a:lnTo>
                  <a:lnTo>
                    <a:pt x="1888" y="3351"/>
                  </a:lnTo>
                  <a:lnTo>
                    <a:pt x="1987" y="3335"/>
                  </a:lnTo>
                  <a:lnTo>
                    <a:pt x="2084" y="3315"/>
                  </a:lnTo>
                  <a:lnTo>
                    <a:pt x="2179" y="3290"/>
                  </a:lnTo>
                  <a:lnTo>
                    <a:pt x="2272" y="3258"/>
                  </a:lnTo>
                  <a:lnTo>
                    <a:pt x="2362" y="3221"/>
                  </a:lnTo>
                  <a:lnTo>
                    <a:pt x="2450" y="3179"/>
                  </a:lnTo>
                  <a:lnTo>
                    <a:pt x="2534" y="3134"/>
                  </a:lnTo>
                  <a:lnTo>
                    <a:pt x="2616" y="3083"/>
                  </a:lnTo>
                  <a:lnTo>
                    <a:pt x="2694" y="3027"/>
                  </a:lnTo>
                  <a:lnTo>
                    <a:pt x="2769" y="2967"/>
                  </a:lnTo>
                  <a:lnTo>
                    <a:pt x="2841" y="2904"/>
                  </a:lnTo>
                  <a:lnTo>
                    <a:pt x="2908" y="2836"/>
                  </a:lnTo>
                  <a:lnTo>
                    <a:pt x="2973" y="2765"/>
                  </a:lnTo>
                  <a:lnTo>
                    <a:pt x="3032" y="2690"/>
                  </a:lnTo>
                  <a:lnTo>
                    <a:pt x="3087" y="2611"/>
                  </a:lnTo>
                  <a:lnTo>
                    <a:pt x="3138" y="2530"/>
                  </a:lnTo>
                  <a:lnTo>
                    <a:pt x="3185" y="2446"/>
                  </a:lnTo>
                  <a:lnTo>
                    <a:pt x="3226" y="2358"/>
                  </a:lnTo>
                  <a:lnTo>
                    <a:pt x="3263" y="2269"/>
                  </a:lnTo>
                  <a:lnTo>
                    <a:pt x="3294" y="2176"/>
                  </a:lnTo>
                  <a:lnTo>
                    <a:pt x="3321" y="2081"/>
                  </a:lnTo>
                  <a:lnTo>
                    <a:pt x="3341" y="1984"/>
                  </a:lnTo>
                  <a:lnTo>
                    <a:pt x="3356" y="1885"/>
                  </a:lnTo>
                  <a:lnTo>
                    <a:pt x="3365" y="1784"/>
                  </a:lnTo>
                  <a:lnTo>
                    <a:pt x="3368" y="1681"/>
                  </a:lnTo>
                  <a:lnTo>
                    <a:pt x="3365" y="1579"/>
                  </a:lnTo>
                  <a:lnTo>
                    <a:pt x="3356" y="1478"/>
                  </a:lnTo>
                  <a:lnTo>
                    <a:pt x="3341" y="1379"/>
                  </a:lnTo>
                  <a:lnTo>
                    <a:pt x="3321" y="1282"/>
                  </a:lnTo>
                  <a:lnTo>
                    <a:pt x="3294" y="1187"/>
                  </a:lnTo>
                  <a:lnTo>
                    <a:pt x="3263" y="1095"/>
                  </a:lnTo>
                  <a:lnTo>
                    <a:pt x="3226" y="1005"/>
                  </a:lnTo>
                  <a:lnTo>
                    <a:pt x="3185" y="917"/>
                  </a:lnTo>
                  <a:lnTo>
                    <a:pt x="3138" y="832"/>
                  </a:lnTo>
                  <a:lnTo>
                    <a:pt x="3087" y="751"/>
                  </a:lnTo>
                  <a:lnTo>
                    <a:pt x="3032" y="672"/>
                  </a:lnTo>
                  <a:lnTo>
                    <a:pt x="2973" y="598"/>
                  </a:lnTo>
                  <a:lnTo>
                    <a:pt x="2908" y="526"/>
                  </a:lnTo>
                  <a:lnTo>
                    <a:pt x="2841" y="459"/>
                  </a:lnTo>
                  <a:lnTo>
                    <a:pt x="2769" y="395"/>
                  </a:lnTo>
                  <a:lnTo>
                    <a:pt x="2694" y="336"/>
                  </a:lnTo>
                  <a:lnTo>
                    <a:pt x="2616" y="281"/>
                  </a:lnTo>
                  <a:lnTo>
                    <a:pt x="2534" y="230"/>
                  </a:lnTo>
                  <a:lnTo>
                    <a:pt x="2450" y="183"/>
                  </a:lnTo>
                  <a:lnTo>
                    <a:pt x="2362" y="142"/>
                  </a:lnTo>
                  <a:lnTo>
                    <a:pt x="2272" y="105"/>
                  </a:lnTo>
                  <a:lnTo>
                    <a:pt x="2179" y="74"/>
                  </a:lnTo>
                  <a:lnTo>
                    <a:pt x="2084" y="47"/>
                  </a:lnTo>
                  <a:lnTo>
                    <a:pt x="1987" y="27"/>
                  </a:lnTo>
                  <a:lnTo>
                    <a:pt x="1888" y="11"/>
                  </a:lnTo>
                  <a:lnTo>
                    <a:pt x="1787" y="3"/>
                  </a:lnTo>
                  <a:lnTo>
                    <a:pt x="1685" y="0"/>
                  </a:lnTo>
                  <a:close/>
                  <a:moveTo>
                    <a:pt x="1685" y="3081"/>
                  </a:moveTo>
                  <a:lnTo>
                    <a:pt x="1588" y="3078"/>
                  </a:lnTo>
                  <a:lnTo>
                    <a:pt x="1495" y="3069"/>
                  </a:lnTo>
                  <a:lnTo>
                    <a:pt x="1402" y="3053"/>
                  </a:lnTo>
                  <a:lnTo>
                    <a:pt x="1312" y="3032"/>
                  </a:lnTo>
                  <a:lnTo>
                    <a:pt x="1224" y="3004"/>
                  </a:lnTo>
                  <a:lnTo>
                    <a:pt x="1139" y="2971"/>
                  </a:lnTo>
                  <a:lnTo>
                    <a:pt x="1056" y="2934"/>
                  </a:lnTo>
                  <a:lnTo>
                    <a:pt x="977" y="2891"/>
                  </a:lnTo>
                  <a:lnTo>
                    <a:pt x="901" y="2842"/>
                  </a:lnTo>
                  <a:lnTo>
                    <a:pt x="827" y="2790"/>
                  </a:lnTo>
                  <a:lnTo>
                    <a:pt x="758" y="2733"/>
                  </a:lnTo>
                  <a:lnTo>
                    <a:pt x="693" y="2671"/>
                  </a:lnTo>
                  <a:lnTo>
                    <a:pt x="631" y="2606"/>
                  </a:lnTo>
                  <a:lnTo>
                    <a:pt x="574" y="2537"/>
                  </a:lnTo>
                  <a:lnTo>
                    <a:pt x="522" y="2463"/>
                  </a:lnTo>
                  <a:lnTo>
                    <a:pt x="473" y="2388"/>
                  </a:lnTo>
                  <a:lnTo>
                    <a:pt x="430" y="2308"/>
                  </a:lnTo>
                  <a:lnTo>
                    <a:pt x="392" y="2226"/>
                  </a:lnTo>
                  <a:lnTo>
                    <a:pt x="360" y="2141"/>
                  </a:lnTo>
                  <a:lnTo>
                    <a:pt x="332" y="2053"/>
                  </a:lnTo>
                  <a:lnTo>
                    <a:pt x="311" y="1964"/>
                  </a:lnTo>
                  <a:lnTo>
                    <a:pt x="294" y="1871"/>
                  </a:lnTo>
                  <a:lnTo>
                    <a:pt x="285" y="1777"/>
                  </a:lnTo>
                  <a:lnTo>
                    <a:pt x="282" y="1681"/>
                  </a:lnTo>
                  <a:lnTo>
                    <a:pt x="285" y="1585"/>
                  </a:lnTo>
                  <a:lnTo>
                    <a:pt x="294" y="1491"/>
                  </a:lnTo>
                  <a:lnTo>
                    <a:pt x="311" y="1400"/>
                  </a:lnTo>
                  <a:lnTo>
                    <a:pt x="332" y="1310"/>
                  </a:lnTo>
                  <a:lnTo>
                    <a:pt x="360" y="1222"/>
                  </a:lnTo>
                  <a:lnTo>
                    <a:pt x="392" y="1136"/>
                  </a:lnTo>
                  <a:lnTo>
                    <a:pt x="430" y="1055"/>
                  </a:lnTo>
                  <a:lnTo>
                    <a:pt x="473" y="975"/>
                  </a:lnTo>
                  <a:lnTo>
                    <a:pt x="522" y="899"/>
                  </a:lnTo>
                  <a:lnTo>
                    <a:pt x="574" y="826"/>
                  </a:lnTo>
                  <a:lnTo>
                    <a:pt x="631" y="757"/>
                  </a:lnTo>
                  <a:lnTo>
                    <a:pt x="693" y="692"/>
                  </a:lnTo>
                  <a:lnTo>
                    <a:pt x="758" y="630"/>
                  </a:lnTo>
                  <a:lnTo>
                    <a:pt x="827" y="573"/>
                  </a:lnTo>
                  <a:lnTo>
                    <a:pt x="901" y="520"/>
                  </a:lnTo>
                  <a:lnTo>
                    <a:pt x="977" y="472"/>
                  </a:lnTo>
                  <a:lnTo>
                    <a:pt x="1056" y="429"/>
                  </a:lnTo>
                  <a:lnTo>
                    <a:pt x="1139" y="391"/>
                  </a:lnTo>
                  <a:lnTo>
                    <a:pt x="1224" y="358"/>
                  </a:lnTo>
                  <a:lnTo>
                    <a:pt x="1312" y="331"/>
                  </a:lnTo>
                  <a:lnTo>
                    <a:pt x="1402" y="309"/>
                  </a:lnTo>
                  <a:lnTo>
                    <a:pt x="1495" y="294"/>
                  </a:lnTo>
                  <a:lnTo>
                    <a:pt x="1588" y="284"/>
                  </a:lnTo>
                  <a:lnTo>
                    <a:pt x="1685" y="281"/>
                  </a:lnTo>
                  <a:lnTo>
                    <a:pt x="1781" y="284"/>
                  </a:lnTo>
                  <a:lnTo>
                    <a:pt x="1875" y="294"/>
                  </a:lnTo>
                  <a:lnTo>
                    <a:pt x="1966" y="309"/>
                  </a:lnTo>
                  <a:lnTo>
                    <a:pt x="2056" y="331"/>
                  </a:lnTo>
                  <a:lnTo>
                    <a:pt x="2144" y="358"/>
                  </a:lnTo>
                  <a:lnTo>
                    <a:pt x="2230" y="391"/>
                  </a:lnTo>
                  <a:lnTo>
                    <a:pt x="2312" y="429"/>
                  </a:lnTo>
                  <a:lnTo>
                    <a:pt x="2391" y="472"/>
                  </a:lnTo>
                  <a:lnTo>
                    <a:pt x="2468" y="520"/>
                  </a:lnTo>
                  <a:lnTo>
                    <a:pt x="2541" y="573"/>
                  </a:lnTo>
                  <a:lnTo>
                    <a:pt x="2610" y="630"/>
                  </a:lnTo>
                  <a:lnTo>
                    <a:pt x="2675" y="692"/>
                  </a:lnTo>
                  <a:lnTo>
                    <a:pt x="2737" y="757"/>
                  </a:lnTo>
                  <a:lnTo>
                    <a:pt x="2794" y="826"/>
                  </a:lnTo>
                  <a:lnTo>
                    <a:pt x="2847" y="899"/>
                  </a:lnTo>
                  <a:lnTo>
                    <a:pt x="2895" y="975"/>
                  </a:lnTo>
                  <a:lnTo>
                    <a:pt x="2938" y="1055"/>
                  </a:lnTo>
                  <a:lnTo>
                    <a:pt x="2977" y="1136"/>
                  </a:lnTo>
                  <a:lnTo>
                    <a:pt x="3009" y="1222"/>
                  </a:lnTo>
                  <a:lnTo>
                    <a:pt x="3036" y="1310"/>
                  </a:lnTo>
                  <a:lnTo>
                    <a:pt x="3058" y="1400"/>
                  </a:lnTo>
                  <a:lnTo>
                    <a:pt x="3074" y="1491"/>
                  </a:lnTo>
                  <a:lnTo>
                    <a:pt x="3083" y="1585"/>
                  </a:lnTo>
                  <a:lnTo>
                    <a:pt x="3087" y="1681"/>
                  </a:lnTo>
                  <a:lnTo>
                    <a:pt x="3083" y="1777"/>
                  </a:lnTo>
                  <a:lnTo>
                    <a:pt x="3074" y="1871"/>
                  </a:lnTo>
                  <a:lnTo>
                    <a:pt x="3058" y="1964"/>
                  </a:lnTo>
                  <a:lnTo>
                    <a:pt x="3036" y="2053"/>
                  </a:lnTo>
                  <a:lnTo>
                    <a:pt x="3009" y="2141"/>
                  </a:lnTo>
                  <a:lnTo>
                    <a:pt x="2977" y="2226"/>
                  </a:lnTo>
                  <a:lnTo>
                    <a:pt x="2938" y="2308"/>
                  </a:lnTo>
                  <a:lnTo>
                    <a:pt x="2895" y="2388"/>
                  </a:lnTo>
                  <a:lnTo>
                    <a:pt x="2847" y="2463"/>
                  </a:lnTo>
                  <a:lnTo>
                    <a:pt x="2794" y="2537"/>
                  </a:lnTo>
                  <a:lnTo>
                    <a:pt x="2737" y="2606"/>
                  </a:lnTo>
                  <a:lnTo>
                    <a:pt x="2675" y="2671"/>
                  </a:lnTo>
                  <a:lnTo>
                    <a:pt x="2610" y="2733"/>
                  </a:lnTo>
                  <a:lnTo>
                    <a:pt x="2541" y="2790"/>
                  </a:lnTo>
                  <a:lnTo>
                    <a:pt x="2468" y="2842"/>
                  </a:lnTo>
                  <a:lnTo>
                    <a:pt x="2391" y="2891"/>
                  </a:lnTo>
                  <a:lnTo>
                    <a:pt x="2312" y="2934"/>
                  </a:lnTo>
                  <a:lnTo>
                    <a:pt x="2230" y="2971"/>
                  </a:lnTo>
                  <a:lnTo>
                    <a:pt x="2144" y="3004"/>
                  </a:lnTo>
                  <a:lnTo>
                    <a:pt x="2056" y="3032"/>
                  </a:lnTo>
                  <a:lnTo>
                    <a:pt x="1966" y="3053"/>
                  </a:lnTo>
                  <a:lnTo>
                    <a:pt x="1875" y="3069"/>
                  </a:lnTo>
                  <a:lnTo>
                    <a:pt x="1781" y="3078"/>
                  </a:lnTo>
                  <a:lnTo>
                    <a:pt x="1685" y="3081"/>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zh-CN" altLang="en-US"/>
            </a:p>
          </p:txBody>
        </p:sp>
        <p:sp>
          <p:nvSpPr>
            <p:cNvPr id="10" name="Freeform 7"/>
            <p:cNvSpPr/>
            <p:nvPr/>
          </p:nvSpPr>
          <p:spPr bwMode="auto">
            <a:xfrm>
              <a:off x="731" y="754"/>
              <a:ext cx="71" cy="71"/>
            </a:xfrm>
            <a:custGeom>
              <a:avLst/>
              <a:gdLst>
                <a:gd name="T0" fmla="*/ 1494 w 1554"/>
                <a:gd name="T1" fmla="*/ 24 h 1552"/>
                <a:gd name="T2" fmla="*/ 1450 w 1554"/>
                <a:gd name="T3" fmla="*/ 4 h 1552"/>
                <a:gd name="T4" fmla="*/ 1402 w 1554"/>
                <a:gd name="T5" fmla="*/ 0 h 1552"/>
                <a:gd name="T6" fmla="*/ 1356 w 1554"/>
                <a:gd name="T7" fmla="*/ 12 h 1552"/>
                <a:gd name="T8" fmla="*/ 1314 w 1554"/>
                <a:gd name="T9" fmla="*/ 41 h 1552"/>
                <a:gd name="T10" fmla="*/ 240 w 1554"/>
                <a:gd name="T11" fmla="*/ 41 h 1552"/>
                <a:gd name="T12" fmla="*/ 199 w 1554"/>
                <a:gd name="T13" fmla="*/ 12 h 1552"/>
                <a:gd name="T14" fmla="*/ 152 w 1554"/>
                <a:gd name="T15" fmla="*/ 0 h 1552"/>
                <a:gd name="T16" fmla="*/ 104 w 1554"/>
                <a:gd name="T17" fmla="*/ 4 h 1552"/>
                <a:gd name="T18" fmla="*/ 60 w 1554"/>
                <a:gd name="T19" fmla="*/ 24 h 1552"/>
                <a:gd name="T20" fmla="*/ 25 w 1554"/>
                <a:gd name="T21" fmla="*/ 60 h 1552"/>
                <a:gd name="T22" fmla="*/ 4 w 1554"/>
                <a:gd name="T23" fmla="*/ 104 h 1552"/>
                <a:gd name="T24" fmla="*/ 0 w 1554"/>
                <a:gd name="T25" fmla="*/ 152 h 1552"/>
                <a:gd name="T26" fmla="*/ 12 w 1554"/>
                <a:gd name="T27" fmla="*/ 198 h 1552"/>
                <a:gd name="T28" fmla="*/ 41 w 1554"/>
                <a:gd name="T29" fmla="*/ 240 h 1552"/>
                <a:gd name="T30" fmla="*/ 41 w 1554"/>
                <a:gd name="T31" fmla="*/ 1312 h 1552"/>
                <a:gd name="T32" fmla="*/ 12 w 1554"/>
                <a:gd name="T33" fmla="*/ 1352 h 1552"/>
                <a:gd name="T34" fmla="*/ 0 w 1554"/>
                <a:gd name="T35" fmla="*/ 1399 h 1552"/>
                <a:gd name="T36" fmla="*/ 4 w 1554"/>
                <a:gd name="T37" fmla="*/ 1446 h 1552"/>
                <a:gd name="T38" fmla="*/ 25 w 1554"/>
                <a:gd name="T39" fmla="*/ 1491 h 1552"/>
                <a:gd name="T40" fmla="*/ 58 w 1554"/>
                <a:gd name="T41" fmla="*/ 1526 h 1552"/>
                <a:gd name="T42" fmla="*/ 97 w 1554"/>
                <a:gd name="T43" fmla="*/ 1545 h 1552"/>
                <a:gd name="T44" fmla="*/ 140 w 1554"/>
                <a:gd name="T45" fmla="*/ 1551 h 1552"/>
                <a:gd name="T46" fmla="*/ 183 w 1554"/>
                <a:gd name="T47" fmla="*/ 1545 h 1552"/>
                <a:gd name="T48" fmla="*/ 223 w 1554"/>
                <a:gd name="T49" fmla="*/ 1526 h 1552"/>
                <a:gd name="T50" fmla="*/ 776 w 1554"/>
                <a:gd name="T51" fmla="*/ 974 h 1552"/>
                <a:gd name="T52" fmla="*/ 1331 w 1554"/>
                <a:gd name="T53" fmla="*/ 1526 h 1552"/>
                <a:gd name="T54" fmla="*/ 1371 w 1554"/>
                <a:gd name="T55" fmla="*/ 1545 h 1552"/>
                <a:gd name="T56" fmla="*/ 1414 w 1554"/>
                <a:gd name="T57" fmla="*/ 1552 h 1552"/>
                <a:gd name="T58" fmla="*/ 1457 w 1554"/>
                <a:gd name="T59" fmla="*/ 1545 h 1552"/>
                <a:gd name="T60" fmla="*/ 1496 w 1554"/>
                <a:gd name="T61" fmla="*/ 1526 h 1552"/>
                <a:gd name="T62" fmla="*/ 1529 w 1554"/>
                <a:gd name="T63" fmla="*/ 1491 h 1552"/>
                <a:gd name="T64" fmla="*/ 1550 w 1554"/>
                <a:gd name="T65" fmla="*/ 1447 h 1552"/>
                <a:gd name="T66" fmla="*/ 1554 w 1554"/>
                <a:gd name="T67" fmla="*/ 1399 h 1552"/>
                <a:gd name="T68" fmla="*/ 1542 w 1554"/>
                <a:gd name="T69" fmla="*/ 1352 h 1552"/>
                <a:gd name="T70" fmla="*/ 1513 w 1554"/>
                <a:gd name="T71" fmla="*/ 1312 h 1552"/>
                <a:gd name="T72" fmla="*/ 1513 w 1554"/>
                <a:gd name="T73" fmla="*/ 240 h 1552"/>
                <a:gd name="T74" fmla="*/ 1542 w 1554"/>
                <a:gd name="T75" fmla="*/ 198 h 1552"/>
                <a:gd name="T76" fmla="*/ 1554 w 1554"/>
                <a:gd name="T77" fmla="*/ 152 h 1552"/>
                <a:gd name="T78" fmla="*/ 1550 w 1554"/>
                <a:gd name="T79" fmla="*/ 104 h 1552"/>
                <a:gd name="T80" fmla="*/ 1529 w 1554"/>
                <a:gd name="T81" fmla="*/ 60 h 155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Lst>
              <a:rect l="0" t="0" r="r" b="b"/>
              <a:pathLst>
                <a:path w="1554" h="1552">
                  <a:moveTo>
                    <a:pt x="1513" y="41"/>
                  </a:moveTo>
                  <a:lnTo>
                    <a:pt x="1494" y="24"/>
                  </a:lnTo>
                  <a:lnTo>
                    <a:pt x="1472" y="12"/>
                  </a:lnTo>
                  <a:lnTo>
                    <a:pt x="1450" y="4"/>
                  </a:lnTo>
                  <a:lnTo>
                    <a:pt x="1426" y="0"/>
                  </a:lnTo>
                  <a:lnTo>
                    <a:pt x="1402" y="0"/>
                  </a:lnTo>
                  <a:lnTo>
                    <a:pt x="1378" y="4"/>
                  </a:lnTo>
                  <a:lnTo>
                    <a:pt x="1356" y="12"/>
                  </a:lnTo>
                  <a:lnTo>
                    <a:pt x="1334" y="24"/>
                  </a:lnTo>
                  <a:lnTo>
                    <a:pt x="1314" y="41"/>
                  </a:lnTo>
                  <a:lnTo>
                    <a:pt x="776" y="576"/>
                  </a:lnTo>
                  <a:lnTo>
                    <a:pt x="240" y="41"/>
                  </a:lnTo>
                  <a:lnTo>
                    <a:pt x="221" y="24"/>
                  </a:lnTo>
                  <a:lnTo>
                    <a:pt x="199" y="12"/>
                  </a:lnTo>
                  <a:lnTo>
                    <a:pt x="176" y="4"/>
                  </a:lnTo>
                  <a:lnTo>
                    <a:pt x="152" y="0"/>
                  </a:lnTo>
                  <a:lnTo>
                    <a:pt x="129" y="0"/>
                  </a:lnTo>
                  <a:lnTo>
                    <a:pt x="104" y="4"/>
                  </a:lnTo>
                  <a:lnTo>
                    <a:pt x="82" y="12"/>
                  </a:lnTo>
                  <a:lnTo>
                    <a:pt x="60" y="24"/>
                  </a:lnTo>
                  <a:lnTo>
                    <a:pt x="41" y="41"/>
                  </a:lnTo>
                  <a:lnTo>
                    <a:pt x="25" y="60"/>
                  </a:lnTo>
                  <a:lnTo>
                    <a:pt x="12" y="81"/>
                  </a:lnTo>
                  <a:lnTo>
                    <a:pt x="4" y="104"/>
                  </a:lnTo>
                  <a:lnTo>
                    <a:pt x="0" y="127"/>
                  </a:lnTo>
                  <a:lnTo>
                    <a:pt x="0" y="152"/>
                  </a:lnTo>
                  <a:lnTo>
                    <a:pt x="4" y="175"/>
                  </a:lnTo>
                  <a:lnTo>
                    <a:pt x="12" y="198"/>
                  </a:lnTo>
                  <a:lnTo>
                    <a:pt x="25" y="219"/>
                  </a:lnTo>
                  <a:lnTo>
                    <a:pt x="41" y="240"/>
                  </a:lnTo>
                  <a:lnTo>
                    <a:pt x="577" y="775"/>
                  </a:lnTo>
                  <a:lnTo>
                    <a:pt x="41" y="1312"/>
                  </a:lnTo>
                  <a:lnTo>
                    <a:pt x="25" y="1331"/>
                  </a:lnTo>
                  <a:lnTo>
                    <a:pt x="12" y="1352"/>
                  </a:lnTo>
                  <a:lnTo>
                    <a:pt x="4" y="1376"/>
                  </a:lnTo>
                  <a:lnTo>
                    <a:pt x="0" y="1399"/>
                  </a:lnTo>
                  <a:lnTo>
                    <a:pt x="0" y="1423"/>
                  </a:lnTo>
                  <a:lnTo>
                    <a:pt x="4" y="1446"/>
                  </a:lnTo>
                  <a:lnTo>
                    <a:pt x="12" y="1470"/>
                  </a:lnTo>
                  <a:lnTo>
                    <a:pt x="25" y="1491"/>
                  </a:lnTo>
                  <a:lnTo>
                    <a:pt x="41" y="1510"/>
                  </a:lnTo>
                  <a:lnTo>
                    <a:pt x="58" y="1526"/>
                  </a:lnTo>
                  <a:lnTo>
                    <a:pt x="77" y="1537"/>
                  </a:lnTo>
                  <a:lnTo>
                    <a:pt x="97" y="1545"/>
                  </a:lnTo>
                  <a:lnTo>
                    <a:pt x="119" y="1550"/>
                  </a:lnTo>
                  <a:lnTo>
                    <a:pt x="140" y="1551"/>
                  </a:lnTo>
                  <a:lnTo>
                    <a:pt x="161" y="1550"/>
                  </a:lnTo>
                  <a:lnTo>
                    <a:pt x="183" y="1545"/>
                  </a:lnTo>
                  <a:lnTo>
                    <a:pt x="203" y="1537"/>
                  </a:lnTo>
                  <a:lnTo>
                    <a:pt x="223" y="1526"/>
                  </a:lnTo>
                  <a:lnTo>
                    <a:pt x="240" y="1510"/>
                  </a:lnTo>
                  <a:lnTo>
                    <a:pt x="776" y="974"/>
                  </a:lnTo>
                  <a:lnTo>
                    <a:pt x="1314" y="1510"/>
                  </a:lnTo>
                  <a:lnTo>
                    <a:pt x="1331" y="1526"/>
                  </a:lnTo>
                  <a:lnTo>
                    <a:pt x="1351" y="1537"/>
                  </a:lnTo>
                  <a:lnTo>
                    <a:pt x="1371" y="1545"/>
                  </a:lnTo>
                  <a:lnTo>
                    <a:pt x="1392" y="1550"/>
                  </a:lnTo>
                  <a:lnTo>
                    <a:pt x="1414" y="1552"/>
                  </a:lnTo>
                  <a:lnTo>
                    <a:pt x="1435" y="1550"/>
                  </a:lnTo>
                  <a:lnTo>
                    <a:pt x="1457" y="1545"/>
                  </a:lnTo>
                  <a:lnTo>
                    <a:pt x="1477" y="1537"/>
                  </a:lnTo>
                  <a:lnTo>
                    <a:pt x="1496" y="1526"/>
                  </a:lnTo>
                  <a:lnTo>
                    <a:pt x="1513" y="1510"/>
                  </a:lnTo>
                  <a:lnTo>
                    <a:pt x="1529" y="1491"/>
                  </a:lnTo>
                  <a:lnTo>
                    <a:pt x="1542" y="1470"/>
                  </a:lnTo>
                  <a:lnTo>
                    <a:pt x="1550" y="1447"/>
                  </a:lnTo>
                  <a:lnTo>
                    <a:pt x="1554" y="1423"/>
                  </a:lnTo>
                  <a:lnTo>
                    <a:pt x="1554" y="1399"/>
                  </a:lnTo>
                  <a:lnTo>
                    <a:pt x="1550" y="1376"/>
                  </a:lnTo>
                  <a:lnTo>
                    <a:pt x="1542" y="1352"/>
                  </a:lnTo>
                  <a:lnTo>
                    <a:pt x="1529" y="1331"/>
                  </a:lnTo>
                  <a:lnTo>
                    <a:pt x="1513" y="1312"/>
                  </a:lnTo>
                  <a:lnTo>
                    <a:pt x="977" y="775"/>
                  </a:lnTo>
                  <a:lnTo>
                    <a:pt x="1513" y="240"/>
                  </a:lnTo>
                  <a:lnTo>
                    <a:pt x="1529" y="219"/>
                  </a:lnTo>
                  <a:lnTo>
                    <a:pt x="1542" y="198"/>
                  </a:lnTo>
                  <a:lnTo>
                    <a:pt x="1550" y="175"/>
                  </a:lnTo>
                  <a:lnTo>
                    <a:pt x="1554" y="152"/>
                  </a:lnTo>
                  <a:lnTo>
                    <a:pt x="1554" y="127"/>
                  </a:lnTo>
                  <a:lnTo>
                    <a:pt x="1550" y="104"/>
                  </a:lnTo>
                  <a:lnTo>
                    <a:pt x="1542" y="81"/>
                  </a:lnTo>
                  <a:lnTo>
                    <a:pt x="1529" y="60"/>
                  </a:lnTo>
                  <a:lnTo>
                    <a:pt x="1513" y="41"/>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zh-CN" altLang="en-US"/>
            </a:p>
          </p:txBody>
        </p:sp>
      </p:grpSp>
      <p:grpSp>
        <p:nvGrpSpPr>
          <p:cNvPr id="8" name="组合 7"/>
          <p:cNvGrpSpPr/>
          <p:nvPr/>
        </p:nvGrpSpPr>
        <p:grpSpPr>
          <a:xfrm>
            <a:off x="832830" y="1923850"/>
            <a:ext cx="3452278" cy="1416991"/>
            <a:chOff x="975705" y="2047675"/>
            <a:chExt cx="3452278" cy="1416991"/>
          </a:xfrm>
        </p:grpSpPr>
        <p:grpSp>
          <p:nvGrpSpPr>
            <p:cNvPr id="42" name="组合 41"/>
            <p:cNvGrpSpPr/>
            <p:nvPr/>
          </p:nvGrpSpPr>
          <p:grpSpPr>
            <a:xfrm>
              <a:off x="975705" y="2047675"/>
              <a:ext cx="3452278" cy="1416991"/>
              <a:chOff x="987754" y="1456624"/>
              <a:chExt cx="3452278" cy="1416991"/>
            </a:xfrm>
          </p:grpSpPr>
          <p:sp>
            <p:nvSpPr>
              <p:cNvPr id="43" name="文本框 24"/>
              <p:cNvSpPr txBox="1"/>
              <p:nvPr/>
            </p:nvSpPr>
            <p:spPr>
              <a:xfrm>
                <a:off x="1619672" y="1456624"/>
                <a:ext cx="1881192" cy="345094"/>
              </a:xfrm>
              <a:prstGeom prst="rect">
                <a:avLst/>
              </a:prstGeom>
              <a:noFill/>
            </p:spPr>
            <p:txBody>
              <a:bodyPr wrap="square" rtlCol="0">
                <a:spAutoFit/>
              </a:bodyPr>
              <a:lstStyle/>
              <a:p>
                <a:pPr>
                  <a:lnSpc>
                    <a:spcPct val="130000"/>
                  </a:lnSpc>
                </a:pPr>
                <a:r>
                  <a:rPr lang="zh-CN" altLang="en-US" sz="1400" b="1" dirty="0">
                    <a:solidFill>
                      <a:srgbClr val="EEAA2E"/>
                    </a:solidFill>
                    <a:latin typeface="微软雅黑" panose="020B0503020204020204" pitchFamily="34" charset="-122"/>
                    <a:ea typeface="微软雅黑" panose="020B0503020204020204" pitchFamily="34" charset="-122"/>
                  </a:rPr>
                  <a:t>市场不确定性因素</a:t>
                </a:r>
                <a:endParaRPr lang="zh-CN" altLang="en-US" sz="1400" b="1" dirty="0">
                  <a:solidFill>
                    <a:srgbClr val="EEAA2E"/>
                  </a:solidFill>
                  <a:latin typeface="微软雅黑" panose="020B0503020204020204" pitchFamily="34" charset="-122"/>
                  <a:ea typeface="微软雅黑" panose="020B0503020204020204" pitchFamily="34" charset="-122"/>
                </a:endParaRPr>
              </a:p>
            </p:txBody>
          </p:sp>
          <p:sp>
            <p:nvSpPr>
              <p:cNvPr id="44" name="文本框 25"/>
              <p:cNvSpPr txBox="1"/>
              <p:nvPr/>
            </p:nvSpPr>
            <p:spPr>
              <a:xfrm>
                <a:off x="1619672" y="1765619"/>
                <a:ext cx="2820360" cy="1107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新能源汽车市场及充电设施市场存在一些不确定因素，如续航理程低，质量差，产品同质化等问题</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相关政策的变化也对行业影响很大</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987754" y="1563704"/>
                <a:ext cx="503990" cy="503990"/>
              </a:xfrm>
              <a:prstGeom prst="ellipse">
                <a:avLst/>
              </a:prstGeom>
              <a:solidFill>
                <a:srgbClr val="EE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sp>
          <p:nvSpPr>
            <p:cNvPr id="11" name="TextBox 10"/>
            <p:cNvSpPr txBox="1"/>
            <p:nvPr/>
          </p:nvSpPr>
          <p:spPr>
            <a:xfrm>
              <a:off x="1049336" y="2226489"/>
              <a:ext cx="325730" cy="369332"/>
            </a:xfrm>
            <a:prstGeom prst="rect">
              <a:avLst/>
            </a:prstGeom>
            <a:noFill/>
            <a:ln>
              <a:noFill/>
            </a:ln>
          </p:spPr>
          <p:txBody>
            <a:bodyPr wrap="none" rtlCol="0">
              <a:spAutoFit/>
            </a:bodyPr>
            <a:lstStyle/>
            <a:p>
              <a:r>
                <a:rPr lang="en-US" altLang="zh-CN" b="1" dirty="0">
                  <a:solidFill>
                    <a:schemeClr val="bg1"/>
                  </a:solidFill>
                  <a:latin typeface="Arial" panose="020B0604020202020204" pitchFamily="34" charset="0"/>
                  <a:ea typeface="微软雅黑" panose="020B0503020204020204" pitchFamily="34" charset="-122"/>
                  <a:cs typeface="Arial" panose="020B0604020202020204" pitchFamily="34" charset="0"/>
                </a:rPr>
                <a:t>?</a:t>
              </a:r>
              <a:endParaRPr lang="zh-CN" altLang="en-US" b="1" dirty="0">
                <a:solidFill>
                  <a:schemeClr val="bg1"/>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3" name="组合 2"/>
          <p:cNvGrpSpPr/>
          <p:nvPr/>
        </p:nvGrpSpPr>
        <p:grpSpPr>
          <a:xfrm>
            <a:off x="832830" y="3430588"/>
            <a:ext cx="3452278" cy="1434661"/>
            <a:chOff x="975705" y="3459163"/>
            <a:chExt cx="3452278" cy="1434661"/>
          </a:xfrm>
        </p:grpSpPr>
        <p:grpSp>
          <p:nvGrpSpPr>
            <p:cNvPr id="50" name="组合 49"/>
            <p:cNvGrpSpPr/>
            <p:nvPr/>
          </p:nvGrpSpPr>
          <p:grpSpPr>
            <a:xfrm>
              <a:off x="975705" y="3506713"/>
              <a:ext cx="3452278" cy="1387111"/>
              <a:chOff x="987754" y="1456624"/>
              <a:chExt cx="3452278" cy="1387111"/>
            </a:xfrm>
          </p:grpSpPr>
          <p:sp>
            <p:nvSpPr>
              <p:cNvPr id="51" name="文本框 37"/>
              <p:cNvSpPr txBox="1"/>
              <p:nvPr/>
            </p:nvSpPr>
            <p:spPr>
              <a:xfrm>
                <a:off x="1619672" y="1456624"/>
                <a:ext cx="1881192" cy="372410"/>
              </a:xfrm>
              <a:prstGeom prst="rect">
                <a:avLst/>
              </a:prstGeom>
              <a:noFill/>
            </p:spPr>
            <p:txBody>
              <a:bodyPr wrap="square" rtlCol="0">
                <a:spAutoFit/>
              </a:bodyPr>
              <a:lstStyle/>
              <a:p>
                <a:pPr>
                  <a:lnSpc>
                    <a:spcPct val="130000"/>
                  </a:lnSpc>
                </a:pPr>
                <a:r>
                  <a:rPr lang="zh-CN" altLang="en-US" sz="1400" b="1" dirty="0">
                    <a:solidFill>
                      <a:srgbClr val="2DB1AF"/>
                    </a:solidFill>
                    <a:latin typeface="微软雅黑" panose="020B0503020204020204" pitchFamily="34" charset="-122"/>
                    <a:ea typeface="微软雅黑" panose="020B0503020204020204" pitchFamily="34" charset="-122"/>
                  </a:rPr>
                  <a:t>无法满足用户需求</a:t>
                </a:r>
                <a:endParaRPr lang="zh-CN" altLang="en-US" sz="1400" b="1" dirty="0">
                  <a:solidFill>
                    <a:srgbClr val="2DB1AF"/>
                  </a:solidFill>
                  <a:latin typeface="微软雅黑" panose="020B0503020204020204" pitchFamily="34" charset="-122"/>
                  <a:ea typeface="微软雅黑" panose="020B0503020204020204" pitchFamily="34" charset="-122"/>
                </a:endParaRPr>
              </a:p>
            </p:txBody>
          </p:sp>
          <p:sp>
            <p:nvSpPr>
              <p:cNvPr id="52" name="文本框 38"/>
              <p:cNvSpPr txBox="1"/>
              <p:nvPr/>
            </p:nvSpPr>
            <p:spPr>
              <a:xfrm>
                <a:off x="1619671" y="1765619"/>
                <a:ext cx="2820361" cy="107811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所有商家目前都只提供自家充电桩的相关搜索定位服务</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目前仅靠同一家运营商很难满足消费者的全面需求</a:t>
                </a:r>
                <a:endParaRPr lang="zh-CN" altLang="en-US" sz="1100" b="1" dirty="0">
                  <a:solidFill>
                    <a:srgbClr val="2DB1AF"/>
                  </a:solidFill>
                  <a:latin typeface="微软雅黑" panose="020B0503020204020204" pitchFamily="34" charset="-122"/>
                  <a:ea typeface="微软雅黑" panose="020B0503020204020204" pitchFamily="34" charset="-122"/>
                </a:endParaRPr>
              </a:p>
            </p:txBody>
          </p:sp>
          <p:sp>
            <p:nvSpPr>
              <p:cNvPr id="53" name="椭圆 52"/>
              <p:cNvSpPr/>
              <p:nvPr/>
            </p:nvSpPr>
            <p:spPr>
              <a:xfrm>
                <a:off x="987754" y="1563704"/>
                <a:ext cx="503990" cy="503990"/>
              </a:xfrm>
              <a:prstGeom prst="ellipse">
                <a:avLst/>
              </a:prstGeom>
              <a:solidFill>
                <a:srgbClr val="2D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1" name="AutoShape 10"/>
            <p:cNvSpPr>
              <a:spLocks noChangeAspect="1" noChangeArrowheads="1" noTextEdit="1"/>
            </p:cNvSpPr>
            <p:nvPr/>
          </p:nvSpPr>
          <p:spPr bwMode="auto">
            <a:xfrm>
              <a:off x="1109663" y="3459163"/>
              <a:ext cx="234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8" name="Freeform 12"/>
            <p:cNvSpPr>
              <a:spLocks noEditPoints="1"/>
            </p:cNvSpPr>
            <p:nvPr/>
          </p:nvSpPr>
          <p:spPr bwMode="auto">
            <a:xfrm>
              <a:off x="1154905" y="3792293"/>
              <a:ext cx="123825" cy="112712"/>
            </a:xfrm>
            <a:custGeom>
              <a:avLst/>
              <a:gdLst>
                <a:gd name="T0" fmla="*/ 329 w 1563"/>
                <a:gd name="T1" fmla="*/ 462 h 1426"/>
                <a:gd name="T2" fmla="*/ 421 w 1563"/>
                <a:gd name="T3" fmla="*/ 405 h 1426"/>
                <a:gd name="T4" fmla="*/ 478 w 1563"/>
                <a:gd name="T5" fmla="*/ 312 h 1426"/>
                <a:gd name="T6" fmla="*/ 488 w 1563"/>
                <a:gd name="T7" fmla="*/ 199 h 1426"/>
                <a:gd name="T8" fmla="*/ 445 w 1563"/>
                <a:gd name="T9" fmla="*/ 97 h 1426"/>
                <a:gd name="T10" fmla="*/ 363 w 1563"/>
                <a:gd name="T11" fmla="*/ 27 h 1426"/>
                <a:gd name="T12" fmla="*/ 255 w 1563"/>
                <a:gd name="T13" fmla="*/ 0 h 1426"/>
                <a:gd name="T14" fmla="*/ 147 w 1563"/>
                <a:gd name="T15" fmla="*/ 27 h 1426"/>
                <a:gd name="T16" fmla="*/ 65 w 1563"/>
                <a:gd name="T17" fmla="*/ 97 h 1426"/>
                <a:gd name="T18" fmla="*/ 23 w 1563"/>
                <a:gd name="T19" fmla="*/ 199 h 1426"/>
                <a:gd name="T20" fmla="*/ 32 w 1563"/>
                <a:gd name="T21" fmla="*/ 312 h 1426"/>
                <a:gd name="T22" fmla="*/ 89 w 1563"/>
                <a:gd name="T23" fmla="*/ 405 h 1426"/>
                <a:gd name="T24" fmla="*/ 181 w 1563"/>
                <a:gd name="T25" fmla="*/ 462 h 1426"/>
                <a:gd name="T26" fmla="*/ 1302 w 1563"/>
                <a:gd name="T27" fmla="*/ 473 h 1426"/>
                <a:gd name="T28" fmla="*/ 1411 w 1563"/>
                <a:gd name="T29" fmla="*/ 448 h 1426"/>
                <a:gd name="T30" fmla="*/ 1493 w 1563"/>
                <a:gd name="T31" fmla="*/ 377 h 1426"/>
                <a:gd name="T32" fmla="*/ 1535 w 1563"/>
                <a:gd name="T33" fmla="*/ 276 h 1426"/>
                <a:gd name="T34" fmla="*/ 1525 w 1563"/>
                <a:gd name="T35" fmla="*/ 162 h 1426"/>
                <a:gd name="T36" fmla="*/ 1469 w 1563"/>
                <a:gd name="T37" fmla="*/ 70 h 1426"/>
                <a:gd name="T38" fmla="*/ 1376 w 1563"/>
                <a:gd name="T39" fmla="*/ 12 h 1426"/>
                <a:gd name="T40" fmla="*/ 1264 w 1563"/>
                <a:gd name="T41" fmla="*/ 3 h 1426"/>
                <a:gd name="T42" fmla="*/ 1163 w 1563"/>
                <a:gd name="T43" fmla="*/ 46 h 1426"/>
                <a:gd name="T44" fmla="*/ 1094 w 1563"/>
                <a:gd name="T45" fmla="*/ 128 h 1426"/>
                <a:gd name="T46" fmla="*/ 1067 w 1563"/>
                <a:gd name="T47" fmla="*/ 237 h 1426"/>
                <a:gd name="T48" fmla="*/ 1094 w 1563"/>
                <a:gd name="T49" fmla="*/ 345 h 1426"/>
                <a:gd name="T50" fmla="*/ 1163 w 1563"/>
                <a:gd name="T51" fmla="*/ 428 h 1426"/>
                <a:gd name="T52" fmla="*/ 1264 w 1563"/>
                <a:gd name="T53" fmla="*/ 470 h 1426"/>
                <a:gd name="T54" fmla="*/ 1553 w 1563"/>
                <a:gd name="T55" fmla="*/ 1296 h 1426"/>
                <a:gd name="T56" fmla="*/ 1444 w 1563"/>
                <a:gd name="T57" fmla="*/ 1124 h 1426"/>
                <a:gd name="T58" fmla="*/ 1298 w 1563"/>
                <a:gd name="T59" fmla="*/ 983 h 1426"/>
                <a:gd name="T60" fmla="*/ 1122 w 1563"/>
                <a:gd name="T61" fmla="*/ 880 h 1426"/>
                <a:gd name="T62" fmla="*/ 923 w 1563"/>
                <a:gd name="T63" fmla="*/ 821 h 1426"/>
                <a:gd name="T64" fmla="*/ 709 w 1563"/>
                <a:gd name="T65" fmla="*/ 812 h 1426"/>
                <a:gd name="T66" fmla="*/ 504 w 1563"/>
                <a:gd name="T67" fmla="*/ 855 h 1426"/>
                <a:gd name="T68" fmla="*/ 320 w 1563"/>
                <a:gd name="T69" fmla="*/ 945 h 1426"/>
                <a:gd name="T70" fmla="*/ 164 w 1563"/>
                <a:gd name="T71" fmla="*/ 1074 h 1426"/>
                <a:gd name="T72" fmla="*/ 42 w 1563"/>
                <a:gd name="T73" fmla="*/ 1235 h 1426"/>
                <a:gd name="T74" fmla="*/ 9 w 1563"/>
                <a:gd name="T75" fmla="*/ 1297 h 1426"/>
                <a:gd name="T76" fmla="*/ 3 w 1563"/>
                <a:gd name="T77" fmla="*/ 1359 h 1426"/>
                <a:gd name="T78" fmla="*/ 44 w 1563"/>
                <a:gd name="T79" fmla="*/ 1413 h 1426"/>
                <a:gd name="T80" fmla="*/ 109 w 1563"/>
                <a:gd name="T81" fmla="*/ 1422 h 1426"/>
                <a:gd name="T82" fmla="*/ 158 w 1563"/>
                <a:gd name="T83" fmla="*/ 1389 h 1426"/>
                <a:gd name="T84" fmla="*/ 199 w 1563"/>
                <a:gd name="T85" fmla="*/ 1316 h 1426"/>
                <a:gd name="T86" fmla="*/ 317 w 1563"/>
                <a:gd name="T87" fmla="*/ 1171 h 1426"/>
                <a:gd name="T88" fmla="*/ 470 w 1563"/>
                <a:gd name="T89" fmla="*/ 1062 h 1426"/>
                <a:gd name="T90" fmla="*/ 650 w 1563"/>
                <a:gd name="T91" fmla="*/ 1000 h 1426"/>
                <a:gd name="T92" fmla="*/ 848 w 1563"/>
                <a:gd name="T93" fmla="*/ 990 h 1426"/>
                <a:gd name="T94" fmla="*/ 1035 w 1563"/>
                <a:gd name="T95" fmla="*/ 1036 h 1426"/>
                <a:gd name="T96" fmla="*/ 1198 w 1563"/>
                <a:gd name="T97" fmla="*/ 1130 h 1426"/>
                <a:gd name="T98" fmla="*/ 1328 w 1563"/>
                <a:gd name="T99" fmla="*/ 1264 h 1426"/>
                <a:gd name="T100" fmla="*/ 1394 w 1563"/>
                <a:gd name="T101" fmla="*/ 1372 h 1426"/>
                <a:gd name="T102" fmla="*/ 1435 w 1563"/>
                <a:gd name="T103" fmla="*/ 1417 h 1426"/>
                <a:gd name="T104" fmla="*/ 1499 w 1563"/>
                <a:gd name="T105" fmla="*/ 1423 h 1426"/>
                <a:gd name="T106" fmla="*/ 1551 w 1563"/>
                <a:gd name="T107" fmla="*/ 1382 h 1426"/>
                <a:gd name="T108" fmla="*/ 1560 w 1563"/>
                <a:gd name="T109" fmla="*/ 1315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3" h="1426">
                  <a:moveTo>
                    <a:pt x="255" y="473"/>
                  </a:moveTo>
                  <a:lnTo>
                    <a:pt x="294" y="470"/>
                  </a:lnTo>
                  <a:lnTo>
                    <a:pt x="329" y="462"/>
                  </a:lnTo>
                  <a:lnTo>
                    <a:pt x="363" y="448"/>
                  </a:lnTo>
                  <a:lnTo>
                    <a:pt x="395" y="428"/>
                  </a:lnTo>
                  <a:lnTo>
                    <a:pt x="421" y="405"/>
                  </a:lnTo>
                  <a:lnTo>
                    <a:pt x="445" y="377"/>
                  </a:lnTo>
                  <a:lnTo>
                    <a:pt x="464" y="345"/>
                  </a:lnTo>
                  <a:lnTo>
                    <a:pt x="478" y="312"/>
                  </a:lnTo>
                  <a:lnTo>
                    <a:pt x="488" y="276"/>
                  </a:lnTo>
                  <a:lnTo>
                    <a:pt x="491" y="237"/>
                  </a:lnTo>
                  <a:lnTo>
                    <a:pt x="488" y="199"/>
                  </a:lnTo>
                  <a:lnTo>
                    <a:pt x="478" y="162"/>
                  </a:lnTo>
                  <a:lnTo>
                    <a:pt x="464" y="128"/>
                  </a:lnTo>
                  <a:lnTo>
                    <a:pt x="445" y="97"/>
                  </a:lnTo>
                  <a:lnTo>
                    <a:pt x="421" y="70"/>
                  </a:lnTo>
                  <a:lnTo>
                    <a:pt x="395" y="46"/>
                  </a:lnTo>
                  <a:lnTo>
                    <a:pt x="363" y="27"/>
                  </a:lnTo>
                  <a:lnTo>
                    <a:pt x="329" y="12"/>
                  </a:lnTo>
                  <a:lnTo>
                    <a:pt x="294" y="3"/>
                  </a:lnTo>
                  <a:lnTo>
                    <a:pt x="255" y="0"/>
                  </a:lnTo>
                  <a:lnTo>
                    <a:pt x="217" y="3"/>
                  </a:lnTo>
                  <a:lnTo>
                    <a:pt x="181" y="12"/>
                  </a:lnTo>
                  <a:lnTo>
                    <a:pt x="147" y="27"/>
                  </a:lnTo>
                  <a:lnTo>
                    <a:pt x="116" y="46"/>
                  </a:lnTo>
                  <a:lnTo>
                    <a:pt x="89" y="70"/>
                  </a:lnTo>
                  <a:lnTo>
                    <a:pt x="65" y="97"/>
                  </a:lnTo>
                  <a:lnTo>
                    <a:pt x="46" y="128"/>
                  </a:lnTo>
                  <a:lnTo>
                    <a:pt x="32" y="162"/>
                  </a:lnTo>
                  <a:lnTo>
                    <a:pt x="23" y="199"/>
                  </a:lnTo>
                  <a:lnTo>
                    <a:pt x="20" y="237"/>
                  </a:lnTo>
                  <a:lnTo>
                    <a:pt x="23" y="276"/>
                  </a:lnTo>
                  <a:lnTo>
                    <a:pt x="32" y="312"/>
                  </a:lnTo>
                  <a:lnTo>
                    <a:pt x="46" y="345"/>
                  </a:lnTo>
                  <a:lnTo>
                    <a:pt x="65" y="377"/>
                  </a:lnTo>
                  <a:lnTo>
                    <a:pt x="89" y="405"/>
                  </a:lnTo>
                  <a:lnTo>
                    <a:pt x="116" y="428"/>
                  </a:lnTo>
                  <a:lnTo>
                    <a:pt x="147" y="448"/>
                  </a:lnTo>
                  <a:lnTo>
                    <a:pt x="181" y="462"/>
                  </a:lnTo>
                  <a:lnTo>
                    <a:pt x="217" y="470"/>
                  </a:lnTo>
                  <a:lnTo>
                    <a:pt x="255" y="473"/>
                  </a:lnTo>
                  <a:close/>
                  <a:moveTo>
                    <a:pt x="1302" y="473"/>
                  </a:moveTo>
                  <a:lnTo>
                    <a:pt x="1341" y="470"/>
                  </a:lnTo>
                  <a:lnTo>
                    <a:pt x="1376" y="462"/>
                  </a:lnTo>
                  <a:lnTo>
                    <a:pt x="1411" y="448"/>
                  </a:lnTo>
                  <a:lnTo>
                    <a:pt x="1442" y="428"/>
                  </a:lnTo>
                  <a:lnTo>
                    <a:pt x="1469" y="405"/>
                  </a:lnTo>
                  <a:lnTo>
                    <a:pt x="1493" y="377"/>
                  </a:lnTo>
                  <a:lnTo>
                    <a:pt x="1511" y="345"/>
                  </a:lnTo>
                  <a:lnTo>
                    <a:pt x="1525" y="312"/>
                  </a:lnTo>
                  <a:lnTo>
                    <a:pt x="1535" y="276"/>
                  </a:lnTo>
                  <a:lnTo>
                    <a:pt x="1538" y="237"/>
                  </a:lnTo>
                  <a:lnTo>
                    <a:pt x="1535" y="199"/>
                  </a:lnTo>
                  <a:lnTo>
                    <a:pt x="1525" y="162"/>
                  </a:lnTo>
                  <a:lnTo>
                    <a:pt x="1511" y="128"/>
                  </a:lnTo>
                  <a:lnTo>
                    <a:pt x="1493" y="97"/>
                  </a:lnTo>
                  <a:lnTo>
                    <a:pt x="1469" y="70"/>
                  </a:lnTo>
                  <a:lnTo>
                    <a:pt x="1442" y="46"/>
                  </a:lnTo>
                  <a:lnTo>
                    <a:pt x="1411" y="27"/>
                  </a:lnTo>
                  <a:lnTo>
                    <a:pt x="1376" y="12"/>
                  </a:lnTo>
                  <a:lnTo>
                    <a:pt x="1341" y="3"/>
                  </a:lnTo>
                  <a:lnTo>
                    <a:pt x="1302" y="0"/>
                  </a:lnTo>
                  <a:lnTo>
                    <a:pt x="1264" y="3"/>
                  </a:lnTo>
                  <a:lnTo>
                    <a:pt x="1228" y="12"/>
                  </a:lnTo>
                  <a:lnTo>
                    <a:pt x="1194" y="27"/>
                  </a:lnTo>
                  <a:lnTo>
                    <a:pt x="1163" y="46"/>
                  </a:lnTo>
                  <a:lnTo>
                    <a:pt x="1136" y="70"/>
                  </a:lnTo>
                  <a:lnTo>
                    <a:pt x="1112" y="97"/>
                  </a:lnTo>
                  <a:lnTo>
                    <a:pt x="1094" y="128"/>
                  </a:lnTo>
                  <a:lnTo>
                    <a:pt x="1079" y="162"/>
                  </a:lnTo>
                  <a:lnTo>
                    <a:pt x="1070" y="199"/>
                  </a:lnTo>
                  <a:lnTo>
                    <a:pt x="1067" y="237"/>
                  </a:lnTo>
                  <a:lnTo>
                    <a:pt x="1070" y="276"/>
                  </a:lnTo>
                  <a:lnTo>
                    <a:pt x="1079" y="312"/>
                  </a:lnTo>
                  <a:lnTo>
                    <a:pt x="1094" y="345"/>
                  </a:lnTo>
                  <a:lnTo>
                    <a:pt x="1112" y="377"/>
                  </a:lnTo>
                  <a:lnTo>
                    <a:pt x="1136" y="405"/>
                  </a:lnTo>
                  <a:lnTo>
                    <a:pt x="1163" y="428"/>
                  </a:lnTo>
                  <a:lnTo>
                    <a:pt x="1194" y="448"/>
                  </a:lnTo>
                  <a:lnTo>
                    <a:pt x="1228" y="462"/>
                  </a:lnTo>
                  <a:lnTo>
                    <a:pt x="1264" y="470"/>
                  </a:lnTo>
                  <a:lnTo>
                    <a:pt x="1302" y="473"/>
                  </a:lnTo>
                  <a:close/>
                  <a:moveTo>
                    <a:pt x="1553" y="1296"/>
                  </a:moveTo>
                  <a:lnTo>
                    <a:pt x="1553" y="1296"/>
                  </a:lnTo>
                  <a:lnTo>
                    <a:pt x="1520" y="1235"/>
                  </a:lnTo>
                  <a:lnTo>
                    <a:pt x="1485" y="1178"/>
                  </a:lnTo>
                  <a:lnTo>
                    <a:pt x="1444" y="1124"/>
                  </a:lnTo>
                  <a:lnTo>
                    <a:pt x="1399" y="1074"/>
                  </a:lnTo>
                  <a:lnTo>
                    <a:pt x="1350" y="1026"/>
                  </a:lnTo>
                  <a:lnTo>
                    <a:pt x="1298" y="983"/>
                  </a:lnTo>
                  <a:lnTo>
                    <a:pt x="1242" y="945"/>
                  </a:lnTo>
                  <a:lnTo>
                    <a:pt x="1184" y="910"/>
                  </a:lnTo>
                  <a:lnTo>
                    <a:pt x="1122" y="880"/>
                  </a:lnTo>
                  <a:lnTo>
                    <a:pt x="1058" y="855"/>
                  </a:lnTo>
                  <a:lnTo>
                    <a:pt x="992" y="835"/>
                  </a:lnTo>
                  <a:lnTo>
                    <a:pt x="923" y="821"/>
                  </a:lnTo>
                  <a:lnTo>
                    <a:pt x="853" y="812"/>
                  </a:lnTo>
                  <a:lnTo>
                    <a:pt x="782" y="809"/>
                  </a:lnTo>
                  <a:lnTo>
                    <a:pt x="709" y="812"/>
                  </a:lnTo>
                  <a:lnTo>
                    <a:pt x="639" y="821"/>
                  </a:lnTo>
                  <a:lnTo>
                    <a:pt x="570" y="835"/>
                  </a:lnTo>
                  <a:lnTo>
                    <a:pt x="504" y="855"/>
                  </a:lnTo>
                  <a:lnTo>
                    <a:pt x="440" y="880"/>
                  </a:lnTo>
                  <a:lnTo>
                    <a:pt x="378" y="910"/>
                  </a:lnTo>
                  <a:lnTo>
                    <a:pt x="320" y="945"/>
                  </a:lnTo>
                  <a:lnTo>
                    <a:pt x="264" y="983"/>
                  </a:lnTo>
                  <a:lnTo>
                    <a:pt x="212" y="1026"/>
                  </a:lnTo>
                  <a:lnTo>
                    <a:pt x="164" y="1074"/>
                  </a:lnTo>
                  <a:lnTo>
                    <a:pt x="119" y="1124"/>
                  </a:lnTo>
                  <a:lnTo>
                    <a:pt x="78" y="1178"/>
                  </a:lnTo>
                  <a:lnTo>
                    <a:pt x="42" y="1235"/>
                  </a:lnTo>
                  <a:lnTo>
                    <a:pt x="9" y="1296"/>
                  </a:lnTo>
                  <a:lnTo>
                    <a:pt x="9" y="1296"/>
                  </a:lnTo>
                  <a:lnTo>
                    <a:pt x="9" y="1297"/>
                  </a:lnTo>
                  <a:lnTo>
                    <a:pt x="3" y="1315"/>
                  </a:lnTo>
                  <a:lnTo>
                    <a:pt x="0" y="1336"/>
                  </a:lnTo>
                  <a:lnTo>
                    <a:pt x="3" y="1359"/>
                  </a:lnTo>
                  <a:lnTo>
                    <a:pt x="12" y="1380"/>
                  </a:lnTo>
                  <a:lnTo>
                    <a:pt x="26" y="1398"/>
                  </a:lnTo>
                  <a:lnTo>
                    <a:pt x="44" y="1413"/>
                  </a:lnTo>
                  <a:lnTo>
                    <a:pt x="65" y="1421"/>
                  </a:lnTo>
                  <a:lnTo>
                    <a:pt x="89" y="1424"/>
                  </a:lnTo>
                  <a:lnTo>
                    <a:pt x="109" y="1422"/>
                  </a:lnTo>
                  <a:lnTo>
                    <a:pt x="128" y="1415"/>
                  </a:lnTo>
                  <a:lnTo>
                    <a:pt x="145" y="1403"/>
                  </a:lnTo>
                  <a:lnTo>
                    <a:pt x="158" y="1389"/>
                  </a:lnTo>
                  <a:lnTo>
                    <a:pt x="168" y="1372"/>
                  </a:lnTo>
                  <a:lnTo>
                    <a:pt x="168" y="1373"/>
                  </a:lnTo>
                  <a:lnTo>
                    <a:pt x="199" y="1316"/>
                  </a:lnTo>
                  <a:lnTo>
                    <a:pt x="234" y="1264"/>
                  </a:lnTo>
                  <a:lnTo>
                    <a:pt x="273" y="1216"/>
                  </a:lnTo>
                  <a:lnTo>
                    <a:pt x="317" y="1171"/>
                  </a:lnTo>
                  <a:lnTo>
                    <a:pt x="364" y="1130"/>
                  </a:lnTo>
                  <a:lnTo>
                    <a:pt x="415" y="1094"/>
                  </a:lnTo>
                  <a:lnTo>
                    <a:pt x="470" y="1062"/>
                  </a:lnTo>
                  <a:lnTo>
                    <a:pt x="527" y="1036"/>
                  </a:lnTo>
                  <a:lnTo>
                    <a:pt x="588" y="1015"/>
                  </a:lnTo>
                  <a:lnTo>
                    <a:pt x="650" y="1000"/>
                  </a:lnTo>
                  <a:lnTo>
                    <a:pt x="714" y="990"/>
                  </a:lnTo>
                  <a:lnTo>
                    <a:pt x="782" y="987"/>
                  </a:lnTo>
                  <a:lnTo>
                    <a:pt x="848" y="990"/>
                  </a:lnTo>
                  <a:lnTo>
                    <a:pt x="912" y="1000"/>
                  </a:lnTo>
                  <a:lnTo>
                    <a:pt x="974" y="1015"/>
                  </a:lnTo>
                  <a:lnTo>
                    <a:pt x="1035" y="1036"/>
                  </a:lnTo>
                  <a:lnTo>
                    <a:pt x="1093" y="1062"/>
                  </a:lnTo>
                  <a:lnTo>
                    <a:pt x="1147" y="1094"/>
                  </a:lnTo>
                  <a:lnTo>
                    <a:pt x="1198" y="1130"/>
                  </a:lnTo>
                  <a:lnTo>
                    <a:pt x="1246" y="1171"/>
                  </a:lnTo>
                  <a:lnTo>
                    <a:pt x="1289" y="1216"/>
                  </a:lnTo>
                  <a:lnTo>
                    <a:pt x="1328" y="1264"/>
                  </a:lnTo>
                  <a:lnTo>
                    <a:pt x="1363" y="1316"/>
                  </a:lnTo>
                  <a:lnTo>
                    <a:pt x="1394" y="1373"/>
                  </a:lnTo>
                  <a:lnTo>
                    <a:pt x="1394" y="1372"/>
                  </a:lnTo>
                  <a:lnTo>
                    <a:pt x="1404" y="1390"/>
                  </a:lnTo>
                  <a:lnTo>
                    <a:pt x="1417" y="1405"/>
                  </a:lnTo>
                  <a:lnTo>
                    <a:pt x="1435" y="1417"/>
                  </a:lnTo>
                  <a:lnTo>
                    <a:pt x="1454" y="1424"/>
                  </a:lnTo>
                  <a:lnTo>
                    <a:pt x="1475" y="1426"/>
                  </a:lnTo>
                  <a:lnTo>
                    <a:pt x="1499" y="1423"/>
                  </a:lnTo>
                  <a:lnTo>
                    <a:pt x="1519" y="1415"/>
                  </a:lnTo>
                  <a:lnTo>
                    <a:pt x="1538" y="1400"/>
                  </a:lnTo>
                  <a:lnTo>
                    <a:pt x="1551" y="1382"/>
                  </a:lnTo>
                  <a:lnTo>
                    <a:pt x="1560" y="1361"/>
                  </a:lnTo>
                  <a:lnTo>
                    <a:pt x="1563" y="1338"/>
                  </a:lnTo>
                  <a:lnTo>
                    <a:pt x="1560" y="1315"/>
                  </a:lnTo>
                  <a:lnTo>
                    <a:pt x="1553" y="1296"/>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9" name="Freeform 13"/>
            <p:cNvSpPr>
              <a:spLocks noEditPoints="1"/>
            </p:cNvSpPr>
            <p:nvPr/>
          </p:nvSpPr>
          <p:spPr bwMode="auto">
            <a:xfrm>
              <a:off x="1083467" y="3714506"/>
              <a:ext cx="266700" cy="268287"/>
            </a:xfrm>
            <a:custGeom>
              <a:avLst/>
              <a:gdLst>
                <a:gd name="T0" fmla="*/ 1379 w 3363"/>
                <a:gd name="T1" fmla="*/ 3348 h 3376"/>
                <a:gd name="T2" fmla="*/ 1006 w 3363"/>
                <a:gd name="T3" fmla="*/ 3234 h 3376"/>
                <a:gd name="T4" fmla="*/ 674 w 3363"/>
                <a:gd name="T5" fmla="*/ 3038 h 3376"/>
                <a:gd name="T6" fmla="*/ 396 w 3363"/>
                <a:gd name="T7" fmla="*/ 2775 h 3376"/>
                <a:gd name="T8" fmla="*/ 184 w 3363"/>
                <a:gd name="T9" fmla="*/ 2454 h 3376"/>
                <a:gd name="T10" fmla="*/ 48 w 3363"/>
                <a:gd name="T11" fmla="*/ 2089 h 3376"/>
                <a:gd name="T12" fmla="*/ 0 w 3363"/>
                <a:gd name="T13" fmla="*/ 1688 h 3376"/>
                <a:gd name="T14" fmla="*/ 48 w 3363"/>
                <a:gd name="T15" fmla="*/ 1288 h 3376"/>
                <a:gd name="T16" fmla="*/ 184 w 3363"/>
                <a:gd name="T17" fmla="*/ 922 h 3376"/>
                <a:gd name="T18" fmla="*/ 396 w 3363"/>
                <a:gd name="T19" fmla="*/ 601 h 3376"/>
                <a:gd name="T20" fmla="*/ 674 w 3363"/>
                <a:gd name="T21" fmla="*/ 338 h 3376"/>
                <a:gd name="T22" fmla="*/ 1006 w 3363"/>
                <a:gd name="T23" fmla="*/ 143 h 3376"/>
                <a:gd name="T24" fmla="*/ 1379 w 3363"/>
                <a:gd name="T25" fmla="*/ 28 h 3376"/>
                <a:gd name="T26" fmla="*/ 1784 w 3363"/>
                <a:gd name="T27" fmla="*/ 3 h 3376"/>
                <a:gd name="T28" fmla="*/ 2175 w 3363"/>
                <a:gd name="T29" fmla="*/ 75 h 3376"/>
                <a:gd name="T30" fmla="*/ 2529 w 3363"/>
                <a:gd name="T31" fmla="*/ 232 h 3376"/>
                <a:gd name="T32" fmla="*/ 2836 w 3363"/>
                <a:gd name="T33" fmla="*/ 462 h 3376"/>
                <a:gd name="T34" fmla="*/ 3082 w 3363"/>
                <a:gd name="T35" fmla="*/ 755 h 3376"/>
                <a:gd name="T36" fmla="*/ 3258 w 3363"/>
                <a:gd name="T37" fmla="*/ 1100 h 3376"/>
                <a:gd name="T38" fmla="*/ 3351 w 3363"/>
                <a:gd name="T39" fmla="*/ 1484 h 3376"/>
                <a:gd name="T40" fmla="*/ 3351 w 3363"/>
                <a:gd name="T41" fmla="*/ 1892 h 3376"/>
                <a:gd name="T42" fmla="*/ 3258 w 3363"/>
                <a:gd name="T43" fmla="*/ 2277 h 3376"/>
                <a:gd name="T44" fmla="*/ 3082 w 3363"/>
                <a:gd name="T45" fmla="*/ 2621 h 3376"/>
                <a:gd name="T46" fmla="*/ 2836 w 3363"/>
                <a:gd name="T47" fmla="*/ 2915 h 3376"/>
                <a:gd name="T48" fmla="*/ 2529 w 3363"/>
                <a:gd name="T49" fmla="*/ 3146 h 3376"/>
                <a:gd name="T50" fmla="*/ 2175 w 3363"/>
                <a:gd name="T51" fmla="*/ 3302 h 3376"/>
                <a:gd name="T52" fmla="*/ 1784 w 3363"/>
                <a:gd name="T53" fmla="*/ 3373 h 3376"/>
                <a:gd name="T54" fmla="*/ 1494 w 3363"/>
                <a:gd name="T55" fmla="*/ 251 h 3376"/>
                <a:gd name="T56" fmla="*/ 1141 w 3363"/>
                <a:gd name="T57" fmla="*/ 344 h 3376"/>
                <a:gd name="T58" fmla="*/ 830 w 3363"/>
                <a:gd name="T59" fmla="*/ 518 h 3376"/>
                <a:gd name="T60" fmla="*/ 571 w 3363"/>
                <a:gd name="T61" fmla="*/ 762 h 3376"/>
                <a:gd name="T62" fmla="*/ 379 w 3363"/>
                <a:gd name="T63" fmla="*/ 1063 h 3376"/>
                <a:gd name="T64" fmla="*/ 264 w 3363"/>
                <a:gd name="T65" fmla="*/ 1407 h 3376"/>
                <a:gd name="T66" fmla="*/ 241 w 3363"/>
                <a:gd name="T67" fmla="*/ 1783 h 3376"/>
                <a:gd name="T68" fmla="*/ 311 w 3363"/>
                <a:gd name="T69" fmla="*/ 2146 h 3376"/>
                <a:gd name="T70" fmla="*/ 466 w 3363"/>
                <a:gd name="T71" fmla="*/ 2471 h 3376"/>
                <a:gd name="T72" fmla="*/ 693 w 3363"/>
                <a:gd name="T73" fmla="*/ 2744 h 3376"/>
                <a:gd name="T74" fmla="*/ 980 w 3363"/>
                <a:gd name="T75" fmla="*/ 2955 h 3376"/>
                <a:gd name="T76" fmla="*/ 1313 w 3363"/>
                <a:gd name="T77" fmla="*/ 3090 h 3376"/>
                <a:gd name="T78" fmla="*/ 1682 w 3363"/>
                <a:gd name="T79" fmla="*/ 3138 h 3376"/>
                <a:gd name="T80" fmla="*/ 2051 w 3363"/>
                <a:gd name="T81" fmla="*/ 3090 h 3376"/>
                <a:gd name="T82" fmla="*/ 2385 w 3363"/>
                <a:gd name="T83" fmla="*/ 2955 h 3376"/>
                <a:gd name="T84" fmla="*/ 2671 w 3363"/>
                <a:gd name="T85" fmla="*/ 2744 h 3376"/>
                <a:gd name="T86" fmla="*/ 2898 w 3363"/>
                <a:gd name="T87" fmla="*/ 2471 h 3376"/>
                <a:gd name="T88" fmla="*/ 3053 w 3363"/>
                <a:gd name="T89" fmla="*/ 2146 h 3376"/>
                <a:gd name="T90" fmla="*/ 3123 w 3363"/>
                <a:gd name="T91" fmla="*/ 1783 h 3376"/>
                <a:gd name="T92" fmla="*/ 3099 w 3363"/>
                <a:gd name="T93" fmla="*/ 1407 h 3376"/>
                <a:gd name="T94" fmla="*/ 2984 w 3363"/>
                <a:gd name="T95" fmla="*/ 1063 h 3376"/>
                <a:gd name="T96" fmla="*/ 2793 w 3363"/>
                <a:gd name="T97" fmla="*/ 762 h 3376"/>
                <a:gd name="T98" fmla="*/ 2535 w 3363"/>
                <a:gd name="T99" fmla="*/ 518 h 3376"/>
                <a:gd name="T100" fmla="*/ 2222 w 3363"/>
                <a:gd name="T101" fmla="*/ 344 h 3376"/>
                <a:gd name="T102" fmla="*/ 1870 w 3363"/>
                <a:gd name="T103" fmla="*/ 251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3" h="3376">
                  <a:moveTo>
                    <a:pt x="1682" y="3376"/>
                  </a:moveTo>
                  <a:lnTo>
                    <a:pt x="1579" y="3373"/>
                  </a:lnTo>
                  <a:lnTo>
                    <a:pt x="1478" y="3364"/>
                  </a:lnTo>
                  <a:lnTo>
                    <a:pt x="1379" y="3348"/>
                  </a:lnTo>
                  <a:lnTo>
                    <a:pt x="1283" y="3328"/>
                  </a:lnTo>
                  <a:lnTo>
                    <a:pt x="1189" y="3302"/>
                  </a:lnTo>
                  <a:lnTo>
                    <a:pt x="1096" y="3271"/>
                  </a:lnTo>
                  <a:lnTo>
                    <a:pt x="1006" y="3234"/>
                  </a:lnTo>
                  <a:lnTo>
                    <a:pt x="918" y="3192"/>
                  </a:lnTo>
                  <a:lnTo>
                    <a:pt x="834" y="3146"/>
                  </a:lnTo>
                  <a:lnTo>
                    <a:pt x="752" y="3094"/>
                  </a:lnTo>
                  <a:lnTo>
                    <a:pt x="674" y="3038"/>
                  </a:lnTo>
                  <a:lnTo>
                    <a:pt x="599" y="2979"/>
                  </a:lnTo>
                  <a:lnTo>
                    <a:pt x="527" y="2915"/>
                  </a:lnTo>
                  <a:lnTo>
                    <a:pt x="460" y="2846"/>
                  </a:lnTo>
                  <a:lnTo>
                    <a:pt x="396" y="2775"/>
                  </a:lnTo>
                  <a:lnTo>
                    <a:pt x="337" y="2700"/>
                  </a:lnTo>
                  <a:lnTo>
                    <a:pt x="282" y="2621"/>
                  </a:lnTo>
                  <a:lnTo>
                    <a:pt x="231" y="2539"/>
                  </a:lnTo>
                  <a:lnTo>
                    <a:pt x="184" y="2454"/>
                  </a:lnTo>
                  <a:lnTo>
                    <a:pt x="143" y="2367"/>
                  </a:lnTo>
                  <a:lnTo>
                    <a:pt x="106" y="2277"/>
                  </a:lnTo>
                  <a:lnTo>
                    <a:pt x="74" y="2184"/>
                  </a:lnTo>
                  <a:lnTo>
                    <a:pt x="48" y="2089"/>
                  </a:lnTo>
                  <a:lnTo>
                    <a:pt x="28" y="1991"/>
                  </a:lnTo>
                  <a:lnTo>
                    <a:pt x="12" y="1892"/>
                  </a:lnTo>
                  <a:lnTo>
                    <a:pt x="4" y="1790"/>
                  </a:lnTo>
                  <a:lnTo>
                    <a:pt x="0" y="1688"/>
                  </a:lnTo>
                  <a:lnTo>
                    <a:pt x="4" y="1586"/>
                  </a:lnTo>
                  <a:lnTo>
                    <a:pt x="12" y="1484"/>
                  </a:lnTo>
                  <a:lnTo>
                    <a:pt x="28" y="1385"/>
                  </a:lnTo>
                  <a:lnTo>
                    <a:pt x="48" y="1288"/>
                  </a:lnTo>
                  <a:lnTo>
                    <a:pt x="74" y="1193"/>
                  </a:lnTo>
                  <a:lnTo>
                    <a:pt x="106" y="1100"/>
                  </a:lnTo>
                  <a:lnTo>
                    <a:pt x="143" y="1010"/>
                  </a:lnTo>
                  <a:lnTo>
                    <a:pt x="184" y="922"/>
                  </a:lnTo>
                  <a:lnTo>
                    <a:pt x="231" y="837"/>
                  </a:lnTo>
                  <a:lnTo>
                    <a:pt x="282" y="755"/>
                  </a:lnTo>
                  <a:lnTo>
                    <a:pt x="337" y="677"/>
                  </a:lnTo>
                  <a:lnTo>
                    <a:pt x="396" y="601"/>
                  </a:lnTo>
                  <a:lnTo>
                    <a:pt x="460" y="530"/>
                  </a:lnTo>
                  <a:lnTo>
                    <a:pt x="527" y="462"/>
                  </a:lnTo>
                  <a:lnTo>
                    <a:pt x="599" y="398"/>
                  </a:lnTo>
                  <a:lnTo>
                    <a:pt x="674" y="338"/>
                  </a:lnTo>
                  <a:lnTo>
                    <a:pt x="752" y="283"/>
                  </a:lnTo>
                  <a:lnTo>
                    <a:pt x="834" y="232"/>
                  </a:lnTo>
                  <a:lnTo>
                    <a:pt x="918" y="184"/>
                  </a:lnTo>
                  <a:lnTo>
                    <a:pt x="1006" y="143"/>
                  </a:lnTo>
                  <a:lnTo>
                    <a:pt x="1096" y="107"/>
                  </a:lnTo>
                  <a:lnTo>
                    <a:pt x="1189" y="75"/>
                  </a:lnTo>
                  <a:lnTo>
                    <a:pt x="1283" y="48"/>
                  </a:lnTo>
                  <a:lnTo>
                    <a:pt x="1379" y="28"/>
                  </a:lnTo>
                  <a:lnTo>
                    <a:pt x="1478" y="12"/>
                  </a:lnTo>
                  <a:lnTo>
                    <a:pt x="1579" y="3"/>
                  </a:lnTo>
                  <a:lnTo>
                    <a:pt x="1682" y="0"/>
                  </a:lnTo>
                  <a:lnTo>
                    <a:pt x="1784" y="3"/>
                  </a:lnTo>
                  <a:lnTo>
                    <a:pt x="1885" y="12"/>
                  </a:lnTo>
                  <a:lnTo>
                    <a:pt x="1984" y="28"/>
                  </a:lnTo>
                  <a:lnTo>
                    <a:pt x="2080" y="48"/>
                  </a:lnTo>
                  <a:lnTo>
                    <a:pt x="2175" y="75"/>
                  </a:lnTo>
                  <a:lnTo>
                    <a:pt x="2268" y="107"/>
                  </a:lnTo>
                  <a:lnTo>
                    <a:pt x="2358" y="143"/>
                  </a:lnTo>
                  <a:lnTo>
                    <a:pt x="2445" y="184"/>
                  </a:lnTo>
                  <a:lnTo>
                    <a:pt x="2529" y="232"/>
                  </a:lnTo>
                  <a:lnTo>
                    <a:pt x="2611" y="283"/>
                  </a:lnTo>
                  <a:lnTo>
                    <a:pt x="2690" y="338"/>
                  </a:lnTo>
                  <a:lnTo>
                    <a:pt x="2764" y="398"/>
                  </a:lnTo>
                  <a:lnTo>
                    <a:pt x="2836" y="462"/>
                  </a:lnTo>
                  <a:lnTo>
                    <a:pt x="2904" y="530"/>
                  </a:lnTo>
                  <a:lnTo>
                    <a:pt x="2967" y="601"/>
                  </a:lnTo>
                  <a:lnTo>
                    <a:pt x="3026" y="677"/>
                  </a:lnTo>
                  <a:lnTo>
                    <a:pt x="3082" y="755"/>
                  </a:lnTo>
                  <a:lnTo>
                    <a:pt x="3133" y="837"/>
                  </a:lnTo>
                  <a:lnTo>
                    <a:pt x="3179" y="922"/>
                  </a:lnTo>
                  <a:lnTo>
                    <a:pt x="3221" y="1010"/>
                  </a:lnTo>
                  <a:lnTo>
                    <a:pt x="3258" y="1100"/>
                  </a:lnTo>
                  <a:lnTo>
                    <a:pt x="3290" y="1193"/>
                  </a:lnTo>
                  <a:lnTo>
                    <a:pt x="3315" y="1288"/>
                  </a:lnTo>
                  <a:lnTo>
                    <a:pt x="3335" y="1385"/>
                  </a:lnTo>
                  <a:lnTo>
                    <a:pt x="3351" y="1484"/>
                  </a:lnTo>
                  <a:lnTo>
                    <a:pt x="3360" y="1586"/>
                  </a:lnTo>
                  <a:lnTo>
                    <a:pt x="3363" y="1688"/>
                  </a:lnTo>
                  <a:lnTo>
                    <a:pt x="3360" y="1790"/>
                  </a:lnTo>
                  <a:lnTo>
                    <a:pt x="3351" y="1892"/>
                  </a:lnTo>
                  <a:lnTo>
                    <a:pt x="3335" y="1991"/>
                  </a:lnTo>
                  <a:lnTo>
                    <a:pt x="3315" y="2089"/>
                  </a:lnTo>
                  <a:lnTo>
                    <a:pt x="3290" y="2184"/>
                  </a:lnTo>
                  <a:lnTo>
                    <a:pt x="3258" y="2277"/>
                  </a:lnTo>
                  <a:lnTo>
                    <a:pt x="3221" y="2367"/>
                  </a:lnTo>
                  <a:lnTo>
                    <a:pt x="3179" y="2454"/>
                  </a:lnTo>
                  <a:lnTo>
                    <a:pt x="3133" y="2539"/>
                  </a:lnTo>
                  <a:lnTo>
                    <a:pt x="3082" y="2621"/>
                  </a:lnTo>
                  <a:lnTo>
                    <a:pt x="3026" y="2700"/>
                  </a:lnTo>
                  <a:lnTo>
                    <a:pt x="2967" y="2775"/>
                  </a:lnTo>
                  <a:lnTo>
                    <a:pt x="2904" y="2846"/>
                  </a:lnTo>
                  <a:lnTo>
                    <a:pt x="2836" y="2915"/>
                  </a:lnTo>
                  <a:lnTo>
                    <a:pt x="2764" y="2979"/>
                  </a:lnTo>
                  <a:lnTo>
                    <a:pt x="2690" y="3038"/>
                  </a:lnTo>
                  <a:lnTo>
                    <a:pt x="2611" y="3094"/>
                  </a:lnTo>
                  <a:lnTo>
                    <a:pt x="2529" y="3146"/>
                  </a:lnTo>
                  <a:lnTo>
                    <a:pt x="2445" y="3192"/>
                  </a:lnTo>
                  <a:lnTo>
                    <a:pt x="2358" y="3234"/>
                  </a:lnTo>
                  <a:lnTo>
                    <a:pt x="2268" y="3271"/>
                  </a:lnTo>
                  <a:lnTo>
                    <a:pt x="2175" y="3302"/>
                  </a:lnTo>
                  <a:lnTo>
                    <a:pt x="2080" y="3328"/>
                  </a:lnTo>
                  <a:lnTo>
                    <a:pt x="1984" y="3348"/>
                  </a:lnTo>
                  <a:lnTo>
                    <a:pt x="1885" y="3364"/>
                  </a:lnTo>
                  <a:lnTo>
                    <a:pt x="1784" y="3373"/>
                  </a:lnTo>
                  <a:lnTo>
                    <a:pt x="1682" y="3376"/>
                  </a:lnTo>
                  <a:close/>
                  <a:moveTo>
                    <a:pt x="1682" y="239"/>
                  </a:moveTo>
                  <a:lnTo>
                    <a:pt x="1587" y="242"/>
                  </a:lnTo>
                  <a:lnTo>
                    <a:pt x="1494" y="251"/>
                  </a:lnTo>
                  <a:lnTo>
                    <a:pt x="1402" y="265"/>
                  </a:lnTo>
                  <a:lnTo>
                    <a:pt x="1313" y="286"/>
                  </a:lnTo>
                  <a:lnTo>
                    <a:pt x="1225" y="312"/>
                  </a:lnTo>
                  <a:lnTo>
                    <a:pt x="1141" y="344"/>
                  </a:lnTo>
                  <a:lnTo>
                    <a:pt x="1059" y="380"/>
                  </a:lnTo>
                  <a:lnTo>
                    <a:pt x="980" y="422"/>
                  </a:lnTo>
                  <a:lnTo>
                    <a:pt x="903" y="468"/>
                  </a:lnTo>
                  <a:lnTo>
                    <a:pt x="830" y="518"/>
                  </a:lnTo>
                  <a:lnTo>
                    <a:pt x="759" y="574"/>
                  </a:lnTo>
                  <a:lnTo>
                    <a:pt x="693" y="632"/>
                  </a:lnTo>
                  <a:lnTo>
                    <a:pt x="630" y="696"/>
                  </a:lnTo>
                  <a:lnTo>
                    <a:pt x="571" y="762"/>
                  </a:lnTo>
                  <a:lnTo>
                    <a:pt x="516" y="833"/>
                  </a:lnTo>
                  <a:lnTo>
                    <a:pt x="466" y="907"/>
                  </a:lnTo>
                  <a:lnTo>
                    <a:pt x="420" y="983"/>
                  </a:lnTo>
                  <a:lnTo>
                    <a:pt x="379" y="1063"/>
                  </a:lnTo>
                  <a:lnTo>
                    <a:pt x="343" y="1145"/>
                  </a:lnTo>
                  <a:lnTo>
                    <a:pt x="311" y="1230"/>
                  </a:lnTo>
                  <a:lnTo>
                    <a:pt x="285" y="1318"/>
                  </a:lnTo>
                  <a:lnTo>
                    <a:pt x="264" y="1407"/>
                  </a:lnTo>
                  <a:lnTo>
                    <a:pt x="250" y="1500"/>
                  </a:lnTo>
                  <a:lnTo>
                    <a:pt x="241" y="1593"/>
                  </a:lnTo>
                  <a:lnTo>
                    <a:pt x="238" y="1688"/>
                  </a:lnTo>
                  <a:lnTo>
                    <a:pt x="241" y="1783"/>
                  </a:lnTo>
                  <a:lnTo>
                    <a:pt x="250" y="1878"/>
                  </a:lnTo>
                  <a:lnTo>
                    <a:pt x="264" y="1969"/>
                  </a:lnTo>
                  <a:lnTo>
                    <a:pt x="285" y="2059"/>
                  </a:lnTo>
                  <a:lnTo>
                    <a:pt x="311" y="2146"/>
                  </a:lnTo>
                  <a:lnTo>
                    <a:pt x="343" y="2231"/>
                  </a:lnTo>
                  <a:lnTo>
                    <a:pt x="379" y="2314"/>
                  </a:lnTo>
                  <a:lnTo>
                    <a:pt x="420" y="2394"/>
                  </a:lnTo>
                  <a:lnTo>
                    <a:pt x="466" y="2471"/>
                  </a:lnTo>
                  <a:lnTo>
                    <a:pt x="516" y="2544"/>
                  </a:lnTo>
                  <a:lnTo>
                    <a:pt x="571" y="2614"/>
                  </a:lnTo>
                  <a:lnTo>
                    <a:pt x="630" y="2682"/>
                  </a:lnTo>
                  <a:lnTo>
                    <a:pt x="693" y="2744"/>
                  </a:lnTo>
                  <a:lnTo>
                    <a:pt x="759" y="2803"/>
                  </a:lnTo>
                  <a:lnTo>
                    <a:pt x="830" y="2858"/>
                  </a:lnTo>
                  <a:lnTo>
                    <a:pt x="903" y="2909"/>
                  </a:lnTo>
                  <a:lnTo>
                    <a:pt x="980" y="2955"/>
                  </a:lnTo>
                  <a:lnTo>
                    <a:pt x="1059" y="2996"/>
                  </a:lnTo>
                  <a:lnTo>
                    <a:pt x="1141" y="3033"/>
                  </a:lnTo>
                  <a:lnTo>
                    <a:pt x="1225" y="3065"/>
                  </a:lnTo>
                  <a:lnTo>
                    <a:pt x="1313" y="3090"/>
                  </a:lnTo>
                  <a:lnTo>
                    <a:pt x="1402" y="3111"/>
                  </a:lnTo>
                  <a:lnTo>
                    <a:pt x="1494" y="3126"/>
                  </a:lnTo>
                  <a:lnTo>
                    <a:pt x="1587" y="3135"/>
                  </a:lnTo>
                  <a:lnTo>
                    <a:pt x="1682" y="3138"/>
                  </a:lnTo>
                  <a:lnTo>
                    <a:pt x="1776" y="3135"/>
                  </a:lnTo>
                  <a:lnTo>
                    <a:pt x="1870" y="3126"/>
                  </a:lnTo>
                  <a:lnTo>
                    <a:pt x="1961" y="3111"/>
                  </a:lnTo>
                  <a:lnTo>
                    <a:pt x="2051" y="3090"/>
                  </a:lnTo>
                  <a:lnTo>
                    <a:pt x="2138" y="3065"/>
                  </a:lnTo>
                  <a:lnTo>
                    <a:pt x="2222" y="3033"/>
                  </a:lnTo>
                  <a:lnTo>
                    <a:pt x="2305" y="2996"/>
                  </a:lnTo>
                  <a:lnTo>
                    <a:pt x="2385" y="2955"/>
                  </a:lnTo>
                  <a:lnTo>
                    <a:pt x="2461" y="2909"/>
                  </a:lnTo>
                  <a:lnTo>
                    <a:pt x="2535" y="2858"/>
                  </a:lnTo>
                  <a:lnTo>
                    <a:pt x="2604" y="2803"/>
                  </a:lnTo>
                  <a:lnTo>
                    <a:pt x="2671" y="2744"/>
                  </a:lnTo>
                  <a:lnTo>
                    <a:pt x="2733" y="2682"/>
                  </a:lnTo>
                  <a:lnTo>
                    <a:pt x="2793" y="2614"/>
                  </a:lnTo>
                  <a:lnTo>
                    <a:pt x="2847" y="2544"/>
                  </a:lnTo>
                  <a:lnTo>
                    <a:pt x="2898" y="2471"/>
                  </a:lnTo>
                  <a:lnTo>
                    <a:pt x="2944" y="2394"/>
                  </a:lnTo>
                  <a:lnTo>
                    <a:pt x="2984" y="2314"/>
                  </a:lnTo>
                  <a:lnTo>
                    <a:pt x="3021" y="2231"/>
                  </a:lnTo>
                  <a:lnTo>
                    <a:pt x="3053" y="2146"/>
                  </a:lnTo>
                  <a:lnTo>
                    <a:pt x="3078" y="2059"/>
                  </a:lnTo>
                  <a:lnTo>
                    <a:pt x="3099" y="1969"/>
                  </a:lnTo>
                  <a:lnTo>
                    <a:pt x="3114" y="1878"/>
                  </a:lnTo>
                  <a:lnTo>
                    <a:pt x="3123" y="1783"/>
                  </a:lnTo>
                  <a:lnTo>
                    <a:pt x="3126" y="1688"/>
                  </a:lnTo>
                  <a:lnTo>
                    <a:pt x="3123" y="1593"/>
                  </a:lnTo>
                  <a:lnTo>
                    <a:pt x="3114" y="1500"/>
                  </a:lnTo>
                  <a:lnTo>
                    <a:pt x="3099" y="1407"/>
                  </a:lnTo>
                  <a:lnTo>
                    <a:pt x="3078" y="1318"/>
                  </a:lnTo>
                  <a:lnTo>
                    <a:pt x="3053" y="1230"/>
                  </a:lnTo>
                  <a:lnTo>
                    <a:pt x="3021" y="1145"/>
                  </a:lnTo>
                  <a:lnTo>
                    <a:pt x="2984" y="1063"/>
                  </a:lnTo>
                  <a:lnTo>
                    <a:pt x="2944" y="983"/>
                  </a:lnTo>
                  <a:lnTo>
                    <a:pt x="2898" y="907"/>
                  </a:lnTo>
                  <a:lnTo>
                    <a:pt x="2847" y="833"/>
                  </a:lnTo>
                  <a:lnTo>
                    <a:pt x="2793" y="762"/>
                  </a:lnTo>
                  <a:lnTo>
                    <a:pt x="2733" y="696"/>
                  </a:lnTo>
                  <a:lnTo>
                    <a:pt x="2671" y="632"/>
                  </a:lnTo>
                  <a:lnTo>
                    <a:pt x="2604" y="574"/>
                  </a:lnTo>
                  <a:lnTo>
                    <a:pt x="2535" y="518"/>
                  </a:lnTo>
                  <a:lnTo>
                    <a:pt x="2461" y="468"/>
                  </a:lnTo>
                  <a:lnTo>
                    <a:pt x="2385" y="422"/>
                  </a:lnTo>
                  <a:lnTo>
                    <a:pt x="2305" y="380"/>
                  </a:lnTo>
                  <a:lnTo>
                    <a:pt x="2222" y="344"/>
                  </a:lnTo>
                  <a:lnTo>
                    <a:pt x="2138" y="312"/>
                  </a:lnTo>
                  <a:lnTo>
                    <a:pt x="2051" y="286"/>
                  </a:lnTo>
                  <a:lnTo>
                    <a:pt x="1961" y="265"/>
                  </a:lnTo>
                  <a:lnTo>
                    <a:pt x="1870" y="251"/>
                  </a:lnTo>
                  <a:lnTo>
                    <a:pt x="1776" y="242"/>
                  </a:lnTo>
                  <a:lnTo>
                    <a:pt x="1682" y="23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6" name="组合 5"/>
          <p:cNvGrpSpPr/>
          <p:nvPr/>
        </p:nvGrpSpPr>
        <p:grpSpPr>
          <a:xfrm>
            <a:off x="4839768" y="1923850"/>
            <a:ext cx="3549796" cy="1416991"/>
            <a:chOff x="4982643" y="2047675"/>
            <a:chExt cx="3549796" cy="1416991"/>
          </a:xfrm>
        </p:grpSpPr>
        <p:grpSp>
          <p:nvGrpSpPr>
            <p:cNvPr id="46" name="组合 45"/>
            <p:cNvGrpSpPr/>
            <p:nvPr/>
          </p:nvGrpSpPr>
          <p:grpSpPr>
            <a:xfrm>
              <a:off x="4982643" y="2047675"/>
              <a:ext cx="3549796" cy="1416991"/>
              <a:chOff x="987754" y="1456624"/>
              <a:chExt cx="3549796" cy="1416991"/>
            </a:xfrm>
          </p:grpSpPr>
          <p:sp>
            <p:nvSpPr>
              <p:cNvPr id="47" name="文本框 28"/>
              <p:cNvSpPr txBox="1"/>
              <p:nvPr/>
            </p:nvSpPr>
            <p:spPr>
              <a:xfrm>
                <a:off x="1619672" y="1456624"/>
                <a:ext cx="1881192" cy="345094"/>
              </a:xfrm>
              <a:prstGeom prst="rect">
                <a:avLst/>
              </a:prstGeom>
              <a:noFill/>
            </p:spPr>
            <p:txBody>
              <a:bodyPr wrap="square" rtlCol="0">
                <a:spAutoFit/>
              </a:bodyPr>
              <a:lstStyle/>
              <a:p>
                <a:pPr>
                  <a:lnSpc>
                    <a:spcPct val="130000"/>
                  </a:lnSpc>
                </a:pPr>
                <a:r>
                  <a:rPr lang="zh-CN" altLang="en-US" sz="1400" b="1" dirty="0">
                    <a:solidFill>
                      <a:srgbClr val="EEAA2E"/>
                    </a:solidFill>
                    <a:latin typeface="微软雅黑" panose="020B0503020204020204" pitchFamily="34" charset="-122"/>
                    <a:ea typeface="微软雅黑" panose="020B0503020204020204" pitchFamily="34" charset="-122"/>
                  </a:rPr>
                  <a:t>服务体系杂乱</a:t>
                </a:r>
                <a:endParaRPr lang="zh-CN" altLang="en-US" sz="1400" b="1" dirty="0">
                  <a:solidFill>
                    <a:srgbClr val="EEAA2E"/>
                  </a:solidFill>
                  <a:latin typeface="微软雅黑" panose="020B0503020204020204" pitchFamily="34" charset="-122"/>
                  <a:ea typeface="微软雅黑" panose="020B0503020204020204" pitchFamily="34" charset="-122"/>
                </a:endParaRPr>
              </a:p>
            </p:txBody>
          </p:sp>
          <p:sp>
            <p:nvSpPr>
              <p:cNvPr id="48" name="文本框 32"/>
              <p:cNvSpPr txBox="1"/>
              <p:nvPr/>
            </p:nvSpPr>
            <p:spPr>
              <a:xfrm>
                <a:off x="1619671" y="1765619"/>
                <a:ext cx="2917879" cy="1107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运营商各自为战，建立属于自己的结算系统，运营商太多，各自的充电桩数量有限</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只找一家运营商无法满足日常充电需求，为些可能要办理不止一张缴费卡</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椭圆 48"/>
              <p:cNvSpPr/>
              <p:nvPr/>
            </p:nvSpPr>
            <p:spPr>
              <a:xfrm>
                <a:off x="987754" y="1563704"/>
                <a:ext cx="503990" cy="503990"/>
              </a:xfrm>
              <a:prstGeom prst="ellipse">
                <a:avLst/>
              </a:prstGeom>
              <a:solidFill>
                <a:srgbClr val="EE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1" name="等腰三角形 70"/>
            <p:cNvSpPr/>
            <p:nvPr/>
          </p:nvSpPr>
          <p:spPr>
            <a:xfrm>
              <a:off x="5217566" y="2350584"/>
              <a:ext cx="209855" cy="112331"/>
            </a:xfrm>
            <a:prstGeom prst="triangl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2" name="矩形 71"/>
            <p:cNvSpPr/>
            <p:nvPr/>
          </p:nvSpPr>
          <p:spPr>
            <a:xfrm>
              <a:off x="5086201" y="2353941"/>
              <a:ext cx="112331" cy="135920"/>
            </a:xfrm>
            <a:prstGeom prst="rect">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 name="组合 1"/>
          <p:cNvGrpSpPr/>
          <p:nvPr/>
        </p:nvGrpSpPr>
        <p:grpSpPr>
          <a:xfrm>
            <a:off x="4857593" y="3447976"/>
            <a:ext cx="3531971" cy="1416991"/>
            <a:chOff x="5000468" y="3495601"/>
            <a:chExt cx="3531971" cy="1416991"/>
          </a:xfrm>
        </p:grpSpPr>
        <p:grpSp>
          <p:nvGrpSpPr>
            <p:cNvPr id="58" name="组合 57"/>
            <p:cNvGrpSpPr/>
            <p:nvPr/>
          </p:nvGrpSpPr>
          <p:grpSpPr>
            <a:xfrm>
              <a:off x="5000468" y="3495601"/>
              <a:ext cx="3531971" cy="1416991"/>
              <a:chOff x="987754" y="1456624"/>
              <a:chExt cx="3531971" cy="1416991"/>
            </a:xfrm>
          </p:grpSpPr>
          <p:sp>
            <p:nvSpPr>
              <p:cNvPr id="59" name="文本框 37"/>
              <p:cNvSpPr txBox="1"/>
              <p:nvPr/>
            </p:nvSpPr>
            <p:spPr>
              <a:xfrm>
                <a:off x="1619672" y="1456624"/>
                <a:ext cx="1881192" cy="372410"/>
              </a:xfrm>
              <a:prstGeom prst="rect">
                <a:avLst/>
              </a:prstGeom>
              <a:noFill/>
            </p:spPr>
            <p:txBody>
              <a:bodyPr wrap="square" rtlCol="0">
                <a:spAutoFit/>
              </a:bodyPr>
              <a:lstStyle/>
              <a:p>
                <a:pPr>
                  <a:lnSpc>
                    <a:spcPct val="130000"/>
                  </a:lnSpc>
                </a:pPr>
                <a:r>
                  <a:rPr lang="zh-CN" altLang="en-US" sz="1400" b="1" dirty="0">
                    <a:solidFill>
                      <a:srgbClr val="2DB1AF"/>
                    </a:solidFill>
                    <a:latin typeface="微软雅黑" panose="020B0503020204020204" pitchFamily="34" charset="-122"/>
                    <a:ea typeface="微软雅黑" panose="020B0503020204020204" pitchFamily="34" charset="-122"/>
                  </a:rPr>
                  <a:t>资源闲置、利用率低</a:t>
                </a:r>
                <a:endParaRPr lang="zh-CN" altLang="en-US" sz="1400" b="1" dirty="0">
                  <a:solidFill>
                    <a:srgbClr val="2DB1AF"/>
                  </a:solidFill>
                  <a:latin typeface="微软雅黑" panose="020B0503020204020204" pitchFamily="34" charset="-122"/>
                  <a:ea typeface="微软雅黑" panose="020B0503020204020204" pitchFamily="34" charset="-122"/>
                </a:endParaRPr>
              </a:p>
            </p:txBody>
          </p:sp>
          <p:sp>
            <p:nvSpPr>
              <p:cNvPr id="60" name="文本框 38"/>
              <p:cNvSpPr txBox="1"/>
              <p:nvPr/>
            </p:nvSpPr>
            <p:spPr>
              <a:xfrm>
                <a:off x="1619671" y="1765619"/>
                <a:ext cx="2900054" cy="1107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市场运营商无法很好的调配、平衡充电需求，导致出现高峰期充电桩数量不够，平其他大部分时闲置的情况，闲置资源多</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站点分布不合理，有些地方不够用</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椭圆 61"/>
              <p:cNvSpPr/>
              <p:nvPr/>
            </p:nvSpPr>
            <p:spPr>
              <a:xfrm>
                <a:off x="987754" y="1563704"/>
                <a:ext cx="503990" cy="503990"/>
              </a:xfrm>
              <a:prstGeom prst="ellipse">
                <a:avLst/>
              </a:prstGeom>
              <a:solidFill>
                <a:srgbClr val="2D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5" name="虚尾箭头 64"/>
            <p:cNvSpPr/>
            <p:nvPr/>
          </p:nvSpPr>
          <p:spPr>
            <a:xfrm rot="5400000">
              <a:off x="5123640" y="3788578"/>
              <a:ext cx="257645" cy="154419"/>
            </a:xfrm>
            <a:prstGeom prst="stripedRightArrow">
              <a:avLst/>
            </a:prstGeom>
            <a:solidFill>
              <a:schemeClr val="bg1"/>
            </a:solidFill>
            <a:ln>
              <a:solidFill>
                <a:schemeClr val="bg1"/>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Tree>
  </p:cSld>
  <p:clrMapOvr>
    <a:masterClrMapping/>
  </p:clrMapOvr>
</p:sld>
</file>

<file path=ppt/slides/slide1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充电桩行业痛点与壁垒分析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客户痛点</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pic>
        <p:nvPicPr>
          <p:cNvPr id="5122" name="Picture 2" descr="https://timgsa.baidu.com/timg?image&amp;quality=80&amp;size=b9999_10000&amp;sec=1511965669877&amp;di=9bc9df6f6890cce043a79bbaa2bcd829&amp;imgtype=0&amp;src=http%3A%2F%2Fwww.tyncar.com%2Fuploads%2Fallimg%2F160622%2F1-16062209525W09.jpg"/>
          <p:cNvPicPr>
            <a:picLocks noChangeAspect="1" noChangeArrowheads="1"/>
          </p:cNvPicPr>
          <p:nvPr/>
        </p:nvPicPr>
        <p:blipFill>
          <a:blip r:embed="rId1" cstate="print">
            <a:extLst>
              <a:ext uri="{BEBA8EAE-BF5A-486C-A8C5-ECC9F3942E4B}">
                <a14:imgProps xmlns:a14="http://schemas.microsoft.com/office/drawing/2010/main">
                  <a14:imgLayer r:embed="rId2">
                    <a14:imgEffect>
                      <a14:sharpenSoften amount="47000"/>
                    </a14:imgEffect>
                  </a14:imgLayer>
                </a14:imgProps>
              </a:ext>
              <a:ext uri="{28A0092B-C50C-407E-A947-70E740481C1C}">
                <a14:useLocalDpi xmlns:a14="http://schemas.microsoft.com/office/drawing/2010/main" val="0"/>
              </a:ext>
            </a:extLst>
          </a:blip>
          <a:srcRect/>
          <a:stretch>
            <a:fillRect/>
          </a:stretch>
        </p:blipFill>
        <p:spPr bwMode="auto">
          <a:xfrm>
            <a:off x="3131840" y="1851670"/>
            <a:ext cx="2520281" cy="1800200"/>
          </a:xfrm>
          <a:prstGeom prst="ellipse">
            <a:avLst/>
          </a:prstGeom>
          <a:ln>
            <a:noFill/>
          </a:ln>
          <a:effectLst>
            <a:softEdge rad="112500"/>
          </a:effectLst>
          <a:extLst>
            <a:ext uri="{909E8E84-426E-40DD-AFC4-6F175D3DCCD1}">
              <a14:hiddenFill xmlns:a14="http://schemas.microsoft.com/office/drawing/2010/main">
                <a:solidFill>
                  <a:srgbClr val="FFFFFF"/>
                </a:solidFill>
              </a14:hiddenFill>
            </a:ext>
          </a:extLst>
        </p:spPr>
      </p:pic>
      <p:sp>
        <p:nvSpPr>
          <p:cNvPr id="3" name="文本框 2"/>
          <p:cNvSpPr txBox="1"/>
          <p:nvPr/>
        </p:nvSpPr>
        <p:spPr>
          <a:xfrm rot="20732570">
            <a:off x="3233298" y="2566029"/>
            <a:ext cx="1160744" cy="369332"/>
          </a:xfrm>
          <a:prstGeom prst="rect">
            <a:avLst/>
          </a:prstGeom>
          <a:noFill/>
          <a:ln>
            <a:noFill/>
          </a:ln>
        </p:spPr>
        <p:txBody>
          <a:bodyPr wrap="square" rtlCol="0">
            <a:spAutoFit/>
          </a:bodyPr>
          <a:lstStyle/>
          <a:p>
            <a:r>
              <a:rPr lang="zh-CN" altLang="en-US" b="1" dirty="0">
                <a:solidFill>
                  <a:schemeClr val="bg1"/>
                </a:solidFill>
                <a:latin typeface="微软雅黑" panose="020B0503020204020204" pitchFamily="34" charset="-122"/>
                <a:ea typeface="微软雅黑" panose="020B0503020204020204" pitchFamily="34" charset="-122"/>
              </a:rPr>
              <a:t>充电难</a:t>
            </a:r>
            <a:endParaRPr lang="zh-CN" altLang="en-US" b="1" dirty="0">
              <a:solidFill>
                <a:schemeClr val="bg1"/>
              </a:solidFill>
              <a:latin typeface="微软雅黑" panose="020B0503020204020204" pitchFamily="34" charset="-122"/>
              <a:ea typeface="微软雅黑" panose="020B0503020204020204" pitchFamily="34" charset="-122"/>
            </a:endParaRPr>
          </a:p>
        </p:txBody>
      </p:sp>
      <p:sp>
        <p:nvSpPr>
          <p:cNvPr id="5" name="圆角矩形 4"/>
          <p:cNvSpPr/>
          <p:nvPr/>
        </p:nvSpPr>
        <p:spPr>
          <a:xfrm>
            <a:off x="1187624" y="1452564"/>
            <a:ext cx="1800200"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无固定车位</a:t>
            </a:r>
            <a:endParaRPr lang="zh-CN" altLang="en-US" sz="1500" b="1" dirty="0">
              <a:latin typeface="微软雅黑" panose="020B0503020204020204" pitchFamily="34" charset="-122"/>
              <a:ea typeface="微软雅黑" panose="020B0503020204020204" pitchFamily="34" charset="-122"/>
            </a:endParaRPr>
          </a:p>
        </p:txBody>
      </p:sp>
      <p:sp>
        <p:nvSpPr>
          <p:cNvPr id="8" name="圆角矩形 7"/>
          <p:cNvSpPr/>
          <p:nvPr/>
        </p:nvSpPr>
        <p:spPr>
          <a:xfrm>
            <a:off x="840803" y="2241402"/>
            <a:ext cx="1800200"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配电系统不完善</a:t>
            </a:r>
            <a:endParaRPr lang="zh-CN" altLang="en-US" sz="1500" b="1" dirty="0">
              <a:latin typeface="微软雅黑" panose="020B0503020204020204" pitchFamily="34" charset="-122"/>
              <a:ea typeface="微软雅黑" panose="020B0503020204020204" pitchFamily="34" charset="-122"/>
            </a:endParaRPr>
          </a:p>
        </p:txBody>
      </p:sp>
      <p:sp>
        <p:nvSpPr>
          <p:cNvPr id="9" name="圆角矩形 8"/>
          <p:cNvSpPr/>
          <p:nvPr/>
        </p:nvSpPr>
        <p:spPr>
          <a:xfrm>
            <a:off x="773629" y="3030240"/>
            <a:ext cx="1800200"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物业难协调</a:t>
            </a:r>
            <a:endParaRPr lang="zh-CN" altLang="en-US" sz="1500" b="1" dirty="0">
              <a:latin typeface="微软雅黑" panose="020B0503020204020204" pitchFamily="34" charset="-122"/>
              <a:ea typeface="微软雅黑" panose="020B0503020204020204" pitchFamily="34" charset="-122"/>
            </a:endParaRPr>
          </a:p>
        </p:txBody>
      </p:sp>
      <p:sp>
        <p:nvSpPr>
          <p:cNvPr id="10" name="圆角矩形 9"/>
          <p:cNvSpPr/>
          <p:nvPr/>
        </p:nvSpPr>
        <p:spPr>
          <a:xfrm>
            <a:off x="1547664" y="3722249"/>
            <a:ext cx="1800200"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充电费用不透明</a:t>
            </a:r>
            <a:endParaRPr lang="zh-CN" altLang="en-US" sz="1500" b="1" dirty="0">
              <a:latin typeface="微软雅黑" panose="020B0503020204020204" pitchFamily="34" charset="-122"/>
              <a:ea typeface="微软雅黑" panose="020B0503020204020204" pitchFamily="34" charset="-122"/>
            </a:endParaRPr>
          </a:p>
        </p:txBody>
      </p:sp>
      <p:sp>
        <p:nvSpPr>
          <p:cNvPr id="11" name="圆角矩形 10"/>
          <p:cNvSpPr/>
          <p:nvPr/>
        </p:nvSpPr>
        <p:spPr>
          <a:xfrm>
            <a:off x="3458096" y="1048984"/>
            <a:ext cx="1800200"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找桩难</a:t>
            </a:r>
            <a:endParaRPr lang="zh-CN" altLang="en-US" sz="1500" b="1" dirty="0">
              <a:latin typeface="微软雅黑" panose="020B0503020204020204" pitchFamily="34" charset="-122"/>
              <a:ea typeface="微软雅黑" panose="020B0503020204020204" pitchFamily="34" charset="-122"/>
            </a:endParaRPr>
          </a:p>
        </p:txBody>
      </p:sp>
      <p:sp>
        <p:nvSpPr>
          <p:cNvPr id="12" name="圆角矩形 11"/>
          <p:cNvSpPr/>
          <p:nvPr/>
        </p:nvSpPr>
        <p:spPr>
          <a:xfrm>
            <a:off x="5367298" y="1605782"/>
            <a:ext cx="1800200"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油车占位</a:t>
            </a:r>
            <a:endParaRPr lang="zh-CN" altLang="en-US" sz="15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5967164" y="2217850"/>
            <a:ext cx="1800200"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电桩无效</a:t>
            </a:r>
            <a:endParaRPr lang="zh-CN" altLang="en-US" sz="1500" b="1" dirty="0">
              <a:latin typeface="微软雅黑" panose="020B0503020204020204" pitchFamily="34" charset="-122"/>
              <a:ea typeface="微软雅黑" panose="020B0503020204020204" pitchFamily="34" charset="-122"/>
            </a:endParaRPr>
          </a:p>
        </p:txBody>
      </p:sp>
      <p:sp>
        <p:nvSpPr>
          <p:cNvPr id="14" name="圆角矩形 13"/>
          <p:cNvSpPr/>
          <p:nvPr/>
        </p:nvSpPr>
        <p:spPr>
          <a:xfrm>
            <a:off x="6084168" y="2958584"/>
            <a:ext cx="1800200"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停车费贵</a:t>
            </a:r>
            <a:endParaRPr lang="zh-CN" altLang="en-US" sz="1500" b="1" dirty="0">
              <a:latin typeface="微软雅黑" panose="020B0503020204020204" pitchFamily="34" charset="-122"/>
              <a:ea typeface="微软雅黑" panose="020B0503020204020204" pitchFamily="34" charset="-122"/>
            </a:endParaRPr>
          </a:p>
        </p:txBody>
      </p:sp>
      <p:sp>
        <p:nvSpPr>
          <p:cNvPr id="15" name="圆角矩形 14"/>
          <p:cNvSpPr/>
          <p:nvPr/>
        </p:nvSpPr>
        <p:spPr>
          <a:xfrm>
            <a:off x="3491880" y="4191930"/>
            <a:ext cx="1800200" cy="477568"/>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需安装多个</a:t>
            </a:r>
            <a:r>
              <a:rPr lang="en-US" altLang="zh-CN" sz="1500" b="1" dirty="0">
                <a:latin typeface="微软雅黑" panose="020B0503020204020204" pitchFamily="34" charset="-122"/>
                <a:ea typeface="微软雅黑" panose="020B0503020204020204" pitchFamily="34" charset="-122"/>
              </a:rPr>
              <a:t>APP</a:t>
            </a:r>
            <a:r>
              <a:rPr lang="zh-CN" altLang="en-US" sz="1500" b="1" dirty="0">
                <a:latin typeface="微软雅黑" panose="020B0503020204020204" pitchFamily="34" charset="-122"/>
                <a:ea typeface="微软雅黑" panose="020B0503020204020204" pitchFamily="34" charset="-122"/>
              </a:rPr>
              <a:t>或办理不同充电卡</a:t>
            </a:r>
            <a:endParaRPr lang="zh-CN" altLang="en-US" sz="1500" b="1" dirty="0">
              <a:latin typeface="微软雅黑" panose="020B0503020204020204" pitchFamily="34" charset="-122"/>
              <a:ea typeface="微软雅黑" panose="020B0503020204020204" pitchFamily="34" charset="-122"/>
            </a:endParaRPr>
          </a:p>
        </p:txBody>
      </p:sp>
      <p:sp>
        <p:nvSpPr>
          <p:cNvPr id="16" name="圆角矩形 15"/>
          <p:cNvSpPr/>
          <p:nvPr/>
        </p:nvSpPr>
        <p:spPr>
          <a:xfrm>
            <a:off x="5652121" y="3734205"/>
            <a:ext cx="186878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500" b="1" dirty="0">
                <a:latin typeface="微软雅黑" panose="020B0503020204020204" pitchFamily="34" charset="-122"/>
                <a:ea typeface="微软雅黑" panose="020B0503020204020204" pitchFamily="34" charset="-122"/>
              </a:rPr>
              <a:t>充电时间难以合理化</a:t>
            </a:r>
            <a:endParaRPr lang="zh-CN" altLang="en-US" sz="1500"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1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充电桩行业痛点与壁垒分析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运营痛点</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sp>
        <p:nvSpPr>
          <p:cNvPr id="33" name="AutoShape 21"/>
          <p:cNvSpPr>
            <a:spLocks noChangeAspect="1" noChangeArrowheads="1" noTextEdit="1"/>
          </p:cNvSpPr>
          <p:nvPr/>
        </p:nvSpPr>
        <p:spPr bwMode="auto">
          <a:xfrm>
            <a:off x="4945063" y="1106488"/>
            <a:ext cx="2936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832830" y="867711"/>
            <a:ext cx="3561760" cy="1163075"/>
            <a:chOff x="832830" y="867711"/>
            <a:chExt cx="3561760" cy="1163075"/>
          </a:xfrm>
        </p:grpSpPr>
        <p:grpSp>
          <p:nvGrpSpPr>
            <p:cNvPr id="24" name="组合 23"/>
            <p:cNvGrpSpPr/>
            <p:nvPr/>
          </p:nvGrpSpPr>
          <p:grpSpPr>
            <a:xfrm>
              <a:off x="832830" y="867711"/>
              <a:ext cx="3561760" cy="1163075"/>
              <a:chOff x="987754" y="1456624"/>
              <a:chExt cx="3561760" cy="1163075"/>
            </a:xfrm>
          </p:grpSpPr>
          <p:sp>
            <p:nvSpPr>
              <p:cNvPr id="25" name="文本框 15"/>
              <p:cNvSpPr txBox="1"/>
              <p:nvPr/>
            </p:nvSpPr>
            <p:spPr>
              <a:xfrm>
                <a:off x="1619672" y="1456624"/>
                <a:ext cx="2171148" cy="372410"/>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客户服务与体验不好</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26" name="文本框 16"/>
              <p:cNvSpPr txBox="1"/>
              <p:nvPr/>
            </p:nvSpPr>
            <p:spPr>
              <a:xfrm>
                <a:off x="1619671" y="1765619"/>
                <a:ext cx="2929843" cy="854080"/>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无法满足用户的很多需求，服务体验不好</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无法对客户进行精确的管理、营销与分析</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与集团客户的对账结算麻烦</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Freeform 41"/>
            <p:cNvSpPr>
              <a:spLocks noEditPoints="1"/>
            </p:cNvSpPr>
            <p:nvPr/>
          </p:nvSpPr>
          <p:spPr bwMode="auto">
            <a:xfrm>
              <a:off x="953127" y="1078669"/>
              <a:ext cx="263394" cy="25322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p:spPr>
          <p:txBody>
            <a:bodyPr vert="horz" wrap="square" lIns="91434" tIns="45717" rIns="91434" bIns="45717" numCol="1" anchor="t" anchorCtr="0" compatLnSpc="1"/>
            <a:lstStyle/>
            <a:p>
              <a:endParaRPr lang="zh-CN" altLang="en-US"/>
            </a:p>
          </p:txBody>
        </p:sp>
      </p:grpSp>
      <p:grpSp>
        <p:nvGrpSpPr>
          <p:cNvPr id="6" name="组合 5"/>
          <p:cNvGrpSpPr/>
          <p:nvPr/>
        </p:nvGrpSpPr>
        <p:grpSpPr>
          <a:xfrm>
            <a:off x="832830" y="3411538"/>
            <a:ext cx="3561760" cy="1464541"/>
            <a:chOff x="832830" y="3402013"/>
            <a:chExt cx="3561760" cy="1464541"/>
          </a:xfrm>
        </p:grpSpPr>
        <p:grpSp>
          <p:nvGrpSpPr>
            <p:cNvPr id="58" name="组合 57"/>
            <p:cNvGrpSpPr/>
            <p:nvPr/>
          </p:nvGrpSpPr>
          <p:grpSpPr>
            <a:xfrm>
              <a:off x="832830" y="3402013"/>
              <a:ext cx="3561760" cy="1464541"/>
              <a:chOff x="975705" y="3459163"/>
              <a:chExt cx="3561760" cy="1464541"/>
            </a:xfrm>
          </p:grpSpPr>
          <p:grpSp>
            <p:nvGrpSpPr>
              <p:cNvPr id="59" name="组合 58"/>
              <p:cNvGrpSpPr/>
              <p:nvPr/>
            </p:nvGrpSpPr>
            <p:grpSpPr>
              <a:xfrm>
                <a:off x="975705" y="3506713"/>
                <a:ext cx="3561760" cy="1416991"/>
                <a:chOff x="987754" y="1456624"/>
                <a:chExt cx="3561760" cy="1416991"/>
              </a:xfrm>
            </p:grpSpPr>
            <p:sp>
              <p:nvSpPr>
                <p:cNvPr id="63" name="文本框 37"/>
                <p:cNvSpPr txBox="1"/>
                <p:nvPr/>
              </p:nvSpPr>
              <p:spPr>
                <a:xfrm>
                  <a:off x="1619672" y="1456624"/>
                  <a:ext cx="1881192" cy="372410"/>
                </a:xfrm>
                <a:prstGeom prst="rect">
                  <a:avLst/>
                </a:prstGeom>
                <a:noFill/>
              </p:spPr>
              <p:txBody>
                <a:bodyPr wrap="square" rtlCol="0">
                  <a:spAutoFit/>
                </a:bodyPr>
                <a:lstStyle/>
                <a:p>
                  <a:pPr>
                    <a:lnSpc>
                      <a:spcPct val="130000"/>
                    </a:lnSpc>
                  </a:pPr>
                  <a:r>
                    <a:rPr lang="zh-CN" altLang="en-US" sz="1400" b="1" dirty="0">
                      <a:solidFill>
                        <a:srgbClr val="2DB1AF"/>
                      </a:solidFill>
                      <a:latin typeface="微软雅黑" panose="020B0503020204020204" pitchFamily="34" charset="-122"/>
                      <a:ea typeface="微软雅黑" panose="020B0503020204020204" pitchFamily="34" charset="-122"/>
                    </a:rPr>
                    <a:t>投入大，收益慢</a:t>
                  </a:r>
                  <a:endParaRPr lang="zh-CN" altLang="en-US" sz="1400" b="1" dirty="0">
                    <a:solidFill>
                      <a:srgbClr val="2DB1AF"/>
                    </a:solidFill>
                    <a:latin typeface="微软雅黑" panose="020B0503020204020204" pitchFamily="34" charset="-122"/>
                    <a:ea typeface="微软雅黑" panose="020B0503020204020204" pitchFamily="34" charset="-122"/>
                  </a:endParaRPr>
                </a:p>
              </p:txBody>
            </p:sp>
            <p:sp>
              <p:nvSpPr>
                <p:cNvPr id="64" name="文本框 38"/>
                <p:cNvSpPr txBox="1"/>
                <p:nvPr/>
              </p:nvSpPr>
              <p:spPr>
                <a:xfrm>
                  <a:off x="1619671" y="1765619"/>
                  <a:ext cx="2929843" cy="1107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充电站的运营，需要投入大量资本（场地、站场建设、充电设备采购等）</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目前基本只靠车辆充电电费和服务费获利，获利方式单一，收益速度很慢</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椭圆 64"/>
                <p:cNvSpPr/>
                <p:nvPr/>
              </p:nvSpPr>
              <p:spPr>
                <a:xfrm>
                  <a:off x="987754" y="1563704"/>
                  <a:ext cx="503990" cy="503990"/>
                </a:xfrm>
                <a:prstGeom prst="ellipse">
                  <a:avLst/>
                </a:prstGeom>
                <a:solidFill>
                  <a:srgbClr val="2D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AutoShape 10"/>
              <p:cNvSpPr>
                <a:spLocks noChangeAspect="1" noChangeArrowheads="1" noTextEdit="1"/>
              </p:cNvSpPr>
              <p:nvPr/>
            </p:nvSpPr>
            <p:spPr bwMode="auto">
              <a:xfrm>
                <a:off x="1109663" y="3459163"/>
                <a:ext cx="234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pic>
          <p:nvPicPr>
            <p:cNvPr id="80" name="图片 7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922638" y="3639563"/>
              <a:ext cx="319672" cy="315925"/>
            </a:xfrm>
            <a:prstGeom prst="rect">
              <a:avLst/>
            </a:prstGeom>
          </p:spPr>
        </p:pic>
      </p:grpSp>
      <p:grpSp>
        <p:nvGrpSpPr>
          <p:cNvPr id="5" name="组合 4"/>
          <p:cNvGrpSpPr/>
          <p:nvPr/>
        </p:nvGrpSpPr>
        <p:grpSpPr>
          <a:xfrm>
            <a:off x="4867118" y="3435313"/>
            <a:ext cx="3531971" cy="1416991"/>
            <a:chOff x="4857593" y="3438451"/>
            <a:chExt cx="3531971" cy="1416991"/>
          </a:xfrm>
        </p:grpSpPr>
        <p:grpSp>
          <p:nvGrpSpPr>
            <p:cNvPr id="74" name="组合 73"/>
            <p:cNvGrpSpPr/>
            <p:nvPr/>
          </p:nvGrpSpPr>
          <p:grpSpPr>
            <a:xfrm>
              <a:off x="4857593" y="3438451"/>
              <a:ext cx="3531971" cy="1416991"/>
              <a:chOff x="987754" y="1456624"/>
              <a:chExt cx="3531971" cy="1416991"/>
            </a:xfrm>
          </p:grpSpPr>
          <p:sp>
            <p:nvSpPr>
              <p:cNvPr id="76" name="文本框 37"/>
              <p:cNvSpPr txBox="1"/>
              <p:nvPr/>
            </p:nvSpPr>
            <p:spPr>
              <a:xfrm>
                <a:off x="1619672" y="1456624"/>
                <a:ext cx="1881192" cy="372410"/>
              </a:xfrm>
              <a:prstGeom prst="rect">
                <a:avLst/>
              </a:prstGeom>
              <a:noFill/>
            </p:spPr>
            <p:txBody>
              <a:bodyPr wrap="square" rtlCol="0">
                <a:spAutoFit/>
              </a:bodyPr>
              <a:lstStyle/>
              <a:p>
                <a:pPr>
                  <a:lnSpc>
                    <a:spcPct val="130000"/>
                  </a:lnSpc>
                </a:pPr>
                <a:r>
                  <a:rPr lang="zh-CN" altLang="en-US" sz="1400" b="1" dirty="0">
                    <a:solidFill>
                      <a:srgbClr val="2DB1AF"/>
                    </a:solidFill>
                    <a:latin typeface="微软雅黑" panose="020B0503020204020204" pitchFamily="34" charset="-122"/>
                    <a:ea typeface="微软雅黑" panose="020B0503020204020204" pitchFamily="34" charset="-122"/>
                  </a:rPr>
                  <a:t>运维成本高</a:t>
                </a:r>
                <a:endParaRPr lang="zh-CN" altLang="en-US" sz="1400" b="1" dirty="0">
                  <a:solidFill>
                    <a:srgbClr val="2DB1AF"/>
                  </a:solidFill>
                  <a:latin typeface="微软雅黑" panose="020B0503020204020204" pitchFamily="34" charset="-122"/>
                  <a:ea typeface="微软雅黑" panose="020B0503020204020204" pitchFamily="34" charset="-122"/>
                </a:endParaRPr>
              </a:p>
            </p:txBody>
          </p:sp>
          <p:sp>
            <p:nvSpPr>
              <p:cNvPr id="77" name="文本框 38"/>
              <p:cNvSpPr txBox="1"/>
              <p:nvPr/>
            </p:nvSpPr>
            <p:spPr>
              <a:xfrm>
                <a:off x="1619671" y="1765619"/>
                <a:ext cx="2900054" cy="1107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运营商需投入大量人力、物力进行站场的运维工作，以支撑相关业务的正常运转</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充电桩运营商的运维成本占比大，并缺乏有效技术支撑</a:t>
                </a:r>
                <a:endParaRPr lang="zh-CN" altLang="en-US" sz="1100" b="1" dirty="0">
                  <a:solidFill>
                    <a:srgbClr val="2DB1AF"/>
                  </a:solidFill>
                  <a:latin typeface="微软雅黑" panose="020B0503020204020204" pitchFamily="34" charset="-122"/>
                  <a:ea typeface="微软雅黑" panose="020B0503020204020204" pitchFamily="34" charset="-122"/>
                </a:endParaRPr>
              </a:p>
            </p:txBody>
          </p:sp>
          <p:sp>
            <p:nvSpPr>
              <p:cNvPr id="78" name="椭圆 77"/>
              <p:cNvSpPr/>
              <p:nvPr/>
            </p:nvSpPr>
            <p:spPr>
              <a:xfrm>
                <a:off x="987754" y="1563704"/>
                <a:ext cx="503990" cy="503990"/>
              </a:xfrm>
              <a:prstGeom prst="ellipse">
                <a:avLst/>
              </a:prstGeom>
              <a:solidFill>
                <a:srgbClr val="2D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椭圆 81"/>
            <p:cNvSpPr/>
            <p:nvPr/>
          </p:nvSpPr>
          <p:spPr>
            <a:xfrm>
              <a:off x="4968093" y="3649654"/>
              <a:ext cx="284489" cy="284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050" b="1" dirty="0">
                <a:solidFill>
                  <a:srgbClr val="2DB1AF"/>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4936377" y="3667062"/>
              <a:ext cx="338554" cy="276999"/>
            </a:xfrm>
            <a:prstGeom prst="rect">
              <a:avLst/>
            </a:prstGeom>
            <a:noFill/>
            <a:ln>
              <a:noFill/>
            </a:ln>
          </p:spPr>
          <p:txBody>
            <a:bodyPr wrap="none" rtlCol="0">
              <a:spAutoFit/>
            </a:bodyPr>
            <a:lstStyle/>
            <a:p>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endPar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2" name="组合 21"/>
          <p:cNvGrpSpPr/>
          <p:nvPr/>
        </p:nvGrpSpPr>
        <p:grpSpPr>
          <a:xfrm>
            <a:off x="4839768" y="867711"/>
            <a:ext cx="3549796" cy="1163075"/>
            <a:chOff x="4839768" y="867711"/>
            <a:chExt cx="3549796" cy="1163075"/>
          </a:xfrm>
        </p:grpSpPr>
        <p:grpSp>
          <p:nvGrpSpPr>
            <p:cNvPr id="28" name="组合 27"/>
            <p:cNvGrpSpPr/>
            <p:nvPr/>
          </p:nvGrpSpPr>
          <p:grpSpPr>
            <a:xfrm>
              <a:off x="4839768" y="867711"/>
              <a:ext cx="3549796" cy="1163075"/>
              <a:chOff x="987754" y="1456624"/>
              <a:chExt cx="3549796" cy="1163075"/>
            </a:xfrm>
          </p:grpSpPr>
          <p:sp>
            <p:nvSpPr>
              <p:cNvPr id="29" name="文本框 20"/>
              <p:cNvSpPr txBox="1"/>
              <p:nvPr/>
            </p:nvSpPr>
            <p:spPr>
              <a:xfrm>
                <a:off x="1619672" y="1456624"/>
                <a:ext cx="2844730" cy="372410"/>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设备供应不及时、运行监控困难</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31" name="文本框 21"/>
              <p:cNvSpPr txBox="1"/>
              <p:nvPr/>
            </p:nvSpPr>
            <p:spPr>
              <a:xfrm>
                <a:off x="1619672" y="1765619"/>
                <a:ext cx="2917878" cy="854080"/>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供应商的设备供应不及时、交付风险大</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无法及时、集中的监控、分析各供应商设备的运行、使用情况</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21" name="组合 20"/>
            <p:cNvGrpSpPr/>
            <p:nvPr/>
          </p:nvGrpSpPr>
          <p:grpSpPr>
            <a:xfrm>
              <a:off x="4964113" y="1091711"/>
              <a:ext cx="267645" cy="267645"/>
              <a:chOff x="4476750" y="1603375"/>
              <a:chExt cx="323851" cy="323851"/>
            </a:xfrm>
          </p:grpSpPr>
          <p:sp>
            <p:nvSpPr>
              <p:cNvPr id="15" name="Freeform 6"/>
              <p:cNvSpPr/>
              <p:nvPr/>
            </p:nvSpPr>
            <p:spPr bwMode="auto">
              <a:xfrm>
                <a:off x="4649788" y="1776413"/>
                <a:ext cx="150813" cy="150813"/>
              </a:xfrm>
              <a:custGeom>
                <a:avLst/>
                <a:gdLst>
                  <a:gd name="T0" fmla="*/ 0 w 1621"/>
                  <a:gd name="T1" fmla="*/ 0 h 1618"/>
                  <a:gd name="T2" fmla="*/ 25 w 1621"/>
                  <a:gd name="T3" fmla="*/ 0 h 1618"/>
                  <a:gd name="T4" fmla="*/ 1132 w 1621"/>
                  <a:gd name="T5" fmla="*/ 0 h 1618"/>
                  <a:gd name="T6" fmla="*/ 1187 w 1621"/>
                  <a:gd name="T7" fmla="*/ 2 h 1618"/>
                  <a:gd name="T8" fmla="*/ 1240 w 1621"/>
                  <a:gd name="T9" fmla="*/ 10 h 1618"/>
                  <a:gd name="T10" fmla="*/ 1289 w 1621"/>
                  <a:gd name="T11" fmla="*/ 22 h 1618"/>
                  <a:gd name="T12" fmla="*/ 1337 w 1621"/>
                  <a:gd name="T13" fmla="*/ 40 h 1618"/>
                  <a:gd name="T14" fmla="*/ 1381 w 1621"/>
                  <a:gd name="T15" fmla="*/ 62 h 1618"/>
                  <a:gd name="T16" fmla="*/ 1423 w 1621"/>
                  <a:gd name="T17" fmla="*/ 89 h 1618"/>
                  <a:gd name="T18" fmla="*/ 1461 w 1621"/>
                  <a:gd name="T19" fmla="*/ 122 h 1618"/>
                  <a:gd name="T20" fmla="*/ 1497 w 1621"/>
                  <a:gd name="T21" fmla="*/ 158 h 1618"/>
                  <a:gd name="T22" fmla="*/ 1531 w 1621"/>
                  <a:gd name="T23" fmla="*/ 200 h 1618"/>
                  <a:gd name="T24" fmla="*/ 1560 w 1621"/>
                  <a:gd name="T25" fmla="*/ 247 h 1618"/>
                  <a:gd name="T26" fmla="*/ 1582 w 1621"/>
                  <a:gd name="T27" fmla="*/ 291 h 1618"/>
                  <a:gd name="T28" fmla="*/ 1599 w 1621"/>
                  <a:gd name="T29" fmla="*/ 336 h 1618"/>
                  <a:gd name="T30" fmla="*/ 1612 w 1621"/>
                  <a:gd name="T31" fmla="*/ 383 h 1618"/>
                  <a:gd name="T32" fmla="*/ 1618 w 1621"/>
                  <a:gd name="T33" fmla="*/ 430 h 1618"/>
                  <a:gd name="T34" fmla="*/ 1621 w 1621"/>
                  <a:gd name="T35" fmla="*/ 480 h 1618"/>
                  <a:gd name="T36" fmla="*/ 1621 w 1621"/>
                  <a:gd name="T37" fmla="*/ 705 h 1618"/>
                  <a:gd name="T38" fmla="*/ 1621 w 1621"/>
                  <a:gd name="T39" fmla="*/ 930 h 1618"/>
                  <a:gd name="T40" fmla="*/ 1620 w 1621"/>
                  <a:gd name="T41" fmla="*/ 1156 h 1618"/>
                  <a:gd name="T42" fmla="*/ 1616 w 1621"/>
                  <a:gd name="T43" fmla="*/ 1209 h 1618"/>
                  <a:gd name="T44" fmla="*/ 1606 w 1621"/>
                  <a:gd name="T45" fmla="*/ 1261 h 1618"/>
                  <a:gd name="T46" fmla="*/ 1592 w 1621"/>
                  <a:gd name="T47" fmla="*/ 1310 h 1618"/>
                  <a:gd name="T48" fmla="*/ 1572 w 1621"/>
                  <a:gd name="T49" fmla="*/ 1357 h 1618"/>
                  <a:gd name="T50" fmla="*/ 1546 w 1621"/>
                  <a:gd name="T51" fmla="*/ 1402 h 1618"/>
                  <a:gd name="T52" fmla="*/ 1517 w 1621"/>
                  <a:gd name="T53" fmla="*/ 1442 h 1618"/>
                  <a:gd name="T54" fmla="*/ 1483 w 1621"/>
                  <a:gd name="T55" fmla="*/ 1480 h 1618"/>
                  <a:gd name="T56" fmla="*/ 1445 w 1621"/>
                  <a:gd name="T57" fmla="*/ 1514 h 1618"/>
                  <a:gd name="T58" fmla="*/ 1403 w 1621"/>
                  <a:gd name="T59" fmla="*/ 1543 h 1618"/>
                  <a:gd name="T60" fmla="*/ 1358 w 1621"/>
                  <a:gd name="T61" fmla="*/ 1569 h 1618"/>
                  <a:gd name="T62" fmla="*/ 1308 w 1621"/>
                  <a:gd name="T63" fmla="*/ 1589 h 1618"/>
                  <a:gd name="T64" fmla="*/ 1257 w 1621"/>
                  <a:gd name="T65" fmla="*/ 1604 h 1618"/>
                  <a:gd name="T66" fmla="*/ 1217 w 1621"/>
                  <a:gd name="T67" fmla="*/ 1612 h 1618"/>
                  <a:gd name="T68" fmla="*/ 1177 w 1621"/>
                  <a:gd name="T69" fmla="*/ 1616 h 1618"/>
                  <a:gd name="T70" fmla="*/ 1136 w 1621"/>
                  <a:gd name="T71" fmla="*/ 1617 h 1618"/>
                  <a:gd name="T72" fmla="*/ 817 w 1621"/>
                  <a:gd name="T73" fmla="*/ 1618 h 1618"/>
                  <a:gd name="T74" fmla="*/ 497 w 1621"/>
                  <a:gd name="T75" fmla="*/ 1618 h 1618"/>
                  <a:gd name="T76" fmla="*/ 442 w 1621"/>
                  <a:gd name="T77" fmla="*/ 1615 h 1618"/>
                  <a:gd name="T78" fmla="*/ 389 w 1621"/>
                  <a:gd name="T79" fmla="*/ 1607 h 1618"/>
                  <a:gd name="T80" fmla="*/ 340 w 1621"/>
                  <a:gd name="T81" fmla="*/ 1596 h 1618"/>
                  <a:gd name="T82" fmla="*/ 292 w 1621"/>
                  <a:gd name="T83" fmla="*/ 1578 h 1618"/>
                  <a:gd name="T84" fmla="*/ 247 w 1621"/>
                  <a:gd name="T85" fmla="*/ 1556 h 1618"/>
                  <a:gd name="T86" fmla="*/ 205 w 1621"/>
                  <a:gd name="T87" fmla="*/ 1530 h 1618"/>
                  <a:gd name="T88" fmla="*/ 165 w 1621"/>
                  <a:gd name="T89" fmla="*/ 1497 h 1618"/>
                  <a:gd name="T90" fmla="*/ 127 w 1621"/>
                  <a:gd name="T91" fmla="*/ 1460 h 1618"/>
                  <a:gd name="T92" fmla="*/ 92 w 1621"/>
                  <a:gd name="T93" fmla="*/ 1418 h 1618"/>
                  <a:gd name="T94" fmla="*/ 66 w 1621"/>
                  <a:gd name="T95" fmla="*/ 1382 h 1618"/>
                  <a:gd name="T96" fmla="*/ 45 w 1621"/>
                  <a:gd name="T97" fmla="*/ 1342 h 1618"/>
                  <a:gd name="T98" fmla="*/ 28 w 1621"/>
                  <a:gd name="T99" fmla="*/ 1301 h 1618"/>
                  <a:gd name="T100" fmla="*/ 16 w 1621"/>
                  <a:gd name="T101" fmla="*/ 1259 h 1618"/>
                  <a:gd name="T102" fmla="*/ 6 w 1621"/>
                  <a:gd name="T103" fmla="*/ 1214 h 1618"/>
                  <a:gd name="T104" fmla="*/ 1 w 1621"/>
                  <a:gd name="T105" fmla="*/ 1169 h 1618"/>
                  <a:gd name="T106" fmla="*/ 0 w 1621"/>
                  <a:gd name="T107" fmla="*/ 1127 h 1618"/>
                  <a:gd name="T108" fmla="*/ 0 w 1621"/>
                  <a:gd name="T109" fmla="*/ 25 h 1618"/>
                  <a:gd name="T110" fmla="*/ 0 w 1621"/>
                  <a:gd name="T111"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1" h="1618">
                    <a:moveTo>
                      <a:pt x="0" y="0"/>
                    </a:moveTo>
                    <a:lnTo>
                      <a:pt x="25" y="0"/>
                    </a:lnTo>
                    <a:lnTo>
                      <a:pt x="1132" y="0"/>
                    </a:lnTo>
                    <a:lnTo>
                      <a:pt x="1187" y="2"/>
                    </a:lnTo>
                    <a:lnTo>
                      <a:pt x="1240" y="10"/>
                    </a:lnTo>
                    <a:lnTo>
                      <a:pt x="1289" y="22"/>
                    </a:lnTo>
                    <a:lnTo>
                      <a:pt x="1337" y="40"/>
                    </a:lnTo>
                    <a:lnTo>
                      <a:pt x="1381" y="62"/>
                    </a:lnTo>
                    <a:lnTo>
                      <a:pt x="1423" y="89"/>
                    </a:lnTo>
                    <a:lnTo>
                      <a:pt x="1461" y="122"/>
                    </a:lnTo>
                    <a:lnTo>
                      <a:pt x="1497" y="158"/>
                    </a:lnTo>
                    <a:lnTo>
                      <a:pt x="1531" y="200"/>
                    </a:lnTo>
                    <a:lnTo>
                      <a:pt x="1560" y="247"/>
                    </a:lnTo>
                    <a:lnTo>
                      <a:pt x="1582" y="291"/>
                    </a:lnTo>
                    <a:lnTo>
                      <a:pt x="1599" y="336"/>
                    </a:lnTo>
                    <a:lnTo>
                      <a:pt x="1612" y="383"/>
                    </a:lnTo>
                    <a:lnTo>
                      <a:pt x="1618" y="430"/>
                    </a:lnTo>
                    <a:lnTo>
                      <a:pt x="1621" y="480"/>
                    </a:lnTo>
                    <a:lnTo>
                      <a:pt x="1621" y="705"/>
                    </a:lnTo>
                    <a:lnTo>
                      <a:pt x="1621" y="930"/>
                    </a:lnTo>
                    <a:lnTo>
                      <a:pt x="1620" y="1156"/>
                    </a:lnTo>
                    <a:lnTo>
                      <a:pt x="1616" y="1209"/>
                    </a:lnTo>
                    <a:lnTo>
                      <a:pt x="1606" y="1261"/>
                    </a:lnTo>
                    <a:lnTo>
                      <a:pt x="1592" y="1310"/>
                    </a:lnTo>
                    <a:lnTo>
                      <a:pt x="1572" y="1357"/>
                    </a:lnTo>
                    <a:lnTo>
                      <a:pt x="1546" y="1402"/>
                    </a:lnTo>
                    <a:lnTo>
                      <a:pt x="1517" y="1442"/>
                    </a:lnTo>
                    <a:lnTo>
                      <a:pt x="1483" y="1480"/>
                    </a:lnTo>
                    <a:lnTo>
                      <a:pt x="1445" y="1514"/>
                    </a:lnTo>
                    <a:lnTo>
                      <a:pt x="1403" y="1543"/>
                    </a:lnTo>
                    <a:lnTo>
                      <a:pt x="1358" y="1569"/>
                    </a:lnTo>
                    <a:lnTo>
                      <a:pt x="1308" y="1589"/>
                    </a:lnTo>
                    <a:lnTo>
                      <a:pt x="1257" y="1604"/>
                    </a:lnTo>
                    <a:lnTo>
                      <a:pt x="1217" y="1612"/>
                    </a:lnTo>
                    <a:lnTo>
                      <a:pt x="1177" y="1616"/>
                    </a:lnTo>
                    <a:lnTo>
                      <a:pt x="1136" y="1617"/>
                    </a:lnTo>
                    <a:lnTo>
                      <a:pt x="817" y="1618"/>
                    </a:lnTo>
                    <a:lnTo>
                      <a:pt x="497" y="1618"/>
                    </a:lnTo>
                    <a:lnTo>
                      <a:pt x="442" y="1615"/>
                    </a:lnTo>
                    <a:lnTo>
                      <a:pt x="389" y="1607"/>
                    </a:lnTo>
                    <a:lnTo>
                      <a:pt x="340" y="1596"/>
                    </a:lnTo>
                    <a:lnTo>
                      <a:pt x="292" y="1578"/>
                    </a:lnTo>
                    <a:lnTo>
                      <a:pt x="247" y="1556"/>
                    </a:lnTo>
                    <a:lnTo>
                      <a:pt x="205" y="1530"/>
                    </a:lnTo>
                    <a:lnTo>
                      <a:pt x="165" y="1497"/>
                    </a:lnTo>
                    <a:lnTo>
                      <a:pt x="127" y="1460"/>
                    </a:lnTo>
                    <a:lnTo>
                      <a:pt x="92" y="1418"/>
                    </a:lnTo>
                    <a:lnTo>
                      <a:pt x="66" y="1382"/>
                    </a:lnTo>
                    <a:lnTo>
                      <a:pt x="45" y="1342"/>
                    </a:lnTo>
                    <a:lnTo>
                      <a:pt x="28" y="1301"/>
                    </a:lnTo>
                    <a:lnTo>
                      <a:pt x="16" y="1259"/>
                    </a:lnTo>
                    <a:lnTo>
                      <a:pt x="6" y="1214"/>
                    </a:lnTo>
                    <a:lnTo>
                      <a:pt x="1" y="1169"/>
                    </a:lnTo>
                    <a:lnTo>
                      <a:pt x="0" y="1127"/>
                    </a:lnTo>
                    <a:lnTo>
                      <a:pt x="0" y="25"/>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6" name="Freeform 7"/>
              <p:cNvSpPr/>
              <p:nvPr/>
            </p:nvSpPr>
            <p:spPr bwMode="auto">
              <a:xfrm>
                <a:off x="4649788" y="1603375"/>
                <a:ext cx="150813" cy="150813"/>
              </a:xfrm>
              <a:custGeom>
                <a:avLst/>
                <a:gdLst>
                  <a:gd name="T0" fmla="*/ 0 w 1621"/>
                  <a:gd name="T1" fmla="*/ 1619 h 1619"/>
                  <a:gd name="T2" fmla="*/ 0 w 1621"/>
                  <a:gd name="T3" fmla="*/ 1592 h 1619"/>
                  <a:gd name="T4" fmla="*/ 0 w 1621"/>
                  <a:gd name="T5" fmla="*/ 1046 h 1619"/>
                  <a:gd name="T6" fmla="*/ 1 w 1621"/>
                  <a:gd name="T7" fmla="*/ 499 h 1619"/>
                  <a:gd name="T8" fmla="*/ 3 w 1621"/>
                  <a:gd name="T9" fmla="*/ 443 h 1619"/>
                  <a:gd name="T10" fmla="*/ 11 w 1621"/>
                  <a:gd name="T11" fmla="*/ 389 h 1619"/>
                  <a:gd name="T12" fmla="*/ 24 w 1621"/>
                  <a:gd name="T13" fmla="*/ 339 h 1619"/>
                  <a:gd name="T14" fmla="*/ 41 w 1621"/>
                  <a:gd name="T15" fmla="*/ 291 h 1619"/>
                  <a:gd name="T16" fmla="*/ 63 w 1621"/>
                  <a:gd name="T17" fmla="*/ 246 h 1619"/>
                  <a:gd name="T18" fmla="*/ 90 w 1621"/>
                  <a:gd name="T19" fmla="*/ 205 h 1619"/>
                  <a:gd name="T20" fmla="*/ 122 w 1621"/>
                  <a:gd name="T21" fmla="*/ 166 h 1619"/>
                  <a:gd name="T22" fmla="*/ 159 w 1621"/>
                  <a:gd name="T23" fmla="*/ 131 h 1619"/>
                  <a:gd name="T24" fmla="*/ 199 w 1621"/>
                  <a:gd name="T25" fmla="*/ 98 h 1619"/>
                  <a:gd name="T26" fmla="*/ 245 w 1621"/>
                  <a:gd name="T27" fmla="*/ 69 h 1619"/>
                  <a:gd name="T28" fmla="*/ 295 w 1621"/>
                  <a:gd name="T29" fmla="*/ 41 h 1619"/>
                  <a:gd name="T30" fmla="*/ 332 w 1621"/>
                  <a:gd name="T31" fmla="*/ 25 h 1619"/>
                  <a:gd name="T32" fmla="*/ 372 w 1621"/>
                  <a:gd name="T33" fmla="*/ 14 h 1619"/>
                  <a:gd name="T34" fmla="*/ 412 w 1621"/>
                  <a:gd name="T35" fmla="*/ 7 h 1619"/>
                  <a:gd name="T36" fmla="*/ 452 w 1621"/>
                  <a:gd name="T37" fmla="*/ 1 h 1619"/>
                  <a:gd name="T38" fmla="*/ 495 w 1621"/>
                  <a:gd name="T39" fmla="*/ 0 h 1619"/>
                  <a:gd name="T40" fmla="*/ 1140 w 1621"/>
                  <a:gd name="T41" fmla="*/ 0 h 1619"/>
                  <a:gd name="T42" fmla="*/ 1193 w 1621"/>
                  <a:gd name="T43" fmla="*/ 3 h 1619"/>
                  <a:gd name="T44" fmla="*/ 1243 w 1621"/>
                  <a:gd name="T45" fmla="*/ 12 h 1619"/>
                  <a:gd name="T46" fmla="*/ 1293 w 1621"/>
                  <a:gd name="T47" fmla="*/ 24 h 1619"/>
                  <a:gd name="T48" fmla="*/ 1340 w 1621"/>
                  <a:gd name="T49" fmla="*/ 43 h 1619"/>
                  <a:gd name="T50" fmla="*/ 1384 w 1621"/>
                  <a:gd name="T51" fmla="*/ 66 h 1619"/>
                  <a:gd name="T52" fmla="*/ 1425 w 1621"/>
                  <a:gd name="T53" fmla="*/ 93 h 1619"/>
                  <a:gd name="T54" fmla="*/ 1464 w 1621"/>
                  <a:gd name="T55" fmla="*/ 124 h 1619"/>
                  <a:gd name="T56" fmla="*/ 1499 w 1621"/>
                  <a:gd name="T57" fmla="*/ 160 h 1619"/>
                  <a:gd name="T58" fmla="*/ 1530 w 1621"/>
                  <a:gd name="T59" fmla="*/ 199 h 1619"/>
                  <a:gd name="T60" fmla="*/ 1557 w 1621"/>
                  <a:gd name="T61" fmla="*/ 241 h 1619"/>
                  <a:gd name="T62" fmla="*/ 1580 w 1621"/>
                  <a:gd name="T63" fmla="*/ 287 h 1619"/>
                  <a:gd name="T64" fmla="*/ 1598 w 1621"/>
                  <a:gd name="T65" fmla="*/ 335 h 1619"/>
                  <a:gd name="T66" fmla="*/ 1612 w 1621"/>
                  <a:gd name="T67" fmla="*/ 387 h 1619"/>
                  <a:gd name="T68" fmla="*/ 1618 w 1621"/>
                  <a:gd name="T69" fmla="*/ 434 h 1619"/>
                  <a:gd name="T70" fmla="*/ 1620 w 1621"/>
                  <a:gd name="T71" fmla="*/ 483 h 1619"/>
                  <a:gd name="T72" fmla="*/ 1621 w 1621"/>
                  <a:gd name="T73" fmla="*/ 827 h 1619"/>
                  <a:gd name="T74" fmla="*/ 1620 w 1621"/>
                  <a:gd name="T75" fmla="*/ 1171 h 1619"/>
                  <a:gd name="T76" fmla="*/ 1616 w 1621"/>
                  <a:gd name="T77" fmla="*/ 1220 h 1619"/>
                  <a:gd name="T78" fmla="*/ 1606 w 1621"/>
                  <a:gd name="T79" fmla="*/ 1268 h 1619"/>
                  <a:gd name="T80" fmla="*/ 1592 w 1621"/>
                  <a:gd name="T81" fmla="*/ 1315 h 1619"/>
                  <a:gd name="T82" fmla="*/ 1572 w 1621"/>
                  <a:gd name="T83" fmla="*/ 1359 h 1619"/>
                  <a:gd name="T84" fmla="*/ 1546 w 1621"/>
                  <a:gd name="T85" fmla="*/ 1402 h 1619"/>
                  <a:gd name="T86" fmla="*/ 1518 w 1621"/>
                  <a:gd name="T87" fmla="*/ 1442 h 1619"/>
                  <a:gd name="T88" fmla="*/ 1484 w 1621"/>
                  <a:gd name="T89" fmla="*/ 1479 h 1619"/>
                  <a:gd name="T90" fmla="*/ 1448 w 1621"/>
                  <a:gd name="T91" fmla="*/ 1512 h 1619"/>
                  <a:gd name="T92" fmla="*/ 1408 w 1621"/>
                  <a:gd name="T93" fmla="*/ 1542 h 1619"/>
                  <a:gd name="T94" fmla="*/ 1365 w 1621"/>
                  <a:gd name="T95" fmla="*/ 1566 h 1619"/>
                  <a:gd name="T96" fmla="*/ 1321 w 1621"/>
                  <a:gd name="T97" fmla="*/ 1586 h 1619"/>
                  <a:gd name="T98" fmla="*/ 1274 w 1621"/>
                  <a:gd name="T99" fmla="*/ 1601 h 1619"/>
                  <a:gd name="T100" fmla="*/ 1227 w 1621"/>
                  <a:gd name="T101" fmla="*/ 1610 h 1619"/>
                  <a:gd name="T102" fmla="*/ 1180 w 1621"/>
                  <a:gd name="T103" fmla="*/ 1615 h 1619"/>
                  <a:gd name="T104" fmla="*/ 1133 w 1621"/>
                  <a:gd name="T105" fmla="*/ 1618 h 1619"/>
                  <a:gd name="T106" fmla="*/ 579 w 1621"/>
                  <a:gd name="T107" fmla="*/ 1619 h 1619"/>
                  <a:gd name="T108" fmla="*/ 24 w 1621"/>
                  <a:gd name="T109" fmla="*/ 1619 h 1619"/>
                  <a:gd name="T110" fmla="*/ 0 w 1621"/>
                  <a:gd name="T111" fmla="*/ 1619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1" h="1619">
                    <a:moveTo>
                      <a:pt x="0" y="1619"/>
                    </a:moveTo>
                    <a:lnTo>
                      <a:pt x="0" y="1592"/>
                    </a:lnTo>
                    <a:lnTo>
                      <a:pt x="0" y="1046"/>
                    </a:lnTo>
                    <a:lnTo>
                      <a:pt x="1" y="499"/>
                    </a:lnTo>
                    <a:lnTo>
                      <a:pt x="3" y="443"/>
                    </a:lnTo>
                    <a:lnTo>
                      <a:pt x="11" y="389"/>
                    </a:lnTo>
                    <a:lnTo>
                      <a:pt x="24" y="339"/>
                    </a:lnTo>
                    <a:lnTo>
                      <a:pt x="41" y="291"/>
                    </a:lnTo>
                    <a:lnTo>
                      <a:pt x="63" y="246"/>
                    </a:lnTo>
                    <a:lnTo>
                      <a:pt x="90" y="205"/>
                    </a:lnTo>
                    <a:lnTo>
                      <a:pt x="122" y="166"/>
                    </a:lnTo>
                    <a:lnTo>
                      <a:pt x="159" y="131"/>
                    </a:lnTo>
                    <a:lnTo>
                      <a:pt x="199" y="98"/>
                    </a:lnTo>
                    <a:lnTo>
                      <a:pt x="245" y="69"/>
                    </a:lnTo>
                    <a:lnTo>
                      <a:pt x="295" y="41"/>
                    </a:lnTo>
                    <a:lnTo>
                      <a:pt x="332" y="25"/>
                    </a:lnTo>
                    <a:lnTo>
                      <a:pt x="372" y="14"/>
                    </a:lnTo>
                    <a:lnTo>
                      <a:pt x="412" y="7"/>
                    </a:lnTo>
                    <a:lnTo>
                      <a:pt x="452" y="1"/>
                    </a:lnTo>
                    <a:lnTo>
                      <a:pt x="495" y="0"/>
                    </a:lnTo>
                    <a:lnTo>
                      <a:pt x="1140" y="0"/>
                    </a:lnTo>
                    <a:lnTo>
                      <a:pt x="1193" y="3"/>
                    </a:lnTo>
                    <a:lnTo>
                      <a:pt x="1243" y="12"/>
                    </a:lnTo>
                    <a:lnTo>
                      <a:pt x="1293" y="24"/>
                    </a:lnTo>
                    <a:lnTo>
                      <a:pt x="1340" y="43"/>
                    </a:lnTo>
                    <a:lnTo>
                      <a:pt x="1384" y="66"/>
                    </a:lnTo>
                    <a:lnTo>
                      <a:pt x="1425" y="93"/>
                    </a:lnTo>
                    <a:lnTo>
                      <a:pt x="1464" y="124"/>
                    </a:lnTo>
                    <a:lnTo>
                      <a:pt x="1499" y="160"/>
                    </a:lnTo>
                    <a:lnTo>
                      <a:pt x="1530" y="199"/>
                    </a:lnTo>
                    <a:lnTo>
                      <a:pt x="1557" y="241"/>
                    </a:lnTo>
                    <a:lnTo>
                      <a:pt x="1580" y="287"/>
                    </a:lnTo>
                    <a:lnTo>
                      <a:pt x="1598" y="335"/>
                    </a:lnTo>
                    <a:lnTo>
                      <a:pt x="1612" y="387"/>
                    </a:lnTo>
                    <a:lnTo>
                      <a:pt x="1618" y="434"/>
                    </a:lnTo>
                    <a:lnTo>
                      <a:pt x="1620" y="483"/>
                    </a:lnTo>
                    <a:lnTo>
                      <a:pt x="1621" y="827"/>
                    </a:lnTo>
                    <a:lnTo>
                      <a:pt x="1620" y="1171"/>
                    </a:lnTo>
                    <a:lnTo>
                      <a:pt x="1616" y="1220"/>
                    </a:lnTo>
                    <a:lnTo>
                      <a:pt x="1606" y="1268"/>
                    </a:lnTo>
                    <a:lnTo>
                      <a:pt x="1592" y="1315"/>
                    </a:lnTo>
                    <a:lnTo>
                      <a:pt x="1572" y="1359"/>
                    </a:lnTo>
                    <a:lnTo>
                      <a:pt x="1546" y="1402"/>
                    </a:lnTo>
                    <a:lnTo>
                      <a:pt x="1518" y="1442"/>
                    </a:lnTo>
                    <a:lnTo>
                      <a:pt x="1484" y="1479"/>
                    </a:lnTo>
                    <a:lnTo>
                      <a:pt x="1448" y="1512"/>
                    </a:lnTo>
                    <a:lnTo>
                      <a:pt x="1408" y="1542"/>
                    </a:lnTo>
                    <a:lnTo>
                      <a:pt x="1365" y="1566"/>
                    </a:lnTo>
                    <a:lnTo>
                      <a:pt x="1321" y="1586"/>
                    </a:lnTo>
                    <a:lnTo>
                      <a:pt x="1274" y="1601"/>
                    </a:lnTo>
                    <a:lnTo>
                      <a:pt x="1227" y="1610"/>
                    </a:lnTo>
                    <a:lnTo>
                      <a:pt x="1180" y="1615"/>
                    </a:lnTo>
                    <a:lnTo>
                      <a:pt x="1133" y="1618"/>
                    </a:lnTo>
                    <a:lnTo>
                      <a:pt x="579" y="1619"/>
                    </a:lnTo>
                    <a:lnTo>
                      <a:pt x="24" y="1619"/>
                    </a:lnTo>
                    <a:lnTo>
                      <a:pt x="0" y="161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8" name="Freeform 8"/>
              <p:cNvSpPr/>
              <p:nvPr/>
            </p:nvSpPr>
            <p:spPr bwMode="auto">
              <a:xfrm>
                <a:off x="4476750" y="1776413"/>
                <a:ext cx="150813" cy="150813"/>
              </a:xfrm>
              <a:custGeom>
                <a:avLst/>
                <a:gdLst>
                  <a:gd name="T0" fmla="*/ 1621 w 1622"/>
                  <a:gd name="T1" fmla="*/ 0 h 1618"/>
                  <a:gd name="T2" fmla="*/ 1621 w 1622"/>
                  <a:gd name="T3" fmla="*/ 24 h 1618"/>
                  <a:gd name="T4" fmla="*/ 1622 w 1622"/>
                  <a:gd name="T5" fmla="*/ 1127 h 1618"/>
                  <a:gd name="T6" fmla="*/ 1620 w 1622"/>
                  <a:gd name="T7" fmla="*/ 1175 h 1618"/>
                  <a:gd name="T8" fmla="*/ 1615 w 1622"/>
                  <a:gd name="T9" fmla="*/ 1221 h 1618"/>
                  <a:gd name="T10" fmla="*/ 1606 w 1622"/>
                  <a:gd name="T11" fmla="*/ 1266 h 1618"/>
                  <a:gd name="T12" fmla="*/ 1592 w 1622"/>
                  <a:gd name="T13" fmla="*/ 1310 h 1618"/>
                  <a:gd name="T14" fmla="*/ 1574 w 1622"/>
                  <a:gd name="T15" fmla="*/ 1352 h 1618"/>
                  <a:gd name="T16" fmla="*/ 1552 w 1622"/>
                  <a:gd name="T17" fmla="*/ 1392 h 1618"/>
                  <a:gd name="T18" fmla="*/ 1526 w 1622"/>
                  <a:gd name="T19" fmla="*/ 1431 h 1618"/>
                  <a:gd name="T20" fmla="*/ 1495 w 1622"/>
                  <a:gd name="T21" fmla="*/ 1468 h 1618"/>
                  <a:gd name="T22" fmla="*/ 1455 w 1622"/>
                  <a:gd name="T23" fmla="*/ 1506 h 1618"/>
                  <a:gd name="T24" fmla="*/ 1414 w 1622"/>
                  <a:gd name="T25" fmla="*/ 1537 h 1618"/>
                  <a:gd name="T26" fmla="*/ 1369 w 1622"/>
                  <a:gd name="T27" fmla="*/ 1564 h 1618"/>
                  <a:gd name="T28" fmla="*/ 1321 w 1622"/>
                  <a:gd name="T29" fmla="*/ 1585 h 1618"/>
                  <a:gd name="T30" fmla="*/ 1271 w 1622"/>
                  <a:gd name="T31" fmla="*/ 1601 h 1618"/>
                  <a:gd name="T32" fmla="*/ 1217 w 1622"/>
                  <a:gd name="T33" fmla="*/ 1612 h 1618"/>
                  <a:gd name="T34" fmla="*/ 1176 w 1622"/>
                  <a:gd name="T35" fmla="*/ 1616 h 1618"/>
                  <a:gd name="T36" fmla="*/ 1134 w 1622"/>
                  <a:gd name="T37" fmla="*/ 1618 h 1618"/>
                  <a:gd name="T38" fmla="*/ 500 w 1622"/>
                  <a:gd name="T39" fmla="*/ 1618 h 1618"/>
                  <a:gd name="T40" fmla="*/ 445 w 1622"/>
                  <a:gd name="T41" fmla="*/ 1616 h 1618"/>
                  <a:gd name="T42" fmla="*/ 392 w 1622"/>
                  <a:gd name="T43" fmla="*/ 1607 h 1618"/>
                  <a:gd name="T44" fmla="*/ 341 w 1622"/>
                  <a:gd name="T45" fmla="*/ 1595 h 1618"/>
                  <a:gd name="T46" fmla="*/ 292 w 1622"/>
                  <a:gd name="T47" fmla="*/ 1577 h 1618"/>
                  <a:gd name="T48" fmla="*/ 245 w 1622"/>
                  <a:gd name="T49" fmla="*/ 1554 h 1618"/>
                  <a:gd name="T50" fmla="*/ 201 w 1622"/>
                  <a:gd name="T51" fmla="*/ 1526 h 1618"/>
                  <a:gd name="T52" fmla="*/ 160 w 1622"/>
                  <a:gd name="T53" fmla="*/ 1492 h 1618"/>
                  <a:gd name="T54" fmla="*/ 120 w 1622"/>
                  <a:gd name="T55" fmla="*/ 1453 h 1618"/>
                  <a:gd name="T56" fmla="*/ 88 w 1622"/>
                  <a:gd name="T57" fmla="*/ 1413 h 1618"/>
                  <a:gd name="T58" fmla="*/ 62 w 1622"/>
                  <a:gd name="T59" fmla="*/ 1372 h 1618"/>
                  <a:gd name="T60" fmla="*/ 40 w 1622"/>
                  <a:gd name="T61" fmla="*/ 1329 h 1618"/>
                  <a:gd name="T62" fmla="*/ 22 w 1622"/>
                  <a:gd name="T63" fmla="*/ 1284 h 1618"/>
                  <a:gd name="T64" fmla="*/ 11 w 1622"/>
                  <a:gd name="T65" fmla="*/ 1238 h 1618"/>
                  <a:gd name="T66" fmla="*/ 3 w 1622"/>
                  <a:gd name="T67" fmla="*/ 1189 h 1618"/>
                  <a:gd name="T68" fmla="*/ 1 w 1622"/>
                  <a:gd name="T69" fmla="*/ 1139 h 1618"/>
                  <a:gd name="T70" fmla="*/ 0 w 1622"/>
                  <a:gd name="T71" fmla="*/ 813 h 1618"/>
                  <a:gd name="T72" fmla="*/ 1 w 1622"/>
                  <a:gd name="T73" fmla="*/ 486 h 1618"/>
                  <a:gd name="T74" fmla="*/ 4 w 1622"/>
                  <a:gd name="T75" fmla="*/ 434 h 1618"/>
                  <a:gd name="T76" fmla="*/ 13 w 1622"/>
                  <a:gd name="T77" fmla="*/ 382 h 1618"/>
                  <a:gd name="T78" fmla="*/ 26 w 1622"/>
                  <a:gd name="T79" fmla="*/ 333 h 1618"/>
                  <a:gd name="T80" fmla="*/ 45 w 1622"/>
                  <a:gd name="T81" fmla="*/ 285 h 1618"/>
                  <a:gd name="T82" fmla="*/ 68 w 1622"/>
                  <a:gd name="T83" fmla="*/ 240 h 1618"/>
                  <a:gd name="T84" fmla="*/ 97 w 1622"/>
                  <a:gd name="T85" fmla="*/ 198 h 1618"/>
                  <a:gd name="T86" fmla="*/ 128 w 1622"/>
                  <a:gd name="T87" fmla="*/ 159 h 1618"/>
                  <a:gd name="T88" fmla="*/ 164 w 1622"/>
                  <a:gd name="T89" fmla="*/ 124 h 1618"/>
                  <a:gd name="T90" fmla="*/ 204 w 1622"/>
                  <a:gd name="T91" fmla="*/ 92 h 1618"/>
                  <a:gd name="T92" fmla="*/ 247 w 1622"/>
                  <a:gd name="T93" fmla="*/ 65 h 1618"/>
                  <a:gd name="T94" fmla="*/ 293 w 1622"/>
                  <a:gd name="T95" fmla="*/ 42 h 1618"/>
                  <a:gd name="T96" fmla="*/ 342 w 1622"/>
                  <a:gd name="T97" fmla="*/ 23 h 1618"/>
                  <a:gd name="T98" fmla="*/ 394 w 1622"/>
                  <a:gd name="T99" fmla="*/ 10 h 1618"/>
                  <a:gd name="T100" fmla="*/ 428 w 1622"/>
                  <a:gd name="T101" fmla="*/ 4 h 1618"/>
                  <a:gd name="T102" fmla="*/ 464 w 1622"/>
                  <a:gd name="T103" fmla="*/ 1 h 1618"/>
                  <a:gd name="T104" fmla="*/ 499 w 1622"/>
                  <a:gd name="T105" fmla="*/ 0 h 1618"/>
                  <a:gd name="T106" fmla="*/ 1598 w 1622"/>
                  <a:gd name="T107" fmla="*/ 0 h 1618"/>
                  <a:gd name="T108" fmla="*/ 1621 w 1622"/>
                  <a:gd name="T109"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2" h="1618">
                    <a:moveTo>
                      <a:pt x="1621" y="0"/>
                    </a:moveTo>
                    <a:lnTo>
                      <a:pt x="1621" y="24"/>
                    </a:lnTo>
                    <a:lnTo>
                      <a:pt x="1622" y="1127"/>
                    </a:lnTo>
                    <a:lnTo>
                      <a:pt x="1620" y="1175"/>
                    </a:lnTo>
                    <a:lnTo>
                      <a:pt x="1615" y="1221"/>
                    </a:lnTo>
                    <a:lnTo>
                      <a:pt x="1606" y="1266"/>
                    </a:lnTo>
                    <a:lnTo>
                      <a:pt x="1592" y="1310"/>
                    </a:lnTo>
                    <a:lnTo>
                      <a:pt x="1574" y="1352"/>
                    </a:lnTo>
                    <a:lnTo>
                      <a:pt x="1552" y="1392"/>
                    </a:lnTo>
                    <a:lnTo>
                      <a:pt x="1526" y="1431"/>
                    </a:lnTo>
                    <a:lnTo>
                      <a:pt x="1495" y="1468"/>
                    </a:lnTo>
                    <a:lnTo>
                      <a:pt x="1455" y="1506"/>
                    </a:lnTo>
                    <a:lnTo>
                      <a:pt x="1414" y="1537"/>
                    </a:lnTo>
                    <a:lnTo>
                      <a:pt x="1369" y="1564"/>
                    </a:lnTo>
                    <a:lnTo>
                      <a:pt x="1321" y="1585"/>
                    </a:lnTo>
                    <a:lnTo>
                      <a:pt x="1271" y="1601"/>
                    </a:lnTo>
                    <a:lnTo>
                      <a:pt x="1217" y="1612"/>
                    </a:lnTo>
                    <a:lnTo>
                      <a:pt x="1176" y="1616"/>
                    </a:lnTo>
                    <a:lnTo>
                      <a:pt x="1134" y="1618"/>
                    </a:lnTo>
                    <a:lnTo>
                      <a:pt x="500" y="1618"/>
                    </a:lnTo>
                    <a:lnTo>
                      <a:pt x="445" y="1616"/>
                    </a:lnTo>
                    <a:lnTo>
                      <a:pt x="392" y="1607"/>
                    </a:lnTo>
                    <a:lnTo>
                      <a:pt x="341" y="1595"/>
                    </a:lnTo>
                    <a:lnTo>
                      <a:pt x="292" y="1577"/>
                    </a:lnTo>
                    <a:lnTo>
                      <a:pt x="245" y="1554"/>
                    </a:lnTo>
                    <a:lnTo>
                      <a:pt x="201" y="1526"/>
                    </a:lnTo>
                    <a:lnTo>
                      <a:pt x="160" y="1492"/>
                    </a:lnTo>
                    <a:lnTo>
                      <a:pt x="120" y="1453"/>
                    </a:lnTo>
                    <a:lnTo>
                      <a:pt x="88" y="1413"/>
                    </a:lnTo>
                    <a:lnTo>
                      <a:pt x="62" y="1372"/>
                    </a:lnTo>
                    <a:lnTo>
                      <a:pt x="40" y="1329"/>
                    </a:lnTo>
                    <a:lnTo>
                      <a:pt x="22" y="1284"/>
                    </a:lnTo>
                    <a:lnTo>
                      <a:pt x="11" y="1238"/>
                    </a:lnTo>
                    <a:lnTo>
                      <a:pt x="3" y="1189"/>
                    </a:lnTo>
                    <a:lnTo>
                      <a:pt x="1" y="1139"/>
                    </a:lnTo>
                    <a:lnTo>
                      <a:pt x="0" y="813"/>
                    </a:lnTo>
                    <a:lnTo>
                      <a:pt x="1" y="486"/>
                    </a:lnTo>
                    <a:lnTo>
                      <a:pt x="4" y="434"/>
                    </a:lnTo>
                    <a:lnTo>
                      <a:pt x="13" y="382"/>
                    </a:lnTo>
                    <a:lnTo>
                      <a:pt x="26" y="333"/>
                    </a:lnTo>
                    <a:lnTo>
                      <a:pt x="45" y="285"/>
                    </a:lnTo>
                    <a:lnTo>
                      <a:pt x="68" y="240"/>
                    </a:lnTo>
                    <a:lnTo>
                      <a:pt x="97" y="198"/>
                    </a:lnTo>
                    <a:lnTo>
                      <a:pt x="128" y="159"/>
                    </a:lnTo>
                    <a:lnTo>
                      <a:pt x="164" y="124"/>
                    </a:lnTo>
                    <a:lnTo>
                      <a:pt x="204" y="92"/>
                    </a:lnTo>
                    <a:lnTo>
                      <a:pt x="247" y="65"/>
                    </a:lnTo>
                    <a:lnTo>
                      <a:pt x="293" y="42"/>
                    </a:lnTo>
                    <a:lnTo>
                      <a:pt x="342" y="23"/>
                    </a:lnTo>
                    <a:lnTo>
                      <a:pt x="394" y="10"/>
                    </a:lnTo>
                    <a:lnTo>
                      <a:pt x="428" y="4"/>
                    </a:lnTo>
                    <a:lnTo>
                      <a:pt x="464" y="1"/>
                    </a:lnTo>
                    <a:lnTo>
                      <a:pt x="499" y="0"/>
                    </a:lnTo>
                    <a:lnTo>
                      <a:pt x="1598" y="0"/>
                    </a:lnTo>
                    <a:lnTo>
                      <a:pt x="1621"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0" name="Freeform 9"/>
              <p:cNvSpPr/>
              <p:nvPr/>
            </p:nvSpPr>
            <p:spPr bwMode="auto">
              <a:xfrm>
                <a:off x="4476750" y="1603375"/>
                <a:ext cx="150813" cy="150813"/>
              </a:xfrm>
              <a:custGeom>
                <a:avLst/>
                <a:gdLst>
                  <a:gd name="T0" fmla="*/ 1621 w 1621"/>
                  <a:gd name="T1" fmla="*/ 1023 h 1619"/>
                  <a:gd name="T2" fmla="*/ 1621 w 1621"/>
                  <a:gd name="T3" fmla="*/ 1593 h 1619"/>
                  <a:gd name="T4" fmla="*/ 1621 w 1621"/>
                  <a:gd name="T5" fmla="*/ 1606 h 1619"/>
                  <a:gd name="T6" fmla="*/ 1620 w 1621"/>
                  <a:gd name="T7" fmla="*/ 1613 h 1619"/>
                  <a:gd name="T8" fmla="*/ 1616 w 1621"/>
                  <a:gd name="T9" fmla="*/ 1618 h 1619"/>
                  <a:gd name="T10" fmla="*/ 1609 w 1621"/>
                  <a:gd name="T11" fmla="*/ 1619 h 1619"/>
                  <a:gd name="T12" fmla="*/ 1596 w 1621"/>
                  <a:gd name="T13" fmla="*/ 1619 h 1619"/>
                  <a:gd name="T14" fmla="*/ 501 w 1621"/>
                  <a:gd name="T15" fmla="*/ 1619 h 1619"/>
                  <a:gd name="T16" fmla="*/ 446 w 1621"/>
                  <a:gd name="T17" fmla="*/ 1617 h 1619"/>
                  <a:gd name="T18" fmla="*/ 394 w 1621"/>
                  <a:gd name="T19" fmla="*/ 1609 h 1619"/>
                  <a:gd name="T20" fmla="*/ 343 w 1621"/>
                  <a:gd name="T21" fmla="*/ 1597 h 1619"/>
                  <a:gd name="T22" fmla="*/ 296 w 1621"/>
                  <a:gd name="T23" fmla="*/ 1580 h 1619"/>
                  <a:gd name="T24" fmla="*/ 250 w 1621"/>
                  <a:gd name="T25" fmla="*/ 1558 h 1619"/>
                  <a:gd name="T26" fmla="*/ 206 w 1621"/>
                  <a:gd name="T27" fmla="*/ 1531 h 1619"/>
                  <a:gd name="T28" fmla="*/ 166 w 1621"/>
                  <a:gd name="T29" fmla="*/ 1499 h 1619"/>
                  <a:gd name="T30" fmla="*/ 128 w 1621"/>
                  <a:gd name="T31" fmla="*/ 1462 h 1619"/>
                  <a:gd name="T32" fmla="*/ 93 w 1621"/>
                  <a:gd name="T33" fmla="*/ 1420 h 1619"/>
                  <a:gd name="T34" fmla="*/ 64 w 1621"/>
                  <a:gd name="T35" fmla="*/ 1377 h 1619"/>
                  <a:gd name="T36" fmla="*/ 41 w 1621"/>
                  <a:gd name="T37" fmla="*/ 1333 h 1619"/>
                  <a:gd name="T38" fmla="*/ 23 w 1621"/>
                  <a:gd name="T39" fmla="*/ 1287 h 1619"/>
                  <a:gd name="T40" fmla="*/ 11 w 1621"/>
                  <a:gd name="T41" fmla="*/ 1239 h 1619"/>
                  <a:gd name="T42" fmla="*/ 3 w 1621"/>
                  <a:gd name="T43" fmla="*/ 1190 h 1619"/>
                  <a:gd name="T44" fmla="*/ 0 w 1621"/>
                  <a:gd name="T45" fmla="*/ 1138 h 1619"/>
                  <a:gd name="T46" fmla="*/ 1 w 1621"/>
                  <a:gd name="T47" fmla="*/ 490 h 1619"/>
                  <a:gd name="T48" fmla="*/ 3 w 1621"/>
                  <a:gd name="T49" fmla="*/ 436 h 1619"/>
                  <a:gd name="T50" fmla="*/ 13 w 1621"/>
                  <a:gd name="T51" fmla="*/ 385 h 1619"/>
                  <a:gd name="T52" fmla="*/ 26 w 1621"/>
                  <a:gd name="T53" fmla="*/ 334 h 1619"/>
                  <a:gd name="T54" fmla="*/ 45 w 1621"/>
                  <a:gd name="T55" fmla="*/ 287 h 1619"/>
                  <a:gd name="T56" fmla="*/ 68 w 1621"/>
                  <a:gd name="T57" fmla="*/ 242 h 1619"/>
                  <a:gd name="T58" fmla="*/ 97 w 1621"/>
                  <a:gd name="T59" fmla="*/ 199 h 1619"/>
                  <a:gd name="T60" fmla="*/ 128 w 1621"/>
                  <a:gd name="T61" fmla="*/ 160 h 1619"/>
                  <a:gd name="T62" fmla="*/ 165 w 1621"/>
                  <a:gd name="T63" fmla="*/ 124 h 1619"/>
                  <a:gd name="T64" fmla="*/ 204 w 1621"/>
                  <a:gd name="T65" fmla="*/ 93 h 1619"/>
                  <a:gd name="T66" fmla="*/ 247 w 1621"/>
                  <a:gd name="T67" fmla="*/ 65 h 1619"/>
                  <a:gd name="T68" fmla="*/ 294 w 1621"/>
                  <a:gd name="T69" fmla="*/ 42 h 1619"/>
                  <a:gd name="T70" fmla="*/ 343 w 1621"/>
                  <a:gd name="T71" fmla="*/ 23 h 1619"/>
                  <a:gd name="T72" fmla="*/ 395 w 1621"/>
                  <a:gd name="T73" fmla="*/ 11 h 1619"/>
                  <a:gd name="T74" fmla="*/ 447 w 1621"/>
                  <a:gd name="T75" fmla="*/ 3 h 1619"/>
                  <a:gd name="T76" fmla="*/ 501 w 1621"/>
                  <a:gd name="T77" fmla="*/ 0 h 1619"/>
                  <a:gd name="T78" fmla="*/ 1133 w 1621"/>
                  <a:gd name="T79" fmla="*/ 0 h 1619"/>
                  <a:gd name="T80" fmla="*/ 1185 w 1621"/>
                  <a:gd name="T81" fmla="*/ 2 h 1619"/>
                  <a:gd name="T82" fmla="*/ 1237 w 1621"/>
                  <a:gd name="T83" fmla="*/ 11 h 1619"/>
                  <a:gd name="T84" fmla="*/ 1285 w 1621"/>
                  <a:gd name="T85" fmla="*/ 22 h 1619"/>
                  <a:gd name="T86" fmla="*/ 1333 w 1621"/>
                  <a:gd name="T87" fmla="*/ 40 h 1619"/>
                  <a:gd name="T88" fmla="*/ 1377 w 1621"/>
                  <a:gd name="T89" fmla="*/ 61 h 1619"/>
                  <a:gd name="T90" fmla="*/ 1418 w 1621"/>
                  <a:gd name="T91" fmla="*/ 86 h 1619"/>
                  <a:gd name="T92" fmla="*/ 1456 w 1621"/>
                  <a:gd name="T93" fmla="*/ 117 h 1619"/>
                  <a:gd name="T94" fmla="*/ 1491 w 1621"/>
                  <a:gd name="T95" fmla="*/ 150 h 1619"/>
                  <a:gd name="T96" fmla="*/ 1522 w 1621"/>
                  <a:gd name="T97" fmla="*/ 187 h 1619"/>
                  <a:gd name="T98" fmla="*/ 1550 w 1621"/>
                  <a:gd name="T99" fmla="*/ 227 h 1619"/>
                  <a:gd name="T100" fmla="*/ 1573 w 1621"/>
                  <a:gd name="T101" fmla="*/ 271 h 1619"/>
                  <a:gd name="T102" fmla="*/ 1592 w 1621"/>
                  <a:gd name="T103" fmla="*/ 319 h 1619"/>
                  <a:gd name="T104" fmla="*/ 1607 w 1621"/>
                  <a:gd name="T105" fmla="*/ 368 h 1619"/>
                  <a:gd name="T106" fmla="*/ 1616 w 1621"/>
                  <a:gd name="T107" fmla="*/ 420 h 1619"/>
                  <a:gd name="T108" fmla="*/ 1620 w 1621"/>
                  <a:gd name="T109" fmla="*/ 462 h 1619"/>
                  <a:gd name="T110" fmla="*/ 1621 w 1621"/>
                  <a:gd name="T111" fmla="*/ 503 h 1619"/>
                  <a:gd name="T112" fmla="*/ 1621 w 1621"/>
                  <a:gd name="T113" fmla="*/ 1023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1" h="1619">
                    <a:moveTo>
                      <a:pt x="1621" y="1023"/>
                    </a:moveTo>
                    <a:lnTo>
                      <a:pt x="1621" y="1593"/>
                    </a:lnTo>
                    <a:lnTo>
                      <a:pt x="1621" y="1606"/>
                    </a:lnTo>
                    <a:lnTo>
                      <a:pt x="1620" y="1613"/>
                    </a:lnTo>
                    <a:lnTo>
                      <a:pt x="1616" y="1618"/>
                    </a:lnTo>
                    <a:lnTo>
                      <a:pt x="1609" y="1619"/>
                    </a:lnTo>
                    <a:lnTo>
                      <a:pt x="1596" y="1619"/>
                    </a:lnTo>
                    <a:lnTo>
                      <a:pt x="501" y="1619"/>
                    </a:lnTo>
                    <a:lnTo>
                      <a:pt x="446" y="1617"/>
                    </a:lnTo>
                    <a:lnTo>
                      <a:pt x="394" y="1609"/>
                    </a:lnTo>
                    <a:lnTo>
                      <a:pt x="343" y="1597"/>
                    </a:lnTo>
                    <a:lnTo>
                      <a:pt x="296" y="1580"/>
                    </a:lnTo>
                    <a:lnTo>
                      <a:pt x="250" y="1558"/>
                    </a:lnTo>
                    <a:lnTo>
                      <a:pt x="206" y="1531"/>
                    </a:lnTo>
                    <a:lnTo>
                      <a:pt x="166" y="1499"/>
                    </a:lnTo>
                    <a:lnTo>
                      <a:pt x="128" y="1462"/>
                    </a:lnTo>
                    <a:lnTo>
                      <a:pt x="93" y="1420"/>
                    </a:lnTo>
                    <a:lnTo>
                      <a:pt x="64" y="1377"/>
                    </a:lnTo>
                    <a:lnTo>
                      <a:pt x="41" y="1333"/>
                    </a:lnTo>
                    <a:lnTo>
                      <a:pt x="23" y="1287"/>
                    </a:lnTo>
                    <a:lnTo>
                      <a:pt x="11" y="1239"/>
                    </a:lnTo>
                    <a:lnTo>
                      <a:pt x="3" y="1190"/>
                    </a:lnTo>
                    <a:lnTo>
                      <a:pt x="0" y="1138"/>
                    </a:lnTo>
                    <a:lnTo>
                      <a:pt x="1" y="490"/>
                    </a:lnTo>
                    <a:lnTo>
                      <a:pt x="3" y="436"/>
                    </a:lnTo>
                    <a:lnTo>
                      <a:pt x="13" y="385"/>
                    </a:lnTo>
                    <a:lnTo>
                      <a:pt x="26" y="334"/>
                    </a:lnTo>
                    <a:lnTo>
                      <a:pt x="45" y="287"/>
                    </a:lnTo>
                    <a:lnTo>
                      <a:pt x="68" y="242"/>
                    </a:lnTo>
                    <a:lnTo>
                      <a:pt x="97" y="199"/>
                    </a:lnTo>
                    <a:lnTo>
                      <a:pt x="128" y="160"/>
                    </a:lnTo>
                    <a:lnTo>
                      <a:pt x="165" y="124"/>
                    </a:lnTo>
                    <a:lnTo>
                      <a:pt x="204" y="93"/>
                    </a:lnTo>
                    <a:lnTo>
                      <a:pt x="247" y="65"/>
                    </a:lnTo>
                    <a:lnTo>
                      <a:pt x="294" y="42"/>
                    </a:lnTo>
                    <a:lnTo>
                      <a:pt x="343" y="23"/>
                    </a:lnTo>
                    <a:lnTo>
                      <a:pt x="395" y="11"/>
                    </a:lnTo>
                    <a:lnTo>
                      <a:pt x="447" y="3"/>
                    </a:lnTo>
                    <a:lnTo>
                      <a:pt x="501" y="0"/>
                    </a:lnTo>
                    <a:lnTo>
                      <a:pt x="1133" y="0"/>
                    </a:lnTo>
                    <a:lnTo>
                      <a:pt x="1185" y="2"/>
                    </a:lnTo>
                    <a:lnTo>
                      <a:pt x="1237" y="11"/>
                    </a:lnTo>
                    <a:lnTo>
                      <a:pt x="1285" y="22"/>
                    </a:lnTo>
                    <a:lnTo>
                      <a:pt x="1333" y="40"/>
                    </a:lnTo>
                    <a:lnTo>
                      <a:pt x="1377" y="61"/>
                    </a:lnTo>
                    <a:lnTo>
                      <a:pt x="1418" y="86"/>
                    </a:lnTo>
                    <a:lnTo>
                      <a:pt x="1456" y="117"/>
                    </a:lnTo>
                    <a:lnTo>
                      <a:pt x="1491" y="150"/>
                    </a:lnTo>
                    <a:lnTo>
                      <a:pt x="1522" y="187"/>
                    </a:lnTo>
                    <a:lnTo>
                      <a:pt x="1550" y="227"/>
                    </a:lnTo>
                    <a:lnTo>
                      <a:pt x="1573" y="271"/>
                    </a:lnTo>
                    <a:lnTo>
                      <a:pt x="1592" y="319"/>
                    </a:lnTo>
                    <a:lnTo>
                      <a:pt x="1607" y="368"/>
                    </a:lnTo>
                    <a:lnTo>
                      <a:pt x="1616" y="420"/>
                    </a:lnTo>
                    <a:lnTo>
                      <a:pt x="1620" y="462"/>
                    </a:lnTo>
                    <a:lnTo>
                      <a:pt x="1621" y="503"/>
                    </a:lnTo>
                    <a:lnTo>
                      <a:pt x="1621" y="1023"/>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grpSp>
        <p:nvGrpSpPr>
          <p:cNvPr id="92" name="组合 91"/>
          <p:cNvGrpSpPr/>
          <p:nvPr/>
        </p:nvGrpSpPr>
        <p:grpSpPr>
          <a:xfrm>
            <a:off x="4839768" y="2161975"/>
            <a:ext cx="3549796" cy="1163075"/>
            <a:chOff x="4839768" y="2161975"/>
            <a:chExt cx="3549796" cy="1163075"/>
          </a:xfrm>
        </p:grpSpPr>
        <p:grpSp>
          <p:nvGrpSpPr>
            <p:cNvPr id="67" name="组合 66"/>
            <p:cNvGrpSpPr/>
            <p:nvPr/>
          </p:nvGrpSpPr>
          <p:grpSpPr>
            <a:xfrm>
              <a:off x="4839768" y="2161975"/>
              <a:ext cx="3549796" cy="1163075"/>
              <a:chOff x="987754" y="1456624"/>
              <a:chExt cx="3549796" cy="1163075"/>
            </a:xfrm>
          </p:grpSpPr>
          <p:sp>
            <p:nvSpPr>
              <p:cNvPr id="70" name="文本框 28"/>
              <p:cNvSpPr txBox="1"/>
              <p:nvPr/>
            </p:nvSpPr>
            <p:spPr>
              <a:xfrm>
                <a:off x="1619671" y="1456624"/>
                <a:ext cx="2523305" cy="372410"/>
              </a:xfrm>
              <a:prstGeom prst="rect">
                <a:avLst/>
              </a:prstGeom>
              <a:noFill/>
            </p:spPr>
            <p:txBody>
              <a:bodyPr wrap="square" rtlCol="0">
                <a:spAutoFit/>
              </a:bodyPr>
              <a:lstStyle/>
              <a:p>
                <a:pPr>
                  <a:lnSpc>
                    <a:spcPct val="130000"/>
                  </a:lnSpc>
                </a:pPr>
                <a:r>
                  <a:rPr lang="zh-CN" altLang="en-US" sz="1400" b="1" dirty="0">
                    <a:solidFill>
                      <a:srgbClr val="EEAA2E"/>
                    </a:solidFill>
                    <a:latin typeface="微软雅黑" panose="020B0503020204020204" pitchFamily="34" charset="-122"/>
                    <a:ea typeface="微软雅黑" panose="020B0503020204020204" pitchFamily="34" charset="-122"/>
                  </a:rPr>
                  <a:t>结算工作量大、效率低</a:t>
                </a:r>
                <a:endParaRPr lang="zh-CN" altLang="en-US" sz="1400" b="1" dirty="0">
                  <a:solidFill>
                    <a:srgbClr val="EEAA2E"/>
                  </a:solidFill>
                  <a:latin typeface="微软雅黑" panose="020B0503020204020204" pitchFamily="34" charset="-122"/>
                  <a:ea typeface="微软雅黑" panose="020B0503020204020204" pitchFamily="34" charset="-122"/>
                </a:endParaRPr>
              </a:p>
            </p:txBody>
          </p:sp>
          <p:sp>
            <p:nvSpPr>
              <p:cNvPr id="71" name="文本框 32"/>
              <p:cNvSpPr txBox="1"/>
              <p:nvPr/>
            </p:nvSpPr>
            <p:spPr>
              <a:xfrm>
                <a:off x="1619671" y="1765619"/>
                <a:ext cx="2917879" cy="854080"/>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与电力、土地租赁公司的结算流程繁琐</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缺乏统一的结算管理工具，财务结算对账工作量大、效率低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2" name="椭圆 71"/>
              <p:cNvSpPr/>
              <p:nvPr/>
            </p:nvSpPr>
            <p:spPr>
              <a:xfrm>
                <a:off x="987754" y="1563704"/>
                <a:ext cx="503990" cy="503990"/>
              </a:xfrm>
              <a:prstGeom prst="ellipse">
                <a:avLst/>
              </a:prstGeom>
              <a:solidFill>
                <a:srgbClr val="EE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5" name="AutoShape 11"/>
            <p:cNvSpPr>
              <a:spLocks noChangeAspect="1" noChangeArrowheads="1" noTextEdit="1"/>
            </p:cNvSpPr>
            <p:nvPr/>
          </p:nvSpPr>
          <p:spPr bwMode="auto">
            <a:xfrm>
              <a:off x="4977618" y="2390776"/>
              <a:ext cx="219075" cy="2444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87" name="Freeform 14"/>
            <p:cNvSpPr/>
            <p:nvPr/>
          </p:nvSpPr>
          <p:spPr bwMode="auto">
            <a:xfrm>
              <a:off x="4977618" y="2571751"/>
              <a:ext cx="58738" cy="25400"/>
            </a:xfrm>
            <a:custGeom>
              <a:avLst/>
              <a:gdLst>
                <a:gd name="T0" fmla="*/ 819 w 819"/>
                <a:gd name="T1" fmla="*/ 176 h 350"/>
                <a:gd name="T2" fmla="*/ 817 w 819"/>
                <a:gd name="T3" fmla="*/ 144 h 350"/>
                <a:gd name="T4" fmla="*/ 809 w 819"/>
                <a:gd name="T5" fmla="*/ 114 h 350"/>
                <a:gd name="T6" fmla="*/ 796 w 819"/>
                <a:gd name="T7" fmla="*/ 88 h 350"/>
                <a:gd name="T8" fmla="*/ 778 w 819"/>
                <a:gd name="T9" fmla="*/ 63 h 350"/>
                <a:gd name="T10" fmla="*/ 758 w 819"/>
                <a:gd name="T11" fmla="*/ 42 h 350"/>
                <a:gd name="T12" fmla="*/ 733 w 819"/>
                <a:gd name="T13" fmla="*/ 25 h 350"/>
                <a:gd name="T14" fmla="*/ 705 w 819"/>
                <a:gd name="T15" fmla="*/ 12 h 350"/>
                <a:gd name="T16" fmla="*/ 675 w 819"/>
                <a:gd name="T17" fmla="*/ 3 h 350"/>
                <a:gd name="T18" fmla="*/ 644 w 819"/>
                <a:gd name="T19" fmla="*/ 0 h 350"/>
                <a:gd name="T20" fmla="*/ 176 w 819"/>
                <a:gd name="T21" fmla="*/ 0 h 350"/>
                <a:gd name="T22" fmla="*/ 144 w 819"/>
                <a:gd name="T23" fmla="*/ 3 h 350"/>
                <a:gd name="T24" fmla="*/ 114 w 819"/>
                <a:gd name="T25" fmla="*/ 12 h 350"/>
                <a:gd name="T26" fmla="*/ 87 w 819"/>
                <a:gd name="T27" fmla="*/ 25 h 350"/>
                <a:gd name="T28" fmla="*/ 63 w 819"/>
                <a:gd name="T29" fmla="*/ 42 h 350"/>
                <a:gd name="T30" fmla="*/ 41 w 819"/>
                <a:gd name="T31" fmla="*/ 63 h 350"/>
                <a:gd name="T32" fmla="*/ 24 w 819"/>
                <a:gd name="T33" fmla="*/ 88 h 350"/>
                <a:gd name="T34" fmla="*/ 11 w 819"/>
                <a:gd name="T35" fmla="*/ 114 h 350"/>
                <a:gd name="T36" fmla="*/ 3 w 819"/>
                <a:gd name="T37" fmla="*/ 144 h 350"/>
                <a:gd name="T38" fmla="*/ 0 w 819"/>
                <a:gd name="T39" fmla="*/ 176 h 350"/>
                <a:gd name="T40" fmla="*/ 3 w 819"/>
                <a:gd name="T41" fmla="*/ 208 h 350"/>
                <a:gd name="T42" fmla="*/ 11 w 819"/>
                <a:gd name="T43" fmla="*/ 236 h 350"/>
                <a:gd name="T44" fmla="*/ 24 w 819"/>
                <a:gd name="T45" fmla="*/ 264 h 350"/>
                <a:gd name="T46" fmla="*/ 41 w 819"/>
                <a:gd name="T47" fmla="*/ 289 h 350"/>
                <a:gd name="T48" fmla="*/ 63 w 819"/>
                <a:gd name="T49" fmla="*/ 309 h 350"/>
                <a:gd name="T50" fmla="*/ 87 w 819"/>
                <a:gd name="T51" fmla="*/ 327 h 350"/>
                <a:gd name="T52" fmla="*/ 114 w 819"/>
                <a:gd name="T53" fmla="*/ 340 h 350"/>
                <a:gd name="T54" fmla="*/ 144 w 819"/>
                <a:gd name="T55" fmla="*/ 348 h 350"/>
                <a:gd name="T56" fmla="*/ 176 w 819"/>
                <a:gd name="T57" fmla="*/ 350 h 350"/>
                <a:gd name="T58" fmla="*/ 644 w 819"/>
                <a:gd name="T59" fmla="*/ 350 h 350"/>
                <a:gd name="T60" fmla="*/ 675 w 819"/>
                <a:gd name="T61" fmla="*/ 348 h 350"/>
                <a:gd name="T62" fmla="*/ 705 w 819"/>
                <a:gd name="T63" fmla="*/ 340 h 350"/>
                <a:gd name="T64" fmla="*/ 733 w 819"/>
                <a:gd name="T65" fmla="*/ 327 h 350"/>
                <a:gd name="T66" fmla="*/ 758 w 819"/>
                <a:gd name="T67" fmla="*/ 309 h 350"/>
                <a:gd name="T68" fmla="*/ 778 w 819"/>
                <a:gd name="T69" fmla="*/ 289 h 350"/>
                <a:gd name="T70" fmla="*/ 796 w 819"/>
                <a:gd name="T71" fmla="*/ 264 h 350"/>
                <a:gd name="T72" fmla="*/ 809 w 819"/>
                <a:gd name="T73" fmla="*/ 236 h 350"/>
                <a:gd name="T74" fmla="*/ 817 w 819"/>
                <a:gd name="T75" fmla="*/ 208 h 350"/>
                <a:gd name="T76" fmla="*/ 819 w 819"/>
                <a:gd name="T77" fmla="*/ 176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9" h="350">
                  <a:moveTo>
                    <a:pt x="819" y="176"/>
                  </a:moveTo>
                  <a:lnTo>
                    <a:pt x="817" y="144"/>
                  </a:lnTo>
                  <a:lnTo>
                    <a:pt x="809" y="114"/>
                  </a:lnTo>
                  <a:lnTo>
                    <a:pt x="796" y="88"/>
                  </a:lnTo>
                  <a:lnTo>
                    <a:pt x="778" y="63"/>
                  </a:lnTo>
                  <a:lnTo>
                    <a:pt x="758" y="42"/>
                  </a:lnTo>
                  <a:lnTo>
                    <a:pt x="733" y="25"/>
                  </a:lnTo>
                  <a:lnTo>
                    <a:pt x="705" y="12"/>
                  </a:lnTo>
                  <a:lnTo>
                    <a:pt x="675" y="3"/>
                  </a:lnTo>
                  <a:lnTo>
                    <a:pt x="644" y="0"/>
                  </a:lnTo>
                  <a:lnTo>
                    <a:pt x="176" y="0"/>
                  </a:lnTo>
                  <a:lnTo>
                    <a:pt x="144" y="3"/>
                  </a:lnTo>
                  <a:lnTo>
                    <a:pt x="114" y="12"/>
                  </a:lnTo>
                  <a:lnTo>
                    <a:pt x="87" y="25"/>
                  </a:lnTo>
                  <a:lnTo>
                    <a:pt x="63" y="42"/>
                  </a:lnTo>
                  <a:lnTo>
                    <a:pt x="41" y="63"/>
                  </a:lnTo>
                  <a:lnTo>
                    <a:pt x="24" y="88"/>
                  </a:lnTo>
                  <a:lnTo>
                    <a:pt x="11" y="114"/>
                  </a:lnTo>
                  <a:lnTo>
                    <a:pt x="3" y="144"/>
                  </a:lnTo>
                  <a:lnTo>
                    <a:pt x="0" y="176"/>
                  </a:lnTo>
                  <a:lnTo>
                    <a:pt x="3" y="208"/>
                  </a:lnTo>
                  <a:lnTo>
                    <a:pt x="11" y="236"/>
                  </a:lnTo>
                  <a:lnTo>
                    <a:pt x="24" y="264"/>
                  </a:lnTo>
                  <a:lnTo>
                    <a:pt x="41" y="289"/>
                  </a:lnTo>
                  <a:lnTo>
                    <a:pt x="63" y="309"/>
                  </a:lnTo>
                  <a:lnTo>
                    <a:pt x="87" y="327"/>
                  </a:lnTo>
                  <a:lnTo>
                    <a:pt x="114" y="340"/>
                  </a:lnTo>
                  <a:lnTo>
                    <a:pt x="144" y="348"/>
                  </a:lnTo>
                  <a:lnTo>
                    <a:pt x="176" y="350"/>
                  </a:lnTo>
                  <a:lnTo>
                    <a:pt x="644" y="350"/>
                  </a:lnTo>
                  <a:lnTo>
                    <a:pt x="675" y="348"/>
                  </a:lnTo>
                  <a:lnTo>
                    <a:pt x="705" y="340"/>
                  </a:lnTo>
                  <a:lnTo>
                    <a:pt x="733" y="327"/>
                  </a:lnTo>
                  <a:lnTo>
                    <a:pt x="758" y="309"/>
                  </a:lnTo>
                  <a:lnTo>
                    <a:pt x="778" y="289"/>
                  </a:lnTo>
                  <a:lnTo>
                    <a:pt x="796" y="264"/>
                  </a:lnTo>
                  <a:lnTo>
                    <a:pt x="809" y="236"/>
                  </a:lnTo>
                  <a:lnTo>
                    <a:pt x="817" y="208"/>
                  </a:lnTo>
                  <a:lnTo>
                    <a:pt x="819" y="176"/>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8" name="Freeform 15"/>
            <p:cNvSpPr/>
            <p:nvPr/>
          </p:nvSpPr>
          <p:spPr bwMode="auto">
            <a:xfrm>
              <a:off x="4977618" y="2428876"/>
              <a:ext cx="58738" cy="25400"/>
            </a:xfrm>
            <a:custGeom>
              <a:avLst/>
              <a:gdLst>
                <a:gd name="T0" fmla="*/ 176 w 819"/>
                <a:gd name="T1" fmla="*/ 350 h 350"/>
                <a:gd name="T2" fmla="*/ 644 w 819"/>
                <a:gd name="T3" fmla="*/ 350 h 350"/>
                <a:gd name="T4" fmla="*/ 675 w 819"/>
                <a:gd name="T5" fmla="*/ 347 h 350"/>
                <a:gd name="T6" fmla="*/ 705 w 819"/>
                <a:gd name="T7" fmla="*/ 339 h 350"/>
                <a:gd name="T8" fmla="*/ 733 w 819"/>
                <a:gd name="T9" fmla="*/ 326 h 350"/>
                <a:gd name="T10" fmla="*/ 758 w 819"/>
                <a:gd name="T11" fmla="*/ 309 h 350"/>
                <a:gd name="T12" fmla="*/ 778 w 819"/>
                <a:gd name="T13" fmla="*/ 287 h 350"/>
                <a:gd name="T14" fmla="*/ 796 w 819"/>
                <a:gd name="T15" fmla="*/ 263 h 350"/>
                <a:gd name="T16" fmla="*/ 809 w 819"/>
                <a:gd name="T17" fmla="*/ 236 h 350"/>
                <a:gd name="T18" fmla="*/ 817 w 819"/>
                <a:gd name="T19" fmla="*/ 206 h 350"/>
                <a:gd name="T20" fmla="*/ 819 w 819"/>
                <a:gd name="T21" fmla="*/ 174 h 350"/>
                <a:gd name="T22" fmla="*/ 817 w 819"/>
                <a:gd name="T23" fmla="*/ 143 h 350"/>
                <a:gd name="T24" fmla="*/ 809 w 819"/>
                <a:gd name="T25" fmla="*/ 114 h 350"/>
                <a:gd name="T26" fmla="*/ 796 w 819"/>
                <a:gd name="T27" fmla="*/ 86 h 350"/>
                <a:gd name="T28" fmla="*/ 778 w 819"/>
                <a:gd name="T29" fmla="*/ 61 h 350"/>
                <a:gd name="T30" fmla="*/ 758 w 819"/>
                <a:gd name="T31" fmla="*/ 41 h 350"/>
                <a:gd name="T32" fmla="*/ 733 w 819"/>
                <a:gd name="T33" fmla="*/ 23 h 350"/>
                <a:gd name="T34" fmla="*/ 705 w 819"/>
                <a:gd name="T35" fmla="*/ 11 h 350"/>
                <a:gd name="T36" fmla="*/ 675 w 819"/>
                <a:gd name="T37" fmla="*/ 3 h 350"/>
                <a:gd name="T38" fmla="*/ 644 w 819"/>
                <a:gd name="T39" fmla="*/ 0 h 350"/>
                <a:gd name="T40" fmla="*/ 176 w 819"/>
                <a:gd name="T41" fmla="*/ 0 h 350"/>
                <a:gd name="T42" fmla="*/ 144 w 819"/>
                <a:gd name="T43" fmla="*/ 3 h 350"/>
                <a:gd name="T44" fmla="*/ 114 w 819"/>
                <a:gd name="T45" fmla="*/ 11 h 350"/>
                <a:gd name="T46" fmla="*/ 87 w 819"/>
                <a:gd name="T47" fmla="*/ 23 h 350"/>
                <a:gd name="T48" fmla="*/ 63 w 819"/>
                <a:gd name="T49" fmla="*/ 41 h 350"/>
                <a:gd name="T50" fmla="*/ 41 w 819"/>
                <a:gd name="T51" fmla="*/ 61 h 350"/>
                <a:gd name="T52" fmla="*/ 24 w 819"/>
                <a:gd name="T53" fmla="*/ 86 h 350"/>
                <a:gd name="T54" fmla="*/ 11 w 819"/>
                <a:gd name="T55" fmla="*/ 114 h 350"/>
                <a:gd name="T56" fmla="*/ 3 w 819"/>
                <a:gd name="T57" fmla="*/ 143 h 350"/>
                <a:gd name="T58" fmla="*/ 0 w 819"/>
                <a:gd name="T59" fmla="*/ 174 h 350"/>
                <a:gd name="T60" fmla="*/ 3 w 819"/>
                <a:gd name="T61" fmla="*/ 206 h 350"/>
                <a:gd name="T62" fmla="*/ 11 w 819"/>
                <a:gd name="T63" fmla="*/ 236 h 350"/>
                <a:gd name="T64" fmla="*/ 24 w 819"/>
                <a:gd name="T65" fmla="*/ 263 h 350"/>
                <a:gd name="T66" fmla="*/ 41 w 819"/>
                <a:gd name="T67" fmla="*/ 287 h 350"/>
                <a:gd name="T68" fmla="*/ 63 w 819"/>
                <a:gd name="T69" fmla="*/ 309 h 350"/>
                <a:gd name="T70" fmla="*/ 87 w 819"/>
                <a:gd name="T71" fmla="*/ 326 h 350"/>
                <a:gd name="T72" fmla="*/ 114 w 819"/>
                <a:gd name="T73" fmla="*/ 339 h 350"/>
                <a:gd name="T74" fmla="*/ 144 w 819"/>
                <a:gd name="T75" fmla="*/ 347 h 350"/>
                <a:gd name="T76" fmla="*/ 176 w 819"/>
                <a:gd name="T77" fmla="*/ 350 h 35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9" h="350">
                  <a:moveTo>
                    <a:pt x="176" y="350"/>
                  </a:moveTo>
                  <a:lnTo>
                    <a:pt x="644" y="350"/>
                  </a:lnTo>
                  <a:lnTo>
                    <a:pt x="675" y="347"/>
                  </a:lnTo>
                  <a:lnTo>
                    <a:pt x="705" y="339"/>
                  </a:lnTo>
                  <a:lnTo>
                    <a:pt x="733" y="326"/>
                  </a:lnTo>
                  <a:lnTo>
                    <a:pt x="758" y="309"/>
                  </a:lnTo>
                  <a:lnTo>
                    <a:pt x="778" y="287"/>
                  </a:lnTo>
                  <a:lnTo>
                    <a:pt x="796" y="263"/>
                  </a:lnTo>
                  <a:lnTo>
                    <a:pt x="809" y="236"/>
                  </a:lnTo>
                  <a:lnTo>
                    <a:pt x="817" y="206"/>
                  </a:lnTo>
                  <a:lnTo>
                    <a:pt x="819" y="174"/>
                  </a:lnTo>
                  <a:lnTo>
                    <a:pt x="817" y="143"/>
                  </a:lnTo>
                  <a:lnTo>
                    <a:pt x="809" y="114"/>
                  </a:lnTo>
                  <a:lnTo>
                    <a:pt x="796" y="86"/>
                  </a:lnTo>
                  <a:lnTo>
                    <a:pt x="778" y="61"/>
                  </a:lnTo>
                  <a:lnTo>
                    <a:pt x="758" y="41"/>
                  </a:lnTo>
                  <a:lnTo>
                    <a:pt x="733" y="23"/>
                  </a:lnTo>
                  <a:lnTo>
                    <a:pt x="705" y="11"/>
                  </a:lnTo>
                  <a:lnTo>
                    <a:pt x="675" y="3"/>
                  </a:lnTo>
                  <a:lnTo>
                    <a:pt x="644" y="0"/>
                  </a:lnTo>
                  <a:lnTo>
                    <a:pt x="176" y="0"/>
                  </a:lnTo>
                  <a:lnTo>
                    <a:pt x="144" y="3"/>
                  </a:lnTo>
                  <a:lnTo>
                    <a:pt x="114" y="11"/>
                  </a:lnTo>
                  <a:lnTo>
                    <a:pt x="87" y="23"/>
                  </a:lnTo>
                  <a:lnTo>
                    <a:pt x="63" y="41"/>
                  </a:lnTo>
                  <a:lnTo>
                    <a:pt x="41" y="61"/>
                  </a:lnTo>
                  <a:lnTo>
                    <a:pt x="24" y="86"/>
                  </a:lnTo>
                  <a:lnTo>
                    <a:pt x="11" y="114"/>
                  </a:lnTo>
                  <a:lnTo>
                    <a:pt x="3" y="143"/>
                  </a:lnTo>
                  <a:lnTo>
                    <a:pt x="0" y="174"/>
                  </a:lnTo>
                  <a:lnTo>
                    <a:pt x="3" y="206"/>
                  </a:lnTo>
                  <a:lnTo>
                    <a:pt x="11" y="236"/>
                  </a:lnTo>
                  <a:lnTo>
                    <a:pt x="24" y="263"/>
                  </a:lnTo>
                  <a:lnTo>
                    <a:pt x="41" y="287"/>
                  </a:lnTo>
                  <a:lnTo>
                    <a:pt x="63" y="309"/>
                  </a:lnTo>
                  <a:lnTo>
                    <a:pt x="87" y="326"/>
                  </a:lnTo>
                  <a:lnTo>
                    <a:pt x="114" y="339"/>
                  </a:lnTo>
                  <a:lnTo>
                    <a:pt x="144" y="347"/>
                  </a:lnTo>
                  <a:lnTo>
                    <a:pt x="176" y="35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89" name="Freeform 16"/>
            <p:cNvSpPr/>
            <p:nvPr/>
          </p:nvSpPr>
          <p:spPr bwMode="auto">
            <a:xfrm>
              <a:off x="4977618" y="2500314"/>
              <a:ext cx="58738" cy="25400"/>
            </a:xfrm>
            <a:custGeom>
              <a:avLst/>
              <a:gdLst>
                <a:gd name="T0" fmla="*/ 0 w 819"/>
                <a:gd name="T1" fmla="*/ 176 h 351"/>
                <a:gd name="T2" fmla="*/ 3 w 819"/>
                <a:gd name="T3" fmla="*/ 207 h 351"/>
                <a:gd name="T4" fmla="*/ 11 w 819"/>
                <a:gd name="T5" fmla="*/ 237 h 351"/>
                <a:gd name="T6" fmla="*/ 24 w 819"/>
                <a:gd name="T7" fmla="*/ 264 h 351"/>
                <a:gd name="T8" fmla="*/ 41 w 819"/>
                <a:gd name="T9" fmla="*/ 289 h 351"/>
                <a:gd name="T10" fmla="*/ 63 w 819"/>
                <a:gd name="T11" fmla="*/ 310 h 351"/>
                <a:gd name="T12" fmla="*/ 87 w 819"/>
                <a:gd name="T13" fmla="*/ 327 h 351"/>
                <a:gd name="T14" fmla="*/ 114 w 819"/>
                <a:gd name="T15" fmla="*/ 339 h 351"/>
                <a:gd name="T16" fmla="*/ 144 w 819"/>
                <a:gd name="T17" fmla="*/ 348 h 351"/>
                <a:gd name="T18" fmla="*/ 176 w 819"/>
                <a:gd name="T19" fmla="*/ 351 h 351"/>
                <a:gd name="T20" fmla="*/ 644 w 819"/>
                <a:gd name="T21" fmla="*/ 351 h 351"/>
                <a:gd name="T22" fmla="*/ 675 w 819"/>
                <a:gd name="T23" fmla="*/ 348 h 351"/>
                <a:gd name="T24" fmla="*/ 705 w 819"/>
                <a:gd name="T25" fmla="*/ 339 h 351"/>
                <a:gd name="T26" fmla="*/ 733 w 819"/>
                <a:gd name="T27" fmla="*/ 327 h 351"/>
                <a:gd name="T28" fmla="*/ 758 w 819"/>
                <a:gd name="T29" fmla="*/ 310 h 351"/>
                <a:gd name="T30" fmla="*/ 778 w 819"/>
                <a:gd name="T31" fmla="*/ 288 h 351"/>
                <a:gd name="T32" fmla="*/ 796 w 819"/>
                <a:gd name="T33" fmla="*/ 264 h 351"/>
                <a:gd name="T34" fmla="*/ 809 w 819"/>
                <a:gd name="T35" fmla="*/ 237 h 351"/>
                <a:gd name="T36" fmla="*/ 817 w 819"/>
                <a:gd name="T37" fmla="*/ 207 h 351"/>
                <a:gd name="T38" fmla="*/ 819 w 819"/>
                <a:gd name="T39" fmla="*/ 176 h 351"/>
                <a:gd name="T40" fmla="*/ 817 w 819"/>
                <a:gd name="T41" fmla="*/ 144 h 351"/>
                <a:gd name="T42" fmla="*/ 809 w 819"/>
                <a:gd name="T43" fmla="*/ 114 h 351"/>
                <a:gd name="T44" fmla="*/ 796 w 819"/>
                <a:gd name="T45" fmla="*/ 87 h 351"/>
                <a:gd name="T46" fmla="*/ 778 w 819"/>
                <a:gd name="T47" fmla="*/ 63 h 351"/>
                <a:gd name="T48" fmla="*/ 758 w 819"/>
                <a:gd name="T49" fmla="*/ 42 h 351"/>
                <a:gd name="T50" fmla="*/ 733 w 819"/>
                <a:gd name="T51" fmla="*/ 24 h 351"/>
                <a:gd name="T52" fmla="*/ 705 w 819"/>
                <a:gd name="T53" fmla="*/ 12 h 351"/>
                <a:gd name="T54" fmla="*/ 675 w 819"/>
                <a:gd name="T55" fmla="*/ 4 h 351"/>
                <a:gd name="T56" fmla="*/ 644 w 819"/>
                <a:gd name="T57" fmla="*/ 0 h 351"/>
                <a:gd name="T58" fmla="*/ 176 w 819"/>
                <a:gd name="T59" fmla="*/ 0 h 351"/>
                <a:gd name="T60" fmla="*/ 144 w 819"/>
                <a:gd name="T61" fmla="*/ 4 h 351"/>
                <a:gd name="T62" fmla="*/ 114 w 819"/>
                <a:gd name="T63" fmla="*/ 12 h 351"/>
                <a:gd name="T64" fmla="*/ 87 w 819"/>
                <a:gd name="T65" fmla="*/ 24 h 351"/>
                <a:gd name="T66" fmla="*/ 63 w 819"/>
                <a:gd name="T67" fmla="*/ 42 h 351"/>
                <a:gd name="T68" fmla="*/ 41 w 819"/>
                <a:gd name="T69" fmla="*/ 63 h 351"/>
                <a:gd name="T70" fmla="*/ 24 w 819"/>
                <a:gd name="T71" fmla="*/ 87 h 351"/>
                <a:gd name="T72" fmla="*/ 11 w 819"/>
                <a:gd name="T73" fmla="*/ 114 h 351"/>
                <a:gd name="T74" fmla="*/ 3 w 819"/>
                <a:gd name="T75" fmla="*/ 144 h 351"/>
                <a:gd name="T76" fmla="*/ 0 w 819"/>
                <a:gd name="T77" fmla="*/ 176 h 35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Lst>
              <a:rect l="0" t="0" r="r" b="b"/>
              <a:pathLst>
                <a:path w="819" h="351">
                  <a:moveTo>
                    <a:pt x="0" y="176"/>
                  </a:moveTo>
                  <a:lnTo>
                    <a:pt x="3" y="207"/>
                  </a:lnTo>
                  <a:lnTo>
                    <a:pt x="11" y="237"/>
                  </a:lnTo>
                  <a:lnTo>
                    <a:pt x="24" y="264"/>
                  </a:lnTo>
                  <a:lnTo>
                    <a:pt x="41" y="289"/>
                  </a:lnTo>
                  <a:lnTo>
                    <a:pt x="63" y="310"/>
                  </a:lnTo>
                  <a:lnTo>
                    <a:pt x="87" y="327"/>
                  </a:lnTo>
                  <a:lnTo>
                    <a:pt x="114" y="339"/>
                  </a:lnTo>
                  <a:lnTo>
                    <a:pt x="144" y="348"/>
                  </a:lnTo>
                  <a:lnTo>
                    <a:pt x="176" y="351"/>
                  </a:lnTo>
                  <a:lnTo>
                    <a:pt x="644" y="351"/>
                  </a:lnTo>
                  <a:lnTo>
                    <a:pt x="675" y="348"/>
                  </a:lnTo>
                  <a:lnTo>
                    <a:pt x="705" y="339"/>
                  </a:lnTo>
                  <a:lnTo>
                    <a:pt x="733" y="327"/>
                  </a:lnTo>
                  <a:lnTo>
                    <a:pt x="758" y="310"/>
                  </a:lnTo>
                  <a:lnTo>
                    <a:pt x="778" y="288"/>
                  </a:lnTo>
                  <a:lnTo>
                    <a:pt x="796" y="264"/>
                  </a:lnTo>
                  <a:lnTo>
                    <a:pt x="809" y="237"/>
                  </a:lnTo>
                  <a:lnTo>
                    <a:pt x="817" y="207"/>
                  </a:lnTo>
                  <a:lnTo>
                    <a:pt x="819" y="176"/>
                  </a:lnTo>
                  <a:lnTo>
                    <a:pt x="817" y="144"/>
                  </a:lnTo>
                  <a:lnTo>
                    <a:pt x="809" y="114"/>
                  </a:lnTo>
                  <a:lnTo>
                    <a:pt x="796" y="87"/>
                  </a:lnTo>
                  <a:lnTo>
                    <a:pt x="778" y="63"/>
                  </a:lnTo>
                  <a:lnTo>
                    <a:pt x="758" y="42"/>
                  </a:lnTo>
                  <a:lnTo>
                    <a:pt x="733" y="24"/>
                  </a:lnTo>
                  <a:lnTo>
                    <a:pt x="705" y="12"/>
                  </a:lnTo>
                  <a:lnTo>
                    <a:pt x="675" y="4"/>
                  </a:lnTo>
                  <a:lnTo>
                    <a:pt x="644" y="0"/>
                  </a:lnTo>
                  <a:lnTo>
                    <a:pt x="176" y="0"/>
                  </a:lnTo>
                  <a:lnTo>
                    <a:pt x="144" y="4"/>
                  </a:lnTo>
                  <a:lnTo>
                    <a:pt x="114" y="12"/>
                  </a:lnTo>
                  <a:lnTo>
                    <a:pt x="87" y="24"/>
                  </a:lnTo>
                  <a:lnTo>
                    <a:pt x="63" y="42"/>
                  </a:lnTo>
                  <a:lnTo>
                    <a:pt x="41" y="63"/>
                  </a:lnTo>
                  <a:lnTo>
                    <a:pt x="24" y="87"/>
                  </a:lnTo>
                  <a:lnTo>
                    <a:pt x="11" y="114"/>
                  </a:lnTo>
                  <a:lnTo>
                    <a:pt x="3" y="144"/>
                  </a:lnTo>
                  <a:lnTo>
                    <a:pt x="0" y="176"/>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0" name="Freeform 17"/>
            <p:cNvSpPr>
              <a:spLocks noEditPoints="1"/>
            </p:cNvSpPr>
            <p:nvPr/>
          </p:nvSpPr>
          <p:spPr bwMode="auto">
            <a:xfrm>
              <a:off x="5003018" y="2390776"/>
              <a:ext cx="193675" cy="244475"/>
            </a:xfrm>
            <a:custGeom>
              <a:avLst/>
              <a:gdLst>
                <a:gd name="T0" fmla="*/ 2683 w 2686"/>
                <a:gd name="T1" fmla="*/ 147 h 3385"/>
                <a:gd name="T2" fmla="*/ 2640 w 2686"/>
                <a:gd name="T3" fmla="*/ 72 h 3385"/>
                <a:gd name="T4" fmla="*/ 2555 w 2686"/>
                <a:gd name="T5" fmla="*/ 20 h 3385"/>
                <a:gd name="T6" fmla="*/ 2444 w 2686"/>
                <a:gd name="T7" fmla="*/ 0 h 3385"/>
                <a:gd name="T8" fmla="*/ 175 w 2686"/>
                <a:gd name="T9" fmla="*/ 0 h 3385"/>
                <a:gd name="T10" fmla="*/ 86 w 2686"/>
                <a:gd name="T11" fmla="*/ 24 h 3385"/>
                <a:gd name="T12" fmla="*/ 23 w 2686"/>
                <a:gd name="T13" fmla="*/ 87 h 3385"/>
                <a:gd name="T14" fmla="*/ 0 w 2686"/>
                <a:gd name="T15" fmla="*/ 176 h 3385"/>
                <a:gd name="T16" fmla="*/ 340 w 2686"/>
                <a:gd name="T17" fmla="*/ 353 h 3385"/>
                <a:gd name="T18" fmla="*/ 469 w 2686"/>
                <a:gd name="T19" fmla="*/ 398 h 3385"/>
                <a:gd name="T20" fmla="*/ 570 w 2686"/>
                <a:gd name="T21" fmla="*/ 487 h 3385"/>
                <a:gd name="T22" fmla="*/ 631 w 2686"/>
                <a:gd name="T23" fmla="*/ 608 h 3385"/>
                <a:gd name="T24" fmla="*/ 640 w 2686"/>
                <a:gd name="T25" fmla="*/ 749 h 3385"/>
                <a:gd name="T26" fmla="*/ 595 w 2686"/>
                <a:gd name="T27" fmla="*/ 877 h 3385"/>
                <a:gd name="T28" fmla="*/ 506 w 2686"/>
                <a:gd name="T29" fmla="*/ 977 h 3385"/>
                <a:gd name="T30" fmla="*/ 385 w 2686"/>
                <a:gd name="T31" fmla="*/ 1038 h 3385"/>
                <a:gd name="T32" fmla="*/ 0 w 2686"/>
                <a:gd name="T33" fmla="*/ 1050 h 3385"/>
                <a:gd name="T34" fmla="*/ 340 w 2686"/>
                <a:gd name="T35" fmla="*/ 1346 h 3385"/>
                <a:gd name="T36" fmla="*/ 469 w 2686"/>
                <a:gd name="T37" fmla="*/ 1390 h 3385"/>
                <a:gd name="T38" fmla="*/ 570 w 2686"/>
                <a:gd name="T39" fmla="*/ 1478 h 3385"/>
                <a:gd name="T40" fmla="*/ 631 w 2686"/>
                <a:gd name="T41" fmla="*/ 1600 h 3385"/>
                <a:gd name="T42" fmla="*/ 640 w 2686"/>
                <a:gd name="T43" fmla="*/ 1740 h 3385"/>
                <a:gd name="T44" fmla="*/ 595 w 2686"/>
                <a:gd name="T45" fmla="*/ 1870 h 3385"/>
                <a:gd name="T46" fmla="*/ 506 w 2686"/>
                <a:gd name="T47" fmla="*/ 1970 h 3385"/>
                <a:gd name="T48" fmla="*/ 385 w 2686"/>
                <a:gd name="T49" fmla="*/ 2030 h 3385"/>
                <a:gd name="T50" fmla="*/ 0 w 2686"/>
                <a:gd name="T51" fmla="*/ 2043 h 3385"/>
                <a:gd name="T52" fmla="*/ 340 w 2686"/>
                <a:gd name="T53" fmla="*/ 2338 h 3385"/>
                <a:gd name="T54" fmla="*/ 469 w 2686"/>
                <a:gd name="T55" fmla="*/ 2382 h 3385"/>
                <a:gd name="T56" fmla="*/ 570 w 2686"/>
                <a:gd name="T57" fmla="*/ 2470 h 3385"/>
                <a:gd name="T58" fmla="*/ 631 w 2686"/>
                <a:gd name="T59" fmla="*/ 2591 h 3385"/>
                <a:gd name="T60" fmla="*/ 640 w 2686"/>
                <a:gd name="T61" fmla="*/ 2732 h 3385"/>
                <a:gd name="T62" fmla="*/ 595 w 2686"/>
                <a:gd name="T63" fmla="*/ 2861 h 3385"/>
                <a:gd name="T64" fmla="*/ 506 w 2686"/>
                <a:gd name="T65" fmla="*/ 2962 h 3385"/>
                <a:gd name="T66" fmla="*/ 385 w 2686"/>
                <a:gd name="T67" fmla="*/ 3023 h 3385"/>
                <a:gd name="T68" fmla="*/ 0 w 2686"/>
                <a:gd name="T69" fmla="*/ 3035 h 3385"/>
                <a:gd name="T70" fmla="*/ 10 w 2686"/>
                <a:gd name="T71" fmla="*/ 3271 h 3385"/>
                <a:gd name="T72" fmla="*/ 62 w 2686"/>
                <a:gd name="T73" fmla="*/ 3344 h 3385"/>
                <a:gd name="T74" fmla="*/ 144 w 2686"/>
                <a:gd name="T75" fmla="*/ 3382 h 3385"/>
                <a:gd name="T76" fmla="*/ 2444 w 2686"/>
                <a:gd name="T77" fmla="*/ 3385 h 3385"/>
                <a:gd name="T78" fmla="*/ 2555 w 2686"/>
                <a:gd name="T79" fmla="*/ 3365 h 3385"/>
                <a:gd name="T80" fmla="*/ 2640 w 2686"/>
                <a:gd name="T81" fmla="*/ 3313 h 3385"/>
                <a:gd name="T82" fmla="*/ 2683 w 2686"/>
                <a:gd name="T83" fmla="*/ 3238 h 3385"/>
                <a:gd name="T84" fmla="*/ 2147 w 2686"/>
                <a:gd name="T85" fmla="*/ 1693 h 3385"/>
                <a:gd name="T86" fmla="*/ 2147 w 2686"/>
                <a:gd name="T87" fmla="*/ 1953 h 3385"/>
                <a:gd name="T88" fmla="*/ 1793 w 2686"/>
                <a:gd name="T89" fmla="*/ 2554 h 3385"/>
                <a:gd name="T90" fmla="*/ 1104 w 2686"/>
                <a:gd name="T91" fmla="*/ 2163 h 3385"/>
                <a:gd name="T92" fmla="*/ 1471 w 2686"/>
                <a:gd name="T93" fmla="*/ 1693 h 3385"/>
                <a:gd name="T94" fmla="*/ 1399 w 2686"/>
                <a:gd name="T95" fmla="*/ 1451 h 3385"/>
                <a:gd name="T96" fmla="*/ 1639 w 2686"/>
                <a:gd name="T97" fmla="*/ 1392 h 3385"/>
                <a:gd name="T98" fmla="*/ 1859 w 2686"/>
                <a:gd name="T99" fmla="*/ 1451 h 33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2686" h="3385">
                  <a:moveTo>
                    <a:pt x="2686" y="3209"/>
                  </a:moveTo>
                  <a:lnTo>
                    <a:pt x="2686" y="176"/>
                  </a:lnTo>
                  <a:lnTo>
                    <a:pt x="2683" y="147"/>
                  </a:lnTo>
                  <a:lnTo>
                    <a:pt x="2674" y="120"/>
                  </a:lnTo>
                  <a:lnTo>
                    <a:pt x="2659" y="95"/>
                  </a:lnTo>
                  <a:lnTo>
                    <a:pt x="2640" y="72"/>
                  </a:lnTo>
                  <a:lnTo>
                    <a:pt x="2615" y="51"/>
                  </a:lnTo>
                  <a:lnTo>
                    <a:pt x="2587" y="34"/>
                  </a:lnTo>
                  <a:lnTo>
                    <a:pt x="2555" y="20"/>
                  </a:lnTo>
                  <a:lnTo>
                    <a:pt x="2521" y="9"/>
                  </a:lnTo>
                  <a:lnTo>
                    <a:pt x="2483" y="2"/>
                  </a:lnTo>
                  <a:lnTo>
                    <a:pt x="2444" y="0"/>
                  </a:lnTo>
                  <a:lnTo>
                    <a:pt x="1843" y="0"/>
                  </a:lnTo>
                  <a:lnTo>
                    <a:pt x="1843" y="0"/>
                  </a:lnTo>
                  <a:lnTo>
                    <a:pt x="175" y="0"/>
                  </a:lnTo>
                  <a:lnTo>
                    <a:pt x="144" y="3"/>
                  </a:lnTo>
                  <a:lnTo>
                    <a:pt x="114" y="11"/>
                  </a:lnTo>
                  <a:lnTo>
                    <a:pt x="86" y="24"/>
                  </a:lnTo>
                  <a:lnTo>
                    <a:pt x="62" y="41"/>
                  </a:lnTo>
                  <a:lnTo>
                    <a:pt x="41" y="63"/>
                  </a:lnTo>
                  <a:lnTo>
                    <a:pt x="23" y="87"/>
                  </a:lnTo>
                  <a:lnTo>
                    <a:pt x="10" y="114"/>
                  </a:lnTo>
                  <a:lnTo>
                    <a:pt x="3" y="144"/>
                  </a:lnTo>
                  <a:lnTo>
                    <a:pt x="0" y="176"/>
                  </a:lnTo>
                  <a:lnTo>
                    <a:pt x="0" y="350"/>
                  </a:lnTo>
                  <a:lnTo>
                    <a:pt x="292" y="350"/>
                  </a:lnTo>
                  <a:lnTo>
                    <a:pt x="340" y="353"/>
                  </a:lnTo>
                  <a:lnTo>
                    <a:pt x="385" y="362"/>
                  </a:lnTo>
                  <a:lnTo>
                    <a:pt x="428" y="378"/>
                  </a:lnTo>
                  <a:lnTo>
                    <a:pt x="469" y="398"/>
                  </a:lnTo>
                  <a:lnTo>
                    <a:pt x="506" y="423"/>
                  </a:lnTo>
                  <a:lnTo>
                    <a:pt x="540" y="453"/>
                  </a:lnTo>
                  <a:lnTo>
                    <a:pt x="570" y="487"/>
                  </a:lnTo>
                  <a:lnTo>
                    <a:pt x="595" y="524"/>
                  </a:lnTo>
                  <a:lnTo>
                    <a:pt x="615" y="565"/>
                  </a:lnTo>
                  <a:lnTo>
                    <a:pt x="631" y="608"/>
                  </a:lnTo>
                  <a:lnTo>
                    <a:pt x="640" y="653"/>
                  </a:lnTo>
                  <a:lnTo>
                    <a:pt x="643" y="700"/>
                  </a:lnTo>
                  <a:lnTo>
                    <a:pt x="640" y="749"/>
                  </a:lnTo>
                  <a:lnTo>
                    <a:pt x="631" y="794"/>
                  </a:lnTo>
                  <a:lnTo>
                    <a:pt x="615" y="837"/>
                  </a:lnTo>
                  <a:lnTo>
                    <a:pt x="595" y="877"/>
                  </a:lnTo>
                  <a:lnTo>
                    <a:pt x="570" y="915"/>
                  </a:lnTo>
                  <a:lnTo>
                    <a:pt x="540" y="948"/>
                  </a:lnTo>
                  <a:lnTo>
                    <a:pt x="506" y="977"/>
                  </a:lnTo>
                  <a:lnTo>
                    <a:pt x="469" y="1003"/>
                  </a:lnTo>
                  <a:lnTo>
                    <a:pt x="428" y="1024"/>
                  </a:lnTo>
                  <a:lnTo>
                    <a:pt x="385" y="1038"/>
                  </a:lnTo>
                  <a:lnTo>
                    <a:pt x="340" y="1047"/>
                  </a:lnTo>
                  <a:lnTo>
                    <a:pt x="292" y="1050"/>
                  </a:lnTo>
                  <a:lnTo>
                    <a:pt x="0" y="1050"/>
                  </a:lnTo>
                  <a:lnTo>
                    <a:pt x="0" y="1343"/>
                  </a:lnTo>
                  <a:lnTo>
                    <a:pt x="292" y="1343"/>
                  </a:lnTo>
                  <a:lnTo>
                    <a:pt x="340" y="1346"/>
                  </a:lnTo>
                  <a:lnTo>
                    <a:pt x="385" y="1355"/>
                  </a:lnTo>
                  <a:lnTo>
                    <a:pt x="428" y="1370"/>
                  </a:lnTo>
                  <a:lnTo>
                    <a:pt x="469" y="1390"/>
                  </a:lnTo>
                  <a:lnTo>
                    <a:pt x="506" y="1416"/>
                  </a:lnTo>
                  <a:lnTo>
                    <a:pt x="540" y="1445"/>
                  </a:lnTo>
                  <a:lnTo>
                    <a:pt x="570" y="1478"/>
                  </a:lnTo>
                  <a:lnTo>
                    <a:pt x="595" y="1515"/>
                  </a:lnTo>
                  <a:lnTo>
                    <a:pt x="615" y="1557"/>
                  </a:lnTo>
                  <a:lnTo>
                    <a:pt x="631" y="1600"/>
                  </a:lnTo>
                  <a:lnTo>
                    <a:pt x="640" y="1645"/>
                  </a:lnTo>
                  <a:lnTo>
                    <a:pt x="643" y="1693"/>
                  </a:lnTo>
                  <a:lnTo>
                    <a:pt x="640" y="1740"/>
                  </a:lnTo>
                  <a:lnTo>
                    <a:pt x="631" y="1785"/>
                  </a:lnTo>
                  <a:lnTo>
                    <a:pt x="615" y="1829"/>
                  </a:lnTo>
                  <a:lnTo>
                    <a:pt x="595" y="1870"/>
                  </a:lnTo>
                  <a:lnTo>
                    <a:pt x="570" y="1907"/>
                  </a:lnTo>
                  <a:lnTo>
                    <a:pt x="540" y="1940"/>
                  </a:lnTo>
                  <a:lnTo>
                    <a:pt x="506" y="1970"/>
                  </a:lnTo>
                  <a:lnTo>
                    <a:pt x="469" y="1995"/>
                  </a:lnTo>
                  <a:lnTo>
                    <a:pt x="428" y="2015"/>
                  </a:lnTo>
                  <a:lnTo>
                    <a:pt x="385" y="2030"/>
                  </a:lnTo>
                  <a:lnTo>
                    <a:pt x="340" y="2039"/>
                  </a:lnTo>
                  <a:lnTo>
                    <a:pt x="292" y="2043"/>
                  </a:lnTo>
                  <a:lnTo>
                    <a:pt x="0" y="2043"/>
                  </a:lnTo>
                  <a:lnTo>
                    <a:pt x="0" y="2335"/>
                  </a:lnTo>
                  <a:lnTo>
                    <a:pt x="292" y="2335"/>
                  </a:lnTo>
                  <a:lnTo>
                    <a:pt x="340" y="2338"/>
                  </a:lnTo>
                  <a:lnTo>
                    <a:pt x="385" y="2347"/>
                  </a:lnTo>
                  <a:lnTo>
                    <a:pt x="428" y="2362"/>
                  </a:lnTo>
                  <a:lnTo>
                    <a:pt x="469" y="2382"/>
                  </a:lnTo>
                  <a:lnTo>
                    <a:pt x="506" y="2408"/>
                  </a:lnTo>
                  <a:lnTo>
                    <a:pt x="540" y="2437"/>
                  </a:lnTo>
                  <a:lnTo>
                    <a:pt x="570" y="2470"/>
                  </a:lnTo>
                  <a:lnTo>
                    <a:pt x="595" y="2508"/>
                  </a:lnTo>
                  <a:lnTo>
                    <a:pt x="615" y="2548"/>
                  </a:lnTo>
                  <a:lnTo>
                    <a:pt x="631" y="2591"/>
                  </a:lnTo>
                  <a:lnTo>
                    <a:pt x="640" y="2638"/>
                  </a:lnTo>
                  <a:lnTo>
                    <a:pt x="643" y="2685"/>
                  </a:lnTo>
                  <a:lnTo>
                    <a:pt x="640" y="2732"/>
                  </a:lnTo>
                  <a:lnTo>
                    <a:pt x="631" y="2778"/>
                  </a:lnTo>
                  <a:lnTo>
                    <a:pt x="615" y="2821"/>
                  </a:lnTo>
                  <a:lnTo>
                    <a:pt x="595" y="2861"/>
                  </a:lnTo>
                  <a:lnTo>
                    <a:pt x="570" y="2898"/>
                  </a:lnTo>
                  <a:lnTo>
                    <a:pt x="540" y="2932"/>
                  </a:lnTo>
                  <a:lnTo>
                    <a:pt x="506" y="2962"/>
                  </a:lnTo>
                  <a:lnTo>
                    <a:pt x="469" y="2987"/>
                  </a:lnTo>
                  <a:lnTo>
                    <a:pt x="428" y="3007"/>
                  </a:lnTo>
                  <a:lnTo>
                    <a:pt x="385" y="3023"/>
                  </a:lnTo>
                  <a:lnTo>
                    <a:pt x="340" y="3032"/>
                  </a:lnTo>
                  <a:lnTo>
                    <a:pt x="292" y="3035"/>
                  </a:lnTo>
                  <a:lnTo>
                    <a:pt x="0" y="3035"/>
                  </a:lnTo>
                  <a:lnTo>
                    <a:pt x="0" y="3209"/>
                  </a:lnTo>
                  <a:lnTo>
                    <a:pt x="3" y="3241"/>
                  </a:lnTo>
                  <a:lnTo>
                    <a:pt x="10" y="3271"/>
                  </a:lnTo>
                  <a:lnTo>
                    <a:pt x="23" y="3298"/>
                  </a:lnTo>
                  <a:lnTo>
                    <a:pt x="41" y="3322"/>
                  </a:lnTo>
                  <a:lnTo>
                    <a:pt x="62" y="3344"/>
                  </a:lnTo>
                  <a:lnTo>
                    <a:pt x="86" y="3361"/>
                  </a:lnTo>
                  <a:lnTo>
                    <a:pt x="114" y="3374"/>
                  </a:lnTo>
                  <a:lnTo>
                    <a:pt x="144" y="3382"/>
                  </a:lnTo>
                  <a:lnTo>
                    <a:pt x="175" y="3385"/>
                  </a:lnTo>
                  <a:lnTo>
                    <a:pt x="2444" y="3385"/>
                  </a:lnTo>
                  <a:lnTo>
                    <a:pt x="2444" y="3385"/>
                  </a:lnTo>
                  <a:lnTo>
                    <a:pt x="2483" y="3383"/>
                  </a:lnTo>
                  <a:lnTo>
                    <a:pt x="2521" y="3376"/>
                  </a:lnTo>
                  <a:lnTo>
                    <a:pt x="2555" y="3365"/>
                  </a:lnTo>
                  <a:lnTo>
                    <a:pt x="2587" y="3351"/>
                  </a:lnTo>
                  <a:lnTo>
                    <a:pt x="2615" y="3334"/>
                  </a:lnTo>
                  <a:lnTo>
                    <a:pt x="2640" y="3313"/>
                  </a:lnTo>
                  <a:lnTo>
                    <a:pt x="2659" y="3291"/>
                  </a:lnTo>
                  <a:lnTo>
                    <a:pt x="2674" y="3265"/>
                  </a:lnTo>
                  <a:lnTo>
                    <a:pt x="2683" y="3238"/>
                  </a:lnTo>
                  <a:lnTo>
                    <a:pt x="2686" y="3209"/>
                  </a:lnTo>
                  <a:close/>
                  <a:moveTo>
                    <a:pt x="2147" y="1451"/>
                  </a:moveTo>
                  <a:lnTo>
                    <a:pt x="2147" y="1693"/>
                  </a:lnTo>
                  <a:lnTo>
                    <a:pt x="1793" y="1693"/>
                  </a:lnTo>
                  <a:lnTo>
                    <a:pt x="1793" y="1953"/>
                  </a:lnTo>
                  <a:lnTo>
                    <a:pt x="2147" y="1953"/>
                  </a:lnTo>
                  <a:lnTo>
                    <a:pt x="2147" y="2163"/>
                  </a:lnTo>
                  <a:lnTo>
                    <a:pt x="1793" y="2163"/>
                  </a:lnTo>
                  <a:lnTo>
                    <a:pt x="1793" y="2554"/>
                  </a:lnTo>
                  <a:lnTo>
                    <a:pt x="1471" y="2554"/>
                  </a:lnTo>
                  <a:lnTo>
                    <a:pt x="1471" y="2163"/>
                  </a:lnTo>
                  <a:lnTo>
                    <a:pt x="1104" y="2163"/>
                  </a:lnTo>
                  <a:lnTo>
                    <a:pt x="1104" y="1953"/>
                  </a:lnTo>
                  <a:lnTo>
                    <a:pt x="1471" y="1953"/>
                  </a:lnTo>
                  <a:lnTo>
                    <a:pt x="1471" y="1693"/>
                  </a:lnTo>
                  <a:lnTo>
                    <a:pt x="1104" y="1693"/>
                  </a:lnTo>
                  <a:lnTo>
                    <a:pt x="1104" y="1451"/>
                  </a:lnTo>
                  <a:lnTo>
                    <a:pt x="1399" y="1451"/>
                  </a:lnTo>
                  <a:lnTo>
                    <a:pt x="1038" y="824"/>
                  </a:lnTo>
                  <a:lnTo>
                    <a:pt x="1347" y="824"/>
                  </a:lnTo>
                  <a:lnTo>
                    <a:pt x="1639" y="1392"/>
                  </a:lnTo>
                  <a:lnTo>
                    <a:pt x="1941" y="824"/>
                  </a:lnTo>
                  <a:lnTo>
                    <a:pt x="2233" y="824"/>
                  </a:lnTo>
                  <a:lnTo>
                    <a:pt x="1859" y="1451"/>
                  </a:lnTo>
                  <a:lnTo>
                    <a:pt x="2147" y="1451"/>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1" name="Rectangle 18"/>
            <p:cNvSpPr>
              <a:spLocks noChangeArrowheads="1"/>
            </p:cNvSpPr>
            <p:nvPr/>
          </p:nvSpPr>
          <p:spPr bwMode="auto">
            <a:xfrm>
              <a:off x="5179231" y="2635251"/>
              <a:ext cx="15875" cy="1588"/>
            </a:xfrm>
            <a:prstGeom prst="rect">
              <a:avLst/>
            </a:prstGeom>
            <a:solidFill>
              <a:srgbClr val="272636"/>
            </a:solidFill>
            <a:ln w="0">
              <a:solidFill>
                <a:srgbClr val="272636"/>
              </a:solidFill>
              <a:prstDash val="solid"/>
              <a:miter lim="800000"/>
            </a:ln>
          </p:spPr>
          <p:txBody>
            <a:bodyPr vert="horz" wrap="square" lIns="91440" tIns="45720" rIns="91440" bIns="45720" numCol="1" anchor="t" anchorCtr="0" compatLnSpc="1"/>
            <a:lstStyle/>
            <a:p>
              <a:endParaRPr lang="zh-CN" altLang="en-US"/>
            </a:p>
          </p:txBody>
        </p:sp>
      </p:grpSp>
      <p:grpSp>
        <p:nvGrpSpPr>
          <p:cNvPr id="99" name="组合 98"/>
          <p:cNvGrpSpPr/>
          <p:nvPr/>
        </p:nvGrpSpPr>
        <p:grpSpPr>
          <a:xfrm>
            <a:off x="832830" y="2161975"/>
            <a:ext cx="3561760" cy="1163075"/>
            <a:chOff x="832830" y="2161975"/>
            <a:chExt cx="3561760" cy="1163075"/>
          </a:xfrm>
        </p:grpSpPr>
        <p:grpSp>
          <p:nvGrpSpPr>
            <p:cNvPr id="53" name="组合 52"/>
            <p:cNvGrpSpPr/>
            <p:nvPr/>
          </p:nvGrpSpPr>
          <p:grpSpPr>
            <a:xfrm>
              <a:off x="832830" y="2161975"/>
              <a:ext cx="3561760" cy="1163075"/>
              <a:chOff x="987754" y="1456624"/>
              <a:chExt cx="3561760" cy="1163075"/>
            </a:xfrm>
          </p:grpSpPr>
          <p:sp>
            <p:nvSpPr>
              <p:cNvPr id="55" name="文本框 24"/>
              <p:cNvSpPr txBox="1"/>
              <p:nvPr/>
            </p:nvSpPr>
            <p:spPr>
              <a:xfrm>
                <a:off x="1619672" y="1456624"/>
                <a:ext cx="2531188" cy="372410"/>
              </a:xfrm>
              <a:prstGeom prst="rect">
                <a:avLst/>
              </a:prstGeom>
              <a:noFill/>
            </p:spPr>
            <p:txBody>
              <a:bodyPr wrap="square" rtlCol="0">
                <a:spAutoFit/>
              </a:bodyPr>
              <a:lstStyle/>
              <a:p>
                <a:pPr>
                  <a:lnSpc>
                    <a:spcPct val="130000"/>
                  </a:lnSpc>
                </a:pPr>
                <a:r>
                  <a:rPr lang="zh-CN" altLang="en-US" sz="1400" b="1" dirty="0">
                    <a:solidFill>
                      <a:srgbClr val="EEAA2E"/>
                    </a:solidFill>
                    <a:latin typeface="微软雅黑" panose="020B0503020204020204" pitchFamily="34" charset="-122"/>
                    <a:ea typeface="微软雅黑" panose="020B0503020204020204" pitchFamily="34" charset="-122"/>
                  </a:rPr>
                  <a:t>站场施工项目管控不力</a:t>
                </a:r>
                <a:endParaRPr lang="zh-CN" altLang="en-US" sz="1400" b="1" dirty="0">
                  <a:solidFill>
                    <a:srgbClr val="EEAA2E"/>
                  </a:solidFill>
                  <a:latin typeface="微软雅黑" panose="020B0503020204020204" pitchFamily="34" charset="-122"/>
                  <a:ea typeface="微软雅黑" panose="020B0503020204020204" pitchFamily="34" charset="-122"/>
                </a:endParaRPr>
              </a:p>
            </p:txBody>
          </p:sp>
          <p:sp>
            <p:nvSpPr>
              <p:cNvPr id="56" name="文本框 25"/>
              <p:cNvSpPr txBox="1"/>
              <p:nvPr/>
            </p:nvSpPr>
            <p:spPr>
              <a:xfrm>
                <a:off x="1619672" y="1765619"/>
                <a:ext cx="2929842" cy="854080"/>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站场施工延期严重，无法按时交付使用</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施工质量不高，影响正常业务运营</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职责不清，设备出现故障时容易发生扯皮</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7" name="椭圆 56"/>
              <p:cNvSpPr/>
              <p:nvPr/>
            </p:nvSpPr>
            <p:spPr>
              <a:xfrm>
                <a:off x="987754" y="1563704"/>
                <a:ext cx="503990" cy="503990"/>
              </a:xfrm>
              <a:prstGeom prst="ellipse">
                <a:avLst/>
              </a:prstGeom>
              <a:solidFill>
                <a:srgbClr val="EE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dirty="0"/>
              </a:p>
            </p:txBody>
          </p:sp>
        </p:grpSp>
        <p:grpSp>
          <p:nvGrpSpPr>
            <p:cNvPr id="94" name="Group 21"/>
            <p:cNvGrpSpPr>
              <a:grpSpLocks noChangeAspect="1"/>
            </p:cNvGrpSpPr>
            <p:nvPr/>
          </p:nvGrpSpPr>
          <p:grpSpPr bwMode="auto">
            <a:xfrm>
              <a:off x="932063" y="2375621"/>
              <a:ext cx="268432" cy="268432"/>
              <a:chOff x="571" y="1500"/>
              <a:chExt cx="186" cy="186"/>
            </a:xfrm>
          </p:grpSpPr>
          <p:sp>
            <p:nvSpPr>
              <p:cNvPr id="97" name="Freeform 23"/>
              <p:cNvSpPr/>
              <p:nvPr/>
            </p:nvSpPr>
            <p:spPr bwMode="auto">
              <a:xfrm>
                <a:off x="604" y="1637"/>
                <a:ext cx="153" cy="49"/>
              </a:xfrm>
              <a:custGeom>
                <a:avLst/>
                <a:gdLst>
                  <a:gd name="T0" fmla="*/ 297 w 2752"/>
                  <a:gd name="T1" fmla="*/ 0 h 882"/>
                  <a:gd name="T2" fmla="*/ 967 w 2752"/>
                  <a:gd name="T3" fmla="*/ 0 h 882"/>
                  <a:gd name="T4" fmla="*/ 967 w 2752"/>
                  <a:gd name="T5" fmla="*/ 289 h 882"/>
                  <a:gd name="T6" fmla="*/ 1720 w 2752"/>
                  <a:gd name="T7" fmla="*/ 289 h 882"/>
                  <a:gd name="T8" fmla="*/ 1720 w 2752"/>
                  <a:gd name="T9" fmla="*/ 0 h 882"/>
                  <a:gd name="T10" fmla="*/ 2336 w 2752"/>
                  <a:gd name="T11" fmla="*/ 0 h 882"/>
                  <a:gd name="T12" fmla="*/ 2752 w 2752"/>
                  <a:gd name="T13" fmla="*/ 882 h 882"/>
                  <a:gd name="T14" fmla="*/ 0 w 2752"/>
                  <a:gd name="T15" fmla="*/ 882 h 882"/>
                  <a:gd name="T16" fmla="*/ 297 w 2752"/>
                  <a:gd name="T17"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882">
                    <a:moveTo>
                      <a:pt x="297" y="0"/>
                    </a:moveTo>
                    <a:lnTo>
                      <a:pt x="967" y="0"/>
                    </a:lnTo>
                    <a:lnTo>
                      <a:pt x="967" y="289"/>
                    </a:lnTo>
                    <a:lnTo>
                      <a:pt x="1720" y="289"/>
                    </a:lnTo>
                    <a:lnTo>
                      <a:pt x="1720" y="0"/>
                    </a:lnTo>
                    <a:lnTo>
                      <a:pt x="2336" y="0"/>
                    </a:lnTo>
                    <a:lnTo>
                      <a:pt x="2752" y="882"/>
                    </a:lnTo>
                    <a:lnTo>
                      <a:pt x="0" y="882"/>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8" name="Freeform 24"/>
              <p:cNvSpPr>
                <a:spLocks noEditPoints="1"/>
              </p:cNvSpPr>
              <p:nvPr/>
            </p:nvSpPr>
            <p:spPr bwMode="auto">
              <a:xfrm>
                <a:off x="571" y="1500"/>
                <a:ext cx="175" cy="128"/>
              </a:xfrm>
              <a:custGeom>
                <a:avLst/>
                <a:gdLst>
                  <a:gd name="T0" fmla="*/ 0 w 3150"/>
                  <a:gd name="T1" fmla="*/ 973 h 2294"/>
                  <a:gd name="T2" fmla="*/ 629 w 3150"/>
                  <a:gd name="T3" fmla="*/ 765 h 2294"/>
                  <a:gd name="T4" fmla="*/ 747 w 3150"/>
                  <a:gd name="T5" fmla="*/ 553 h 2294"/>
                  <a:gd name="T6" fmla="*/ 906 w 3150"/>
                  <a:gd name="T7" fmla="*/ 368 h 2294"/>
                  <a:gd name="T8" fmla="*/ 1101 w 3150"/>
                  <a:gd name="T9" fmla="*/ 214 h 2294"/>
                  <a:gd name="T10" fmla="*/ 1326 w 3150"/>
                  <a:gd name="T11" fmla="*/ 99 h 2294"/>
                  <a:gd name="T12" fmla="*/ 1576 w 3150"/>
                  <a:gd name="T13" fmla="*/ 25 h 2294"/>
                  <a:gd name="T14" fmla="*/ 1844 w 3150"/>
                  <a:gd name="T15" fmla="*/ 0 h 2294"/>
                  <a:gd name="T16" fmla="*/ 2118 w 3150"/>
                  <a:gd name="T17" fmla="*/ 26 h 2294"/>
                  <a:gd name="T18" fmla="*/ 2373 w 3150"/>
                  <a:gd name="T19" fmla="*/ 103 h 2294"/>
                  <a:gd name="T20" fmla="*/ 2601 w 3150"/>
                  <a:gd name="T21" fmla="*/ 224 h 2294"/>
                  <a:gd name="T22" fmla="*/ 2798 w 3150"/>
                  <a:gd name="T23" fmla="*/ 382 h 2294"/>
                  <a:gd name="T24" fmla="*/ 2957 w 3150"/>
                  <a:gd name="T25" fmla="*/ 574 h 2294"/>
                  <a:gd name="T26" fmla="*/ 3072 w 3150"/>
                  <a:gd name="T27" fmla="*/ 794 h 2294"/>
                  <a:gd name="T28" fmla="*/ 3137 w 3150"/>
                  <a:gd name="T29" fmla="*/ 1035 h 2294"/>
                  <a:gd name="T30" fmla="*/ 3149 w 3150"/>
                  <a:gd name="T31" fmla="*/ 1248 h 2294"/>
                  <a:gd name="T32" fmla="*/ 2963 w 3150"/>
                  <a:gd name="T33" fmla="*/ 1400 h 2294"/>
                  <a:gd name="T34" fmla="*/ 2898 w 3150"/>
                  <a:gd name="T35" fmla="*/ 1615 h 2294"/>
                  <a:gd name="T36" fmla="*/ 2787 w 3150"/>
                  <a:gd name="T37" fmla="*/ 1809 h 2294"/>
                  <a:gd name="T38" fmla="*/ 2638 w 3150"/>
                  <a:gd name="T39" fmla="*/ 1977 h 2294"/>
                  <a:gd name="T40" fmla="*/ 2447 w 3150"/>
                  <a:gd name="T41" fmla="*/ 2120 h 2294"/>
                  <a:gd name="T42" fmla="*/ 2226 w 3150"/>
                  <a:gd name="T43" fmla="*/ 2223 h 2294"/>
                  <a:gd name="T44" fmla="*/ 1981 w 3150"/>
                  <a:gd name="T45" fmla="*/ 2282 h 2294"/>
                  <a:gd name="T46" fmla="*/ 1721 w 3150"/>
                  <a:gd name="T47" fmla="*/ 2291 h 2294"/>
                  <a:gd name="T48" fmla="*/ 1469 w 3150"/>
                  <a:gd name="T49" fmla="*/ 2249 h 2294"/>
                  <a:gd name="T50" fmla="*/ 1240 w 3150"/>
                  <a:gd name="T51" fmla="*/ 2159 h 2294"/>
                  <a:gd name="T52" fmla="*/ 1039 w 3150"/>
                  <a:gd name="T53" fmla="*/ 2028 h 2294"/>
                  <a:gd name="T54" fmla="*/ 876 w 3150"/>
                  <a:gd name="T55" fmla="*/ 1868 h 2294"/>
                  <a:gd name="T56" fmla="*/ 752 w 3150"/>
                  <a:gd name="T57" fmla="*/ 1682 h 2294"/>
                  <a:gd name="T58" fmla="*/ 670 w 3150"/>
                  <a:gd name="T59" fmla="*/ 1473 h 2294"/>
                  <a:gd name="T60" fmla="*/ 636 w 3150"/>
                  <a:gd name="T61" fmla="*/ 1248 h 2294"/>
                  <a:gd name="T62" fmla="*/ 2643 w 3150"/>
                  <a:gd name="T63" fmla="*/ 1248 h 2294"/>
                  <a:gd name="T64" fmla="*/ 992 w 3150"/>
                  <a:gd name="T65" fmla="*/ 1377 h 2294"/>
                  <a:gd name="T66" fmla="*/ 1060 w 3150"/>
                  <a:gd name="T67" fmla="*/ 1556 h 2294"/>
                  <a:gd name="T68" fmla="*/ 1172 w 3150"/>
                  <a:gd name="T69" fmla="*/ 1711 h 2294"/>
                  <a:gd name="T70" fmla="*/ 1315 w 3150"/>
                  <a:gd name="T71" fmla="*/ 1834 h 2294"/>
                  <a:gd name="T72" fmla="*/ 1483 w 3150"/>
                  <a:gd name="T73" fmla="*/ 1922 h 2294"/>
                  <a:gd name="T74" fmla="*/ 1673 w 3150"/>
                  <a:gd name="T75" fmla="*/ 1972 h 2294"/>
                  <a:gd name="T76" fmla="*/ 1877 w 3150"/>
                  <a:gd name="T77" fmla="*/ 1980 h 2294"/>
                  <a:gd name="T78" fmla="*/ 2073 w 3150"/>
                  <a:gd name="T79" fmla="*/ 1944 h 2294"/>
                  <a:gd name="T80" fmla="*/ 2248 w 3150"/>
                  <a:gd name="T81" fmla="*/ 1868 h 2294"/>
                  <a:gd name="T82" fmla="*/ 2399 w 3150"/>
                  <a:gd name="T83" fmla="*/ 1757 h 2294"/>
                  <a:gd name="T84" fmla="*/ 2523 w 3150"/>
                  <a:gd name="T85" fmla="*/ 1611 h 2294"/>
                  <a:gd name="T86" fmla="*/ 2607 w 3150"/>
                  <a:gd name="T87" fmla="*/ 1439 h 2294"/>
                  <a:gd name="T88" fmla="*/ 2643 w 3150"/>
                  <a:gd name="T89" fmla="*/ 1248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50" h="2294">
                    <a:moveTo>
                      <a:pt x="540" y="1248"/>
                    </a:moveTo>
                    <a:lnTo>
                      <a:pt x="0" y="1248"/>
                    </a:lnTo>
                    <a:lnTo>
                      <a:pt x="0" y="973"/>
                    </a:lnTo>
                    <a:lnTo>
                      <a:pt x="576" y="919"/>
                    </a:lnTo>
                    <a:lnTo>
                      <a:pt x="600" y="840"/>
                    </a:lnTo>
                    <a:lnTo>
                      <a:pt x="629" y="765"/>
                    </a:lnTo>
                    <a:lnTo>
                      <a:pt x="664" y="692"/>
                    </a:lnTo>
                    <a:lnTo>
                      <a:pt x="702" y="621"/>
                    </a:lnTo>
                    <a:lnTo>
                      <a:pt x="747" y="553"/>
                    </a:lnTo>
                    <a:lnTo>
                      <a:pt x="795" y="488"/>
                    </a:lnTo>
                    <a:lnTo>
                      <a:pt x="848" y="426"/>
                    </a:lnTo>
                    <a:lnTo>
                      <a:pt x="906" y="368"/>
                    </a:lnTo>
                    <a:lnTo>
                      <a:pt x="967" y="313"/>
                    </a:lnTo>
                    <a:lnTo>
                      <a:pt x="1032" y="262"/>
                    </a:lnTo>
                    <a:lnTo>
                      <a:pt x="1101" y="214"/>
                    </a:lnTo>
                    <a:lnTo>
                      <a:pt x="1173" y="172"/>
                    </a:lnTo>
                    <a:lnTo>
                      <a:pt x="1248" y="133"/>
                    </a:lnTo>
                    <a:lnTo>
                      <a:pt x="1326" y="99"/>
                    </a:lnTo>
                    <a:lnTo>
                      <a:pt x="1407" y="69"/>
                    </a:lnTo>
                    <a:lnTo>
                      <a:pt x="1490" y="45"/>
                    </a:lnTo>
                    <a:lnTo>
                      <a:pt x="1576" y="25"/>
                    </a:lnTo>
                    <a:lnTo>
                      <a:pt x="1664" y="11"/>
                    </a:lnTo>
                    <a:lnTo>
                      <a:pt x="1753" y="3"/>
                    </a:lnTo>
                    <a:lnTo>
                      <a:pt x="1844" y="0"/>
                    </a:lnTo>
                    <a:lnTo>
                      <a:pt x="1938" y="3"/>
                    </a:lnTo>
                    <a:lnTo>
                      <a:pt x="2029" y="12"/>
                    </a:lnTo>
                    <a:lnTo>
                      <a:pt x="2118" y="26"/>
                    </a:lnTo>
                    <a:lnTo>
                      <a:pt x="2206" y="47"/>
                    </a:lnTo>
                    <a:lnTo>
                      <a:pt x="2291" y="72"/>
                    </a:lnTo>
                    <a:lnTo>
                      <a:pt x="2373" y="103"/>
                    </a:lnTo>
                    <a:lnTo>
                      <a:pt x="2452" y="138"/>
                    </a:lnTo>
                    <a:lnTo>
                      <a:pt x="2528" y="179"/>
                    </a:lnTo>
                    <a:lnTo>
                      <a:pt x="2601" y="224"/>
                    </a:lnTo>
                    <a:lnTo>
                      <a:pt x="2671" y="272"/>
                    </a:lnTo>
                    <a:lnTo>
                      <a:pt x="2736" y="325"/>
                    </a:lnTo>
                    <a:lnTo>
                      <a:pt x="2798" y="382"/>
                    </a:lnTo>
                    <a:lnTo>
                      <a:pt x="2856" y="443"/>
                    </a:lnTo>
                    <a:lnTo>
                      <a:pt x="2909" y="507"/>
                    </a:lnTo>
                    <a:lnTo>
                      <a:pt x="2957" y="574"/>
                    </a:lnTo>
                    <a:lnTo>
                      <a:pt x="3000" y="644"/>
                    </a:lnTo>
                    <a:lnTo>
                      <a:pt x="3039" y="718"/>
                    </a:lnTo>
                    <a:lnTo>
                      <a:pt x="3072" y="794"/>
                    </a:lnTo>
                    <a:lnTo>
                      <a:pt x="3099" y="872"/>
                    </a:lnTo>
                    <a:lnTo>
                      <a:pt x="3122" y="953"/>
                    </a:lnTo>
                    <a:lnTo>
                      <a:pt x="3137" y="1035"/>
                    </a:lnTo>
                    <a:lnTo>
                      <a:pt x="3147" y="1120"/>
                    </a:lnTo>
                    <a:lnTo>
                      <a:pt x="3150" y="1206"/>
                    </a:lnTo>
                    <a:lnTo>
                      <a:pt x="3149" y="1248"/>
                    </a:lnTo>
                    <a:lnTo>
                      <a:pt x="2981" y="1248"/>
                    </a:lnTo>
                    <a:lnTo>
                      <a:pt x="2976" y="1325"/>
                    </a:lnTo>
                    <a:lnTo>
                      <a:pt x="2963" y="1400"/>
                    </a:lnTo>
                    <a:lnTo>
                      <a:pt x="2947" y="1473"/>
                    </a:lnTo>
                    <a:lnTo>
                      <a:pt x="2925" y="1545"/>
                    </a:lnTo>
                    <a:lnTo>
                      <a:pt x="2898" y="1615"/>
                    </a:lnTo>
                    <a:lnTo>
                      <a:pt x="2865" y="1682"/>
                    </a:lnTo>
                    <a:lnTo>
                      <a:pt x="2829" y="1747"/>
                    </a:lnTo>
                    <a:lnTo>
                      <a:pt x="2787" y="1809"/>
                    </a:lnTo>
                    <a:lnTo>
                      <a:pt x="2741" y="1868"/>
                    </a:lnTo>
                    <a:lnTo>
                      <a:pt x="2692" y="1924"/>
                    </a:lnTo>
                    <a:lnTo>
                      <a:pt x="2638" y="1977"/>
                    </a:lnTo>
                    <a:lnTo>
                      <a:pt x="2578" y="2028"/>
                    </a:lnTo>
                    <a:lnTo>
                      <a:pt x="2514" y="2076"/>
                    </a:lnTo>
                    <a:lnTo>
                      <a:pt x="2447" y="2120"/>
                    </a:lnTo>
                    <a:lnTo>
                      <a:pt x="2376" y="2159"/>
                    </a:lnTo>
                    <a:lnTo>
                      <a:pt x="2303" y="2194"/>
                    </a:lnTo>
                    <a:lnTo>
                      <a:pt x="2226" y="2223"/>
                    </a:lnTo>
                    <a:lnTo>
                      <a:pt x="2147" y="2249"/>
                    </a:lnTo>
                    <a:lnTo>
                      <a:pt x="2066" y="2268"/>
                    </a:lnTo>
                    <a:lnTo>
                      <a:pt x="1981" y="2282"/>
                    </a:lnTo>
                    <a:lnTo>
                      <a:pt x="1896" y="2291"/>
                    </a:lnTo>
                    <a:lnTo>
                      <a:pt x="1808" y="2294"/>
                    </a:lnTo>
                    <a:lnTo>
                      <a:pt x="1721" y="2291"/>
                    </a:lnTo>
                    <a:lnTo>
                      <a:pt x="1634" y="2282"/>
                    </a:lnTo>
                    <a:lnTo>
                      <a:pt x="1551" y="2268"/>
                    </a:lnTo>
                    <a:lnTo>
                      <a:pt x="1469" y="2249"/>
                    </a:lnTo>
                    <a:lnTo>
                      <a:pt x="1390" y="2223"/>
                    </a:lnTo>
                    <a:lnTo>
                      <a:pt x="1314" y="2194"/>
                    </a:lnTo>
                    <a:lnTo>
                      <a:pt x="1240" y="2159"/>
                    </a:lnTo>
                    <a:lnTo>
                      <a:pt x="1170" y="2120"/>
                    </a:lnTo>
                    <a:lnTo>
                      <a:pt x="1102" y="2076"/>
                    </a:lnTo>
                    <a:lnTo>
                      <a:pt x="1039" y="2028"/>
                    </a:lnTo>
                    <a:lnTo>
                      <a:pt x="978" y="1977"/>
                    </a:lnTo>
                    <a:lnTo>
                      <a:pt x="925" y="1924"/>
                    </a:lnTo>
                    <a:lnTo>
                      <a:pt x="876" y="1868"/>
                    </a:lnTo>
                    <a:lnTo>
                      <a:pt x="830" y="1809"/>
                    </a:lnTo>
                    <a:lnTo>
                      <a:pt x="788" y="1747"/>
                    </a:lnTo>
                    <a:lnTo>
                      <a:pt x="752" y="1682"/>
                    </a:lnTo>
                    <a:lnTo>
                      <a:pt x="719" y="1615"/>
                    </a:lnTo>
                    <a:lnTo>
                      <a:pt x="692" y="1545"/>
                    </a:lnTo>
                    <a:lnTo>
                      <a:pt x="670" y="1473"/>
                    </a:lnTo>
                    <a:lnTo>
                      <a:pt x="652" y="1400"/>
                    </a:lnTo>
                    <a:lnTo>
                      <a:pt x="641" y="1325"/>
                    </a:lnTo>
                    <a:lnTo>
                      <a:pt x="636" y="1248"/>
                    </a:lnTo>
                    <a:lnTo>
                      <a:pt x="540" y="1248"/>
                    </a:lnTo>
                    <a:lnTo>
                      <a:pt x="540" y="1248"/>
                    </a:lnTo>
                    <a:close/>
                    <a:moveTo>
                      <a:pt x="2643" y="1248"/>
                    </a:moveTo>
                    <a:lnTo>
                      <a:pt x="973" y="1248"/>
                    </a:lnTo>
                    <a:lnTo>
                      <a:pt x="980" y="1314"/>
                    </a:lnTo>
                    <a:lnTo>
                      <a:pt x="992" y="1377"/>
                    </a:lnTo>
                    <a:lnTo>
                      <a:pt x="1009" y="1439"/>
                    </a:lnTo>
                    <a:lnTo>
                      <a:pt x="1033" y="1499"/>
                    </a:lnTo>
                    <a:lnTo>
                      <a:pt x="1060" y="1556"/>
                    </a:lnTo>
                    <a:lnTo>
                      <a:pt x="1093" y="1611"/>
                    </a:lnTo>
                    <a:lnTo>
                      <a:pt x="1130" y="1662"/>
                    </a:lnTo>
                    <a:lnTo>
                      <a:pt x="1172" y="1711"/>
                    </a:lnTo>
                    <a:lnTo>
                      <a:pt x="1217" y="1757"/>
                    </a:lnTo>
                    <a:lnTo>
                      <a:pt x="1264" y="1797"/>
                    </a:lnTo>
                    <a:lnTo>
                      <a:pt x="1315" y="1834"/>
                    </a:lnTo>
                    <a:lnTo>
                      <a:pt x="1368" y="1868"/>
                    </a:lnTo>
                    <a:lnTo>
                      <a:pt x="1424" y="1897"/>
                    </a:lnTo>
                    <a:lnTo>
                      <a:pt x="1483" y="1922"/>
                    </a:lnTo>
                    <a:lnTo>
                      <a:pt x="1544" y="1944"/>
                    </a:lnTo>
                    <a:lnTo>
                      <a:pt x="1607" y="1960"/>
                    </a:lnTo>
                    <a:lnTo>
                      <a:pt x="1673" y="1972"/>
                    </a:lnTo>
                    <a:lnTo>
                      <a:pt x="1740" y="1980"/>
                    </a:lnTo>
                    <a:lnTo>
                      <a:pt x="1808" y="1982"/>
                    </a:lnTo>
                    <a:lnTo>
                      <a:pt x="1877" y="1980"/>
                    </a:lnTo>
                    <a:lnTo>
                      <a:pt x="1944" y="1972"/>
                    </a:lnTo>
                    <a:lnTo>
                      <a:pt x="2009" y="1960"/>
                    </a:lnTo>
                    <a:lnTo>
                      <a:pt x="2073" y="1944"/>
                    </a:lnTo>
                    <a:lnTo>
                      <a:pt x="2134" y="1922"/>
                    </a:lnTo>
                    <a:lnTo>
                      <a:pt x="2192" y="1897"/>
                    </a:lnTo>
                    <a:lnTo>
                      <a:pt x="2248" y="1868"/>
                    </a:lnTo>
                    <a:lnTo>
                      <a:pt x="2302" y="1834"/>
                    </a:lnTo>
                    <a:lnTo>
                      <a:pt x="2352" y="1797"/>
                    </a:lnTo>
                    <a:lnTo>
                      <a:pt x="2399" y="1757"/>
                    </a:lnTo>
                    <a:lnTo>
                      <a:pt x="2445" y="1711"/>
                    </a:lnTo>
                    <a:lnTo>
                      <a:pt x="2487" y="1662"/>
                    </a:lnTo>
                    <a:lnTo>
                      <a:pt x="2523" y="1611"/>
                    </a:lnTo>
                    <a:lnTo>
                      <a:pt x="2557" y="1556"/>
                    </a:lnTo>
                    <a:lnTo>
                      <a:pt x="2584" y="1499"/>
                    </a:lnTo>
                    <a:lnTo>
                      <a:pt x="2607" y="1439"/>
                    </a:lnTo>
                    <a:lnTo>
                      <a:pt x="2625" y="1377"/>
                    </a:lnTo>
                    <a:lnTo>
                      <a:pt x="2637" y="1314"/>
                    </a:lnTo>
                    <a:lnTo>
                      <a:pt x="2643" y="124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p:sld>
</file>

<file path=ppt/slides/slide1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充电桩行业痛点与壁垒分析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供应商痛点</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sp>
        <p:nvSpPr>
          <p:cNvPr id="48" name="AutoShape 10"/>
          <p:cNvSpPr>
            <a:spLocks noChangeAspect="1" noChangeArrowheads="1" noTextEdit="1"/>
          </p:cNvSpPr>
          <p:nvPr/>
        </p:nvSpPr>
        <p:spPr bwMode="auto">
          <a:xfrm>
            <a:off x="1239409" y="3543028"/>
            <a:ext cx="234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1105451" y="2198215"/>
            <a:ext cx="5914820" cy="1163075"/>
            <a:chOff x="1105451" y="2198215"/>
            <a:chExt cx="5914820" cy="1163075"/>
          </a:xfrm>
        </p:grpSpPr>
        <p:grpSp>
          <p:nvGrpSpPr>
            <p:cNvPr id="38" name="组合 37"/>
            <p:cNvGrpSpPr/>
            <p:nvPr/>
          </p:nvGrpSpPr>
          <p:grpSpPr>
            <a:xfrm>
              <a:off x="1105451" y="2198215"/>
              <a:ext cx="5914820" cy="1163075"/>
              <a:chOff x="987754" y="1456624"/>
              <a:chExt cx="5914820" cy="1163075"/>
            </a:xfrm>
          </p:grpSpPr>
          <p:sp>
            <p:nvSpPr>
              <p:cNvPr id="39" name="文本框 24"/>
              <p:cNvSpPr txBox="1"/>
              <p:nvPr/>
            </p:nvSpPr>
            <p:spPr>
              <a:xfrm>
                <a:off x="1619672" y="1456624"/>
                <a:ext cx="2657222" cy="345094"/>
              </a:xfrm>
              <a:prstGeom prst="rect">
                <a:avLst/>
              </a:prstGeom>
              <a:noFill/>
            </p:spPr>
            <p:txBody>
              <a:bodyPr wrap="square" rtlCol="0">
                <a:spAutoFit/>
              </a:bodyPr>
              <a:lstStyle/>
              <a:p>
                <a:pPr>
                  <a:lnSpc>
                    <a:spcPct val="130000"/>
                  </a:lnSpc>
                </a:pPr>
                <a:r>
                  <a:rPr lang="zh-CN" altLang="en-US" sz="1400" b="1" dirty="0">
                    <a:solidFill>
                      <a:srgbClr val="EEAA2E"/>
                    </a:solidFill>
                    <a:latin typeface="微软雅黑" panose="020B0503020204020204" pitchFamily="34" charset="-122"/>
                    <a:ea typeface="微软雅黑" panose="020B0503020204020204" pitchFamily="34" charset="-122"/>
                  </a:rPr>
                  <a:t>无法掌握设备使用情况</a:t>
                </a:r>
                <a:endParaRPr lang="zh-CN" altLang="en-US" sz="1400" b="1" dirty="0">
                  <a:solidFill>
                    <a:srgbClr val="EEAA2E"/>
                  </a:solidFill>
                  <a:latin typeface="微软雅黑" panose="020B0503020204020204" pitchFamily="34" charset="-122"/>
                  <a:ea typeface="微软雅黑" panose="020B0503020204020204" pitchFamily="34" charset="-122"/>
                </a:endParaRPr>
              </a:p>
            </p:txBody>
          </p:sp>
          <p:sp>
            <p:nvSpPr>
              <p:cNvPr id="40" name="文本框 25"/>
              <p:cNvSpPr txBox="1"/>
              <p:nvPr/>
            </p:nvSpPr>
            <p:spPr>
              <a:xfrm>
                <a:off x="1619671" y="1765619"/>
                <a:ext cx="5282903" cy="854080"/>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缺乏有效的手段，及时掌握、监控</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客户</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设备的运行状态、使用情况</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设备安装分散、无法快速、集中的获取设备</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大样本</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的运行数据</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由于缺少真实数据支持，导致无法快速改良产品功能、提升产品质量与使用体验</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987754" y="1563704"/>
                <a:ext cx="503990" cy="503990"/>
              </a:xfrm>
              <a:prstGeom prst="ellipse">
                <a:avLst/>
              </a:prstGeom>
              <a:solidFill>
                <a:srgbClr val="EE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4" name="Freeform 6"/>
            <p:cNvSpPr/>
            <p:nvPr/>
          </p:nvSpPr>
          <p:spPr bwMode="auto">
            <a:xfrm>
              <a:off x="1372535" y="2566815"/>
              <a:ext cx="124639" cy="124639"/>
            </a:xfrm>
            <a:custGeom>
              <a:avLst/>
              <a:gdLst>
                <a:gd name="T0" fmla="*/ 0 w 1621"/>
                <a:gd name="T1" fmla="*/ 0 h 1618"/>
                <a:gd name="T2" fmla="*/ 25 w 1621"/>
                <a:gd name="T3" fmla="*/ 0 h 1618"/>
                <a:gd name="T4" fmla="*/ 1132 w 1621"/>
                <a:gd name="T5" fmla="*/ 0 h 1618"/>
                <a:gd name="T6" fmla="*/ 1187 w 1621"/>
                <a:gd name="T7" fmla="*/ 2 h 1618"/>
                <a:gd name="T8" fmla="*/ 1240 w 1621"/>
                <a:gd name="T9" fmla="*/ 10 h 1618"/>
                <a:gd name="T10" fmla="*/ 1289 w 1621"/>
                <a:gd name="T11" fmla="*/ 22 h 1618"/>
                <a:gd name="T12" fmla="*/ 1337 w 1621"/>
                <a:gd name="T13" fmla="*/ 40 h 1618"/>
                <a:gd name="T14" fmla="*/ 1381 w 1621"/>
                <a:gd name="T15" fmla="*/ 62 h 1618"/>
                <a:gd name="T16" fmla="*/ 1423 w 1621"/>
                <a:gd name="T17" fmla="*/ 89 h 1618"/>
                <a:gd name="T18" fmla="*/ 1461 w 1621"/>
                <a:gd name="T19" fmla="*/ 122 h 1618"/>
                <a:gd name="T20" fmla="*/ 1497 w 1621"/>
                <a:gd name="T21" fmla="*/ 158 h 1618"/>
                <a:gd name="T22" fmla="*/ 1531 w 1621"/>
                <a:gd name="T23" fmla="*/ 200 h 1618"/>
                <a:gd name="T24" fmla="*/ 1560 w 1621"/>
                <a:gd name="T25" fmla="*/ 247 h 1618"/>
                <a:gd name="T26" fmla="*/ 1582 w 1621"/>
                <a:gd name="T27" fmla="*/ 291 h 1618"/>
                <a:gd name="T28" fmla="*/ 1599 w 1621"/>
                <a:gd name="T29" fmla="*/ 336 h 1618"/>
                <a:gd name="T30" fmla="*/ 1612 w 1621"/>
                <a:gd name="T31" fmla="*/ 383 h 1618"/>
                <a:gd name="T32" fmla="*/ 1618 w 1621"/>
                <a:gd name="T33" fmla="*/ 430 h 1618"/>
                <a:gd name="T34" fmla="*/ 1621 w 1621"/>
                <a:gd name="T35" fmla="*/ 480 h 1618"/>
                <a:gd name="T36" fmla="*/ 1621 w 1621"/>
                <a:gd name="T37" fmla="*/ 705 h 1618"/>
                <a:gd name="T38" fmla="*/ 1621 w 1621"/>
                <a:gd name="T39" fmla="*/ 930 h 1618"/>
                <a:gd name="T40" fmla="*/ 1620 w 1621"/>
                <a:gd name="T41" fmla="*/ 1156 h 1618"/>
                <a:gd name="T42" fmla="*/ 1616 w 1621"/>
                <a:gd name="T43" fmla="*/ 1209 h 1618"/>
                <a:gd name="T44" fmla="*/ 1606 w 1621"/>
                <a:gd name="T45" fmla="*/ 1261 h 1618"/>
                <a:gd name="T46" fmla="*/ 1592 w 1621"/>
                <a:gd name="T47" fmla="*/ 1310 h 1618"/>
                <a:gd name="T48" fmla="*/ 1572 w 1621"/>
                <a:gd name="T49" fmla="*/ 1357 h 1618"/>
                <a:gd name="T50" fmla="*/ 1546 w 1621"/>
                <a:gd name="T51" fmla="*/ 1402 h 1618"/>
                <a:gd name="T52" fmla="*/ 1517 w 1621"/>
                <a:gd name="T53" fmla="*/ 1442 h 1618"/>
                <a:gd name="T54" fmla="*/ 1483 w 1621"/>
                <a:gd name="T55" fmla="*/ 1480 h 1618"/>
                <a:gd name="T56" fmla="*/ 1445 w 1621"/>
                <a:gd name="T57" fmla="*/ 1514 h 1618"/>
                <a:gd name="T58" fmla="*/ 1403 w 1621"/>
                <a:gd name="T59" fmla="*/ 1543 h 1618"/>
                <a:gd name="T60" fmla="*/ 1358 w 1621"/>
                <a:gd name="T61" fmla="*/ 1569 h 1618"/>
                <a:gd name="T62" fmla="*/ 1308 w 1621"/>
                <a:gd name="T63" fmla="*/ 1589 h 1618"/>
                <a:gd name="T64" fmla="*/ 1257 w 1621"/>
                <a:gd name="T65" fmla="*/ 1604 h 1618"/>
                <a:gd name="T66" fmla="*/ 1217 w 1621"/>
                <a:gd name="T67" fmla="*/ 1612 h 1618"/>
                <a:gd name="T68" fmla="*/ 1177 w 1621"/>
                <a:gd name="T69" fmla="*/ 1616 h 1618"/>
                <a:gd name="T70" fmla="*/ 1136 w 1621"/>
                <a:gd name="T71" fmla="*/ 1617 h 1618"/>
                <a:gd name="T72" fmla="*/ 817 w 1621"/>
                <a:gd name="T73" fmla="*/ 1618 h 1618"/>
                <a:gd name="T74" fmla="*/ 497 w 1621"/>
                <a:gd name="T75" fmla="*/ 1618 h 1618"/>
                <a:gd name="T76" fmla="*/ 442 w 1621"/>
                <a:gd name="T77" fmla="*/ 1615 h 1618"/>
                <a:gd name="T78" fmla="*/ 389 w 1621"/>
                <a:gd name="T79" fmla="*/ 1607 h 1618"/>
                <a:gd name="T80" fmla="*/ 340 w 1621"/>
                <a:gd name="T81" fmla="*/ 1596 h 1618"/>
                <a:gd name="T82" fmla="*/ 292 w 1621"/>
                <a:gd name="T83" fmla="*/ 1578 h 1618"/>
                <a:gd name="T84" fmla="*/ 247 w 1621"/>
                <a:gd name="T85" fmla="*/ 1556 h 1618"/>
                <a:gd name="T86" fmla="*/ 205 w 1621"/>
                <a:gd name="T87" fmla="*/ 1530 h 1618"/>
                <a:gd name="T88" fmla="*/ 165 w 1621"/>
                <a:gd name="T89" fmla="*/ 1497 h 1618"/>
                <a:gd name="T90" fmla="*/ 127 w 1621"/>
                <a:gd name="T91" fmla="*/ 1460 h 1618"/>
                <a:gd name="T92" fmla="*/ 92 w 1621"/>
                <a:gd name="T93" fmla="*/ 1418 h 1618"/>
                <a:gd name="T94" fmla="*/ 66 w 1621"/>
                <a:gd name="T95" fmla="*/ 1382 h 1618"/>
                <a:gd name="T96" fmla="*/ 45 w 1621"/>
                <a:gd name="T97" fmla="*/ 1342 h 1618"/>
                <a:gd name="T98" fmla="*/ 28 w 1621"/>
                <a:gd name="T99" fmla="*/ 1301 h 1618"/>
                <a:gd name="T100" fmla="*/ 16 w 1621"/>
                <a:gd name="T101" fmla="*/ 1259 h 1618"/>
                <a:gd name="T102" fmla="*/ 6 w 1621"/>
                <a:gd name="T103" fmla="*/ 1214 h 1618"/>
                <a:gd name="T104" fmla="*/ 1 w 1621"/>
                <a:gd name="T105" fmla="*/ 1169 h 1618"/>
                <a:gd name="T106" fmla="*/ 0 w 1621"/>
                <a:gd name="T107" fmla="*/ 1127 h 1618"/>
                <a:gd name="T108" fmla="*/ 0 w 1621"/>
                <a:gd name="T109" fmla="*/ 25 h 1618"/>
                <a:gd name="T110" fmla="*/ 0 w 1621"/>
                <a:gd name="T111"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1" h="1618">
                  <a:moveTo>
                    <a:pt x="0" y="0"/>
                  </a:moveTo>
                  <a:lnTo>
                    <a:pt x="25" y="0"/>
                  </a:lnTo>
                  <a:lnTo>
                    <a:pt x="1132" y="0"/>
                  </a:lnTo>
                  <a:lnTo>
                    <a:pt x="1187" y="2"/>
                  </a:lnTo>
                  <a:lnTo>
                    <a:pt x="1240" y="10"/>
                  </a:lnTo>
                  <a:lnTo>
                    <a:pt x="1289" y="22"/>
                  </a:lnTo>
                  <a:lnTo>
                    <a:pt x="1337" y="40"/>
                  </a:lnTo>
                  <a:lnTo>
                    <a:pt x="1381" y="62"/>
                  </a:lnTo>
                  <a:lnTo>
                    <a:pt x="1423" y="89"/>
                  </a:lnTo>
                  <a:lnTo>
                    <a:pt x="1461" y="122"/>
                  </a:lnTo>
                  <a:lnTo>
                    <a:pt x="1497" y="158"/>
                  </a:lnTo>
                  <a:lnTo>
                    <a:pt x="1531" y="200"/>
                  </a:lnTo>
                  <a:lnTo>
                    <a:pt x="1560" y="247"/>
                  </a:lnTo>
                  <a:lnTo>
                    <a:pt x="1582" y="291"/>
                  </a:lnTo>
                  <a:lnTo>
                    <a:pt x="1599" y="336"/>
                  </a:lnTo>
                  <a:lnTo>
                    <a:pt x="1612" y="383"/>
                  </a:lnTo>
                  <a:lnTo>
                    <a:pt x="1618" y="430"/>
                  </a:lnTo>
                  <a:lnTo>
                    <a:pt x="1621" y="480"/>
                  </a:lnTo>
                  <a:lnTo>
                    <a:pt x="1621" y="705"/>
                  </a:lnTo>
                  <a:lnTo>
                    <a:pt x="1621" y="930"/>
                  </a:lnTo>
                  <a:lnTo>
                    <a:pt x="1620" y="1156"/>
                  </a:lnTo>
                  <a:lnTo>
                    <a:pt x="1616" y="1209"/>
                  </a:lnTo>
                  <a:lnTo>
                    <a:pt x="1606" y="1261"/>
                  </a:lnTo>
                  <a:lnTo>
                    <a:pt x="1592" y="1310"/>
                  </a:lnTo>
                  <a:lnTo>
                    <a:pt x="1572" y="1357"/>
                  </a:lnTo>
                  <a:lnTo>
                    <a:pt x="1546" y="1402"/>
                  </a:lnTo>
                  <a:lnTo>
                    <a:pt x="1517" y="1442"/>
                  </a:lnTo>
                  <a:lnTo>
                    <a:pt x="1483" y="1480"/>
                  </a:lnTo>
                  <a:lnTo>
                    <a:pt x="1445" y="1514"/>
                  </a:lnTo>
                  <a:lnTo>
                    <a:pt x="1403" y="1543"/>
                  </a:lnTo>
                  <a:lnTo>
                    <a:pt x="1358" y="1569"/>
                  </a:lnTo>
                  <a:lnTo>
                    <a:pt x="1308" y="1589"/>
                  </a:lnTo>
                  <a:lnTo>
                    <a:pt x="1257" y="1604"/>
                  </a:lnTo>
                  <a:lnTo>
                    <a:pt x="1217" y="1612"/>
                  </a:lnTo>
                  <a:lnTo>
                    <a:pt x="1177" y="1616"/>
                  </a:lnTo>
                  <a:lnTo>
                    <a:pt x="1136" y="1617"/>
                  </a:lnTo>
                  <a:lnTo>
                    <a:pt x="817" y="1618"/>
                  </a:lnTo>
                  <a:lnTo>
                    <a:pt x="497" y="1618"/>
                  </a:lnTo>
                  <a:lnTo>
                    <a:pt x="442" y="1615"/>
                  </a:lnTo>
                  <a:lnTo>
                    <a:pt x="389" y="1607"/>
                  </a:lnTo>
                  <a:lnTo>
                    <a:pt x="340" y="1596"/>
                  </a:lnTo>
                  <a:lnTo>
                    <a:pt x="292" y="1578"/>
                  </a:lnTo>
                  <a:lnTo>
                    <a:pt x="247" y="1556"/>
                  </a:lnTo>
                  <a:lnTo>
                    <a:pt x="205" y="1530"/>
                  </a:lnTo>
                  <a:lnTo>
                    <a:pt x="165" y="1497"/>
                  </a:lnTo>
                  <a:lnTo>
                    <a:pt x="127" y="1460"/>
                  </a:lnTo>
                  <a:lnTo>
                    <a:pt x="92" y="1418"/>
                  </a:lnTo>
                  <a:lnTo>
                    <a:pt x="66" y="1382"/>
                  </a:lnTo>
                  <a:lnTo>
                    <a:pt x="45" y="1342"/>
                  </a:lnTo>
                  <a:lnTo>
                    <a:pt x="28" y="1301"/>
                  </a:lnTo>
                  <a:lnTo>
                    <a:pt x="16" y="1259"/>
                  </a:lnTo>
                  <a:lnTo>
                    <a:pt x="6" y="1214"/>
                  </a:lnTo>
                  <a:lnTo>
                    <a:pt x="1" y="1169"/>
                  </a:lnTo>
                  <a:lnTo>
                    <a:pt x="0" y="1127"/>
                  </a:lnTo>
                  <a:lnTo>
                    <a:pt x="0" y="25"/>
                  </a:lnTo>
                  <a:lnTo>
                    <a:pt x="0"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5" name="Freeform 7"/>
            <p:cNvSpPr/>
            <p:nvPr/>
          </p:nvSpPr>
          <p:spPr bwMode="auto">
            <a:xfrm>
              <a:off x="1372535" y="2423809"/>
              <a:ext cx="124639" cy="124639"/>
            </a:xfrm>
            <a:custGeom>
              <a:avLst/>
              <a:gdLst>
                <a:gd name="T0" fmla="*/ 0 w 1621"/>
                <a:gd name="T1" fmla="*/ 1619 h 1619"/>
                <a:gd name="T2" fmla="*/ 0 w 1621"/>
                <a:gd name="T3" fmla="*/ 1592 h 1619"/>
                <a:gd name="T4" fmla="*/ 0 w 1621"/>
                <a:gd name="T5" fmla="*/ 1046 h 1619"/>
                <a:gd name="T6" fmla="*/ 1 w 1621"/>
                <a:gd name="T7" fmla="*/ 499 h 1619"/>
                <a:gd name="T8" fmla="*/ 3 w 1621"/>
                <a:gd name="T9" fmla="*/ 443 h 1619"/>
                <a:gd name="T10" fmla="*/ 11 w 1621"/>
                <a:gd name="T11" fmla="*/ 389 h 1619"/>
                <a:gd name="T12" fmla="*/ 24 w 1621"/>
                <a:gd name="T13" fmla="*/ 339 h 1619"/>
                <a:gd name="T14" fmla="*/ 41 w 1621"/>
                <a:gd name="T15" fmla="*/ 291 h 1619"/>
                <a:gd name="T16" fmla="*/ 63 w 1621"/>
                <a:gd name="T17" fmla="*/ 246 h 1619"/>
                <a:gd name="T18" fmla="*/ 90 w 1621"/>
                <a:gd name="T19" fmla="*/ 205 h 1619"/>
                <a:gd name="T20" fmla="*/ 122 w 1621"/>
                <a:gd name="T21" fmla="*/ 166 h 1619"/>
                <a:gd name="T22" fmla="*/ 159 w 1621"/>
                <a:gd name="T23" fmla="*/ 131 h 1619"/>
                <a:gd name="T24" fmla="*/ 199 w 1621"/>
                <a:gd name="T25" fmla="*/ 98 h 1619"/>
                <a:gd name="T26" fmla="*/ 245 w 1621"/>
                <a:gd name="T27" fmla="*/ 69 h 1619"/>
                <a:gd name="T28" fmla="*/ 295 w 1621"/>
                <a:gd name="T29" fmla="*/ 41 h 1619"/>
                <a:gd name="T30" fmla="*/ 332 w 1621"/>
                <a:gd name="T31" fmla="*/ 25 h 1619"/>
                <a:gd name="T32" fmla="*/ 372 w 1621"/>
                <a:gd name="T33" fmla="*/ 14 h 1619"/>
                <a:gd name="T34" fmla="*/ 412 w 1621"/>
                <a:gd name="T35" fmla="*/ 7 h 1619"/>
                <a:gd name="T36" fmla="*/ 452 w 1621"/>
                <a:gd name="T37" fmla="*/ 1 h 1619"/>
                <a:gd name="T38" fmla="*/ 495 w 1621"/>
                <a:gd name="T39" fmla="*/ 0 h 1619"/>
                <a:gd name="T40" fmla="*/ 1140 w 1621"/>
                <a:gd name="T41" fmla="*/ 0 h 1619"/>
                <a:gd name="T42" fmla="*/ 1193 w 1621"/>
                <a:gd name="T43" fmla="*/ 3 h 1619"/>
                <a:gd name="T44" fmla="*/ 1243 w 1621"/>
                <a:gd name="T45" fmla="*/ 12 h 1619"/>
                <a:gd name="T46" fmla="*/ 1293 w 1621"/>
                <a:gd name="T47" fmla="*/ 24 h 1619"/>
                <a:gd name="T48" fmla="*/ 1340 w 1621"/>
                <a:gd name="T49" fmla="*/ 43 h 1619"/>
                <a:gd name="T50" fmla="*/ 1384 w 1621"/>
                <a:gd name="T51" fmla="*/ 66 h 1619"/>
                <a:gd name="T52" fmla="*/ 1425 w 1621"/>
                <a:gd name="T53" fmla="*/ 93 h 1619"/>
                <a:gd name="T54" fmla="*/ 1464 w 1621"/>
                <a:gd name="T55" fmla="*/ 124 h 1619"/>
                <a:gd name="T56" fmla="*/ 1499 w 1621"/>
                <a:gd name="T57" fmla="*/ 160 h 1619"/>
                <a:gd name="T58" fmla="*/ 1530 w 1621"/>
                <a:gd name="T59" fmla="*/ 199 h 1619"/>
                <a:gd name="T60" fmla="*/ 1557 w 1621"/>
                <a:gd name="T61" fmla="*/ 241 h 1619"/>
                <a:gd name="T62" fmla="*/ 1580 w 1621"/>
                <a:gd name="T63" fmla="*/ 287 h 1619"/>
                <a:gd name="T64" fmla="*/ 1598 w 1621"/>
                <a:gd name="T65" fmla="*/ 335 h 1619"/>
                <a:gd name="T66" fmla="*/ 1612 w 1621"/>
                <a:gd name="T67" fmla="*/ 387 h 1619"/>
                <a:gd name="T68" fmla="*/ 1618 w 1621"/>
                <a:gd name="T69" fmla="*/ 434 h 1619"/>
                <a:gd name="T70" fmla="*/ 1620 w 1621"/>
                <a:gd name="T71" fmla="*/ 483 h 1619"/>
                <a:gd name="T72" fmla="*/ 1621 w 1621"/>
                <a:gd name="T73" fmla="*/ 827 h 1619"/>
                <a:gd name="T74" fmla="*/ 1620 w 1621"/>
                <a:gd name="T75" fmla="*/ 1171 h 1619"/>
                <a:gd name="T76" fmla="*/ 1616 w 1621"/>
                <a:gd name="T77" fmla="*/ 1220 h 1619"/>
                <a:gd name="T78" fmla="*/ 1606 w 1621"/>
                <a:gd name="T79" fmla="*/ 1268 h 1619"/>
                <a:gd name="T80" fmla="*/ 1592 w 1621"/>
                <a:gd name="T81" fmla="*/ 1315 h 1619"/>
                <a:gd name="T82" fmla="*/ 1572 w 1621"/>
                <a:gd name="T83" fmla="*/ 1359 h 1619"/>
                <a:gd name="T84" fmla="*/ 1546 w 1621"/>
                <a:gd name="T85" fmla="*/ 1402 h 1619"/>
                <a:gd name="T86" fmla="*/ 1518 w 1621"/>
                <a:gd name="T87" fmla="*/ 1442 h 1619"/>
                <a:gd name="T88" fmla="*/ 1484 w 1621"/>
                <a:gd name="T89" fmla="*/ 1479 h 1619"/>
                <a:gd name="T90" fmla="*/ 1448 w 1621"/>
                <a:gd name="T91" fmla="*/ 1512 h 1619"/>
                <a:gd name="T92" fmla="*/ 1408 w 1621"/>
                <a:gd name="T93" fmla="*/ 1542 h 1619"/>
                <a:gd name="T94" fmla="*/ 1365 w 1621"/>
                <a:gd name="T95" fmla="*/ 1566 h 1619"/>
                <a:gd name="T96" fmla="*/ 1321 w 1621"/>
                <a:gd name="T97" fmla="*/ 1586 h 1619"/>
                <a:gd name="T98" fmla="*/ 1274 w 1621"/>
                <a:gd name="T99" fmla="*/ 1601 h 1619"/>
                <a:gd name="T100" fmla="*/ 1227 w 1621"/>
                <a:gd name="T101" fmla="*/ 1610 h 1619"/>
                <a:gd name="T102" fmla="*/ 1180 w 1621"/>
                <a:gd name="T103" fmla="*/ 1615 h 1619"/>
                <a:gd name="T104" fmla="*/ 1133 w 1621"/>
                <a:gd name="T105" fmla="*/ 1618 h 1619"/>
                <a:gd name="T106" fmla="*/ 579 w 1621"/>
                <a:gd name="T107" fmla="*/ 1619 h 1619"/>
                <a:gd name="T108" fmla="*/ 24 w 1621"/>
                <a:gd name="T109" fmla="*/ 1619 h 1619"/>
                <a:gd name="T110" fmla="*/ 0 w 1621"/>
                <a:gd name="T111" fmla="*/ 1619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1621" h="1619">
                  <a:moveTo>
                    <a:pt x="0" y="1619"/>
                  </a:moveTo>
                  <a:lnTo>
                    <a:pt x="0" y="1592"/>
                  </a:lnTo>
                  <a:lnTo>
                    <a:pt x="0" y="1046"/>
                  </a:lnTo>
                  <a:lnTo>
                    <a:pt x="1" y="499"/>
                  </a:lnTo>
                  <a:lnTo>
                    <a:pt x="3" y="443"/>
                  </a:lnTo>
                  <a:lnTo>
                    <a:pt x="11" y="389"/>
                  </a:lnTo>
                  <a:lnTo>
                    <a:pt x="24" y="339"/>
                  </a:lnTo>
                  <a:lnTo>
                    <a:pt x="41" y="291"/>
                  </a:lnTo>
                  <a:lnTo>
                    <a:pt x="63" y="246"/>
                  </a:lnTo>
                  <a:lnTo>
                    <a:pt x="90" y="205"/>
                  </a:lnTo>
                  <a:lnTo>
                    <a:pt x="122" y="166"/>
                  </a:lnTo>
                  <a:lnTo>
                    <a:pt x="159" y="131"/>
                  </a:lnTo>
                  <a:lnTo>
                    <a:pt x="199" y="98"/>
                  </a:lnTo>
                  <a:lnTo>
                    <a:pt x="245" y="69"/>
                  </a:lnTo>
                  <a:lnTo>
                    <a:pt x="295" y="41"/>
                  </a:lnTo>
                  <a:lnTo>
                    <a:pt x="332" y="25"/>
                  </a:lnTo>
                  <a:lnTo>
                    <a:pt x="372" y="14"/>
                  </a:lnTo>
                  <a:lnTo>
                    <a:pt x="412" y="7"/>
                  </a:lnTo>
                  <a:lnTo>
                    <a:pt x="452" y="1"/>
                  </a:lnTo>
                  <a:lnTo>
                    <a:pt x="495" y="0"/>
                  </a:lnTo>
                  <a:lnTo>
                    <a:pt x="1140" y="0"/>
                  </a:lnTo>
                  <a:lnTo>
                    <a:pt x="1193" y="3"/>
                  </a:lnTo>
                  <a:lnTo>
                    <a:pt x="1243" y="12"/>
                  </a:lnTo>
                  <a:lnTo>
                    <a:pt x="1293" y="24"/>
                  </a:lnTo>
                  <a:lnTo>
                    <a:pt x="1340" y="43"/>
                  </a:lnTo>
                  <a:lnTo>
                    <a:pt x="1384" y="66"/>
                  </a:lnTo>
                  <a:lnTo>
                    <a:pt x="1425" y="93"/>
                  </a:lnTo>
                  <a:lnTo>
                    <a:pt x="1464" y="124"/>
                  </a:lnTo>
                  <a:lnTo>
                    <a:pt x="1499" y="160"/>
                  </a:lnTo>
                  <a:lnTo>
                    <a:pt x="1530" y="199"/>
                  </a:lnTo>
                  <a:lnTo>
                    <a:pt x="1557" y="241"/>
                  </a:lnTo>
                  <a:lnTo>
                    <a:pt x="1580" y="287"/>
                  </a:lnTo>
                  <a:lnTo>
                    <a:pt x="1598" y="335"/>
                  </a:lnTo>
                  <a:lnTo>
                    <a:pt x="1612" y="387"/>
                  </a:lnTo>
                  <a:lnTo>
                    <a:pt x="1618" y="434"/>
                  </a:lnTo>
                  <a:lnTo>
                    <a:pt x="1620" y="483"/>
                  </a:lnTo>
                  <a:lnTo>
                    <a:pt x="1621" y="827"/>
                  </a:lnTo>
                  <a:lnTo>
                    <a:pt x="1620" y="1171"/>
                  </a:lnTo>
                  <a:lnTo>
                    <a:pt x="1616" y="1220"/>
                  </a:lnTo>
                  <a:lnTo>
                    <a:pt x="1606" y="1268"/>
                  </a:lnTo>
                  <a:lnTo>
                    <a:pt x="1592" y="1315"/>
                  </a:lnTo>
                  <a:lnTo>
                    <a:pt x="1572" y="1359"/>
                  </a:lnTo>
                  <a:lnTo>
                    <a:pt x="1546" y="1402"/>
                  </a:lnTo>
                  <a:lnTo>
                    <a:pt x="1518" y="1442"/>
                  </a:lnTo>
                  <a:lnTo>
                    <a:pt x="1484" y="1479"/>
                  </a:lnTo>
                  <a:lnTo>
                    <a:pt x="1448" y="1512"/>
                  </a:lnTo>
                  <a:lnTo>
                    <a:pt x="1408" y="1542"/>
                  </a:lnTo>
                  <a:lnTo>
                    <a:pt x="1365" y="1566"/>
                  </a:lnTo>
                  <a:lnTo>
                    <a:pt x="1321" y="1586"/>
                  </a:lnTo>
                  <a:lnTo>
                    <a:pt x="1274" y="1601"/>
                  </a:lnTo>
                  <a:lnTo>
                    <a:pt x="1227" y="1610"/>
                  </a:lnTo>
                  <a:lnTo>
                    <a:pt x="1180" y="1615"/>
                  </a:lnTo>
                  <a:lnTo>
                    <a:pt x="1133" y="1618"/>
                  </a:lnTo>
                  <a:lnTo>
                    <a:pt x="579" y="1619"/>
                  </a:lnTo>
                  <a:lnTo>
                    <a:pt x="24" y="1619"/>
                  </a:lnTo>
                  <a:lnTo>
                    <a:pt x="0" y="161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6" name="Freeform 8"/>
            <p:cNvSpPr/>
            <p:nvPr/>
          </p:nvSpPr>
          <p:spPr bwMode="auto">
            <a:xfrm>
              <a:off x="1229529" y="2566815"/>
              <a:ext cx="124639" cy="124639"/>
            </a:xfrm>
            <a:custGeom>
              <a:avLst/>
              <a:gdLst>
                <a:gd name="T0" fmla="*/ 1621 w 1622"/>
                <a:gd name="T1" fmla="*/ 0 h 1618"/>
                <a:gd name="T2" fmla="*/ 1621 w 1622"/>
                <a:gd name="T3" fmla="*/ 24 h 1618"/>
                <a:gd name="T4" fmla="*/ 1622 w 1622"/>
                <a:gd name="T5" fmla="*/ 1127 h 1618"/>
                <a:gd name="T6" fmla="*/ 1620 w 1622"/>
                <a:gd name="T7" fmla="*/ 1175 h 1618"/>
                <a:gd name="T8" fmla="*/ 1615 w 1622"/>
                <a:gd name="T9" fmla="*/ 1221 h 1618"/>
                <a:gd name="T10" fmla="*/ 1606 w 1622"/>
                <a:gd name="T11" fmla="*/ 1266 h 1618"/>
                <a:gd name="T12" fmla="*/ 1592 w 1622"/>
                <a:gd name="T13" fmla="*/ 1310 h 1618"/>
                <a:gd name="T14" fmla="*/ 1574 w 1622"/>
                <a:gd name="T15" fmla="*/ 1352 h 1618"/>
                <a:gd name="T16" fmla="*/ 1552 w 1622"/>
                <a:gd name="T17" fmla="*/ 1392 h 1618"/>
                <a:gd name="T18" fmla="*/ 1526 w 1622"/>
                <a:gd name="T19" fmla="*/ 1431 h 1618"/>
                <a:gd name="T20" fmla="*/ 1495 w 1622"/>
                <a:gd name="T21" fmla="*/ 1468 h 1618"/>
                <a:gd name="T22" fmla="*/ 1455 w 1622"/>
                <a:gd name="T23" fmla="*/ 1506 h 1618"/>
                <a:gd name="T24" fmla="*/ 1414 w 1622"/>
                <a:gd name="T25" fmla="*/ 1537 h 1618"/>
                <a:gd name="T26" fmla="*/ 1369 w 1622"/>
                <a:gd name="T27" fmla="*/ 1564 h 1618"/>
                <a:gd name="T28" fmla="*/ 1321 w 1622"/>
                <a:gd name="T29" fmla="*/ 1585 h 1618"/>
                <a:gd name="T30" fmla="*/ 1271 w 1622"/>
                <a:gd name="T31" fmla="*/ 1601 h 1618"/>
                <a:gd name="T32" fmla="*/ 1217 w 1622"/>
                <a:gd name="T33" fmla="*/ 1612 h 1618"/>
                <a:gd name="T34" fmla="*/ 1176 w 1622"/>
                <a:gd name="T35" fmla="*/ 1616 h 1618"/>
                <a:gd name="T36" fmla="*/ 1134 w 1622"/>
                <a:gd name="T37" fmla="*/ 1618 h 1618"/>
                <a:gd name="T38" fmla="*/ 500 w 1622"/>
                <a:gd name="T39" fmla="*/ 1618 h 1618"/>
                <a:gd name="T40" fmla="*/ 445 w 1622"/>
                <a:gd name="T41" fmla="*/ 1616 h 1618"/>
                <a:gd name="T42" fmla="*/ 392 w 1622"/>
                <a:gd name="T43" fmla="*/ 1607 h 1618"/>
                <a:gd name="T44" fmla="*/ 341 w 1622"/>
                <a:gd name="T45" fmla="*/ 1595 h 1618"/>
                <a:gd name="T46" fmla="*/ 292 w 1622"/>
                <a:gd name="T47" fmla="*/ 1577 h 1618"/>
                <a:gd name="T48" fmla="*/ 245 w 1622"/>
                <a:gd name="T49" fmla="*/ 1554 h 1618"/>
                <a:gd name="T50" fmla="*/ 201 w 1622"/>
                <a:gd name="T51" fmla="*/ 1526 h 1618"/>
                <a:gd name="T52" fmla="*/ 160 w 1622"/>
                <a:gd name="T53" fmla="*/ 1492 h 1618"/>
                <a:gd name="T54" fmla="*/ 120 w 1622"/>
                <a:gd name="T55" fmla="*/ 1453 h 1618"/>
                <a:gd name="T56" fmla="*/ 88 w 1622"/>
                <a:gd name="T57" fmla="*/ 1413 h 1618"/>
                <a:gd name="T58" fmla="*/ 62 w 1622"/>
                <a:gd name="T59" fmla="*/ 1372 h 1618"/>
                <a:gd name="T60" fmla="*/ 40 w 1622"/>
                <a:gd name="T61" fmla="*/ 1329 h 1618"/>
                <a:gd name="T62" fmla="*/ 22 w 1622"/>
                <a:gd name="T63" fmla="*/ 1284 h 1618"/>
                <a:gd name="T64" fmla="*/ 11 w 1622"/>
                <a:gd name="T65" fmla="*/ 1238 h 1618"/>
                <a:gd name="T66" fmla="*/ 3 w 1622"/>
                <a:gd name="T67" fmla="*/ 1189 h 1618"/>
                <a:gd name="T68" fmla="*/ 1 w 1622"/>
                <a:gd name="T69" fmla="*/ 1139 h 1618"/>
                <a:gd name="T70" fmla="*/ 0 w 1622"/>
                <a:gd name="T71" fmla="*/ 813 h 1618"/>
                <a:gd name="T72" fmla="*/ 1 w 1622"/>
                <a:gd name="T73" fmla="*/ 486 h 1618"/>
                <a:gd name="T74" fmla="*/ 4 w 1622"/>
                <a:gd name="T75" fmla="*/ 434 h 1618"/>
                <a:gd name="T76" fmla="*/ 13 w 1622"/>
                <a:gd name="T77" fmla="*/ 382 h 1618"/>
                <a:gd name="T78" fmla="*/ 26 w 1622"/>
                <a:gd name="T79" fmla="*/ 333 h 1618"/>
                <a:gd name="T80" fmla="*/ 45 w 1622"/>
                <a:gd name="T81" fmla="*/ 285 h 1618"/>
                <a:gd name="T82" fmla="*/ 68 w 1622"/>
                <a:gd name="T83" fmla="*/ 240 h 1618"/>
                <a:gd name="T84" fmla="*/ 97 w 1622"/>
                <a:gd name="T85" fmla="*/ 198 h 1618"/>
                <a:gd name="T86" fmla="*/ 128 w 1622"/>
                <a:gd name="T87" fmla="*/ 159 h 1618"/>
                <a:gd name="T88" fmla="*/ 164 w 1622"/>
                <a:gd name="T89" fmla="*/ 124 h 1618"/>
                <a:gd name="T90" fmla="*/ 204 w 1622"/>
                <a:gd name="T91" fmla="*/ 92 h 1618"/>
                <a:gd name="T92" fmla="*/ 247 w 1622"/>
                <a:gd name="T93" fmla="*/ 65 h 1618"/>
                <a:gd name="T94" fmla="*/ 293 w 1622"/>
                <a:gd name="T95" fmla="*/ 42 h 1618"/>
                <a:gd name="T96" fmla="*/ 342 w 1622"/>
                <a:gd name="T97" fmla="*/ 23 h 1618"/>
                <a:gd name="T98" fmla="*/ 394 w 1622"/>
                <a:gd name="T99" fmla="*/ 10 h 1618"/>
                <a:gd name="T100" fmla="*/ 428 w 1622"/>
                <a:gd name="T101" fmla="*/ 4 h 1618"/>
                <a:gd name="T102" fmla="*/ 464 w 1622"/>
                <a:gd name="T103" fmla="*/ 1 h 1618"/>
                <a:gd name="T104" fmla="*/ 499 w 1622"/>
                <a:gd name="T105" fmla="*/ 0 h 1618"/>
                <a:gd name="T106" fmla="*/ 1598 w 1622"/>
                <a:gd name="T107" fmla="*/ 0 h 1618"/>
                <a:gd name="T108" fmla="*/ 1621 w 1622"/>
                <a:gd name="T109" fmla="*/ 0 h 161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622" h="1618">
                  <a:moveTo>
                    <a:pt x="1621" y="0"/>
                  </a:moveTo>
                  <a:lnTo>
                    <a:pt x="1621" y="24"/>
                  </a:lnTo>
                  <a:lnTo>
                    <a:pt x="1622" y="1127"/>
                  </a:lnTo>
                  <a:lnTo>
                    <a:pt x="1620" y="1175"/>
                  </a:lnTo>
                  <a:lnTo>
                    <a:pt x="1615" y="1221"/>
                  </a:lnTo>
                  <a:lnTo>
                    <a:pt x="1606" y="1266"/>
                  </a:lnTo>
                  <a:lnTo>
                    <a:pt x="1592" y="1310"/>
                  </a:lnTo>
                  <a:lnTo>
                    <a:pt x="1574" y="1352"/>
                  </a:lnTo>
                  <a:lnTo>
                    <a:pt x="1552" y="1392"/>
                  </a:lnTo>
                  <a:lnTo>
                    <a:pt x="1526" y="1431"/>
                  </a:lnTo>
                  <a:lnTo>
                    <a:pt x="1495" y="1468"/>
                  </a:lnTo>
                  <a:lnTo>
                    <a:pt x="1455" y="1506"/>
                  </a:lnTo>
                  <a:lnTo>
                    <a:pt x="1414" y="1537"/>
                  </a:lnTo>
                  <a:lnTo>
                    <a:pt x="1369" y="1564"/>
                  </a:lnTo>
                  <a:lnTo>
                    <a:pt x="1321" y="1585"/>
                  </a:lnTo>
                  <a:lnTo>
                    <a:pt x="1271" y="1601"/>
                  </a:lnTo>
                  <a:lnTo>
                    <a:pt x="1217" y="1612"/>
                  </a:lnTo>
                  <a:lnTo>
                    <a:pt x="1176" y="1616"/>
                  </a:lnTo>
                  <a:lnTo>
                    <a:pt x="1134" y="1618"/>
                  </a:lnTo>
                  <a:lnTo>
                    <a:pt x="500" y="1618"/>
                  </a:lnTo>
                  <a:lnTo>
                    <a:pt x="445" y="1616"/>
                  </a:lnTo>
                  <a:lnTo>
                    <a:pt x="392" y="1607"/>
                  </a:lnTo>
                  <a:lnTo>
                    <a:pt x="341" y="1595"/>
                  </a:lnTo>
                  <a:lnTo>
                    <a:pt x="292" y="1577"/>
                  </a:lnTo>
                  <a:lnTo>
                    <a:pt x="245" y="1554"/>
                  </a:lnTo>
                  <a:lnTo>
                    <a:pt x="201" y="1526"/>
                  </a:lnTo>
                  <a:lnTo>
                    <a:pt x="160" y="1492"/>
                  </a:lnTo>
                  <a:lnTo>
                    <a:pt x="120" y="1453"/>
                  </a:lnTo>
                  <a:lnTo>
                    <a:pt x="88" y="1413"/>
                  </a:lnTo>
                  <a:lnTo>
                    <a:pt x="62" y="1372"/>
                  </a:lnTo>
                  <a:lnTo>
                    <a:pt x="40" y="1329"/>
                  </a:lnTo>
                  <a:lnTo>
                    <a:pt x="22" y="1284"/>
                  </a:lnTo>
                  <a:lnTo>
                    <a:pt x="11" y="1238"/>
                  </a:lnTo>
                  <a:lnTo>
                    <a:pt x="3" y="1189"/>
                  </a:lnTo>
                  <a:lnTo>
                    <a:pt x="1" y="1139"/>
                  </a:lnTo>
                  <a:lnTo>
                    <a:pt x="0" y="813"/>
                  </a:lnTo>
                  <a:lnTo>
                    <a:pt x="1" y="486"/>
                  </a:lnTo>
                  <a:lnTo>
                    <a:pt x="4" y="434"/>
                  </a:lnTo>
                  <a:lnTo>
                    <a:pt x="13" y="382"/>
                  </a:lnTo>
                  <a:lnTo>
                    <a:pt x="26" y="333"/>
                  </a:lnTo>
                  <a:lnTo>
                    <a:pt x="45" y="285"/>
                  </a:lnTo>
                  <a:lnTo>
                    <a:pt x="68" y="240"/>
                  </a:lnTo>
                  <a:lnTo>
                    <a:pt x="97" y="198"/>
                  </a:lnTo>
                  <a:lnTo>
                    <a:pt x="128" y="159"/>
                  </a:lnTo>
                  <a:lnTo>
                    <a:pt x="164" y="124"/>
                  </a:lnTo>
                  <a:lnTo>
                    <a:pt x="204" y="92"/>
                  </a:lnTo>
                  <a:lnTo>
                    <a:pt x="247" y="65"/>
                  </a:lnTo>
                  <a:lnTo>
                    <a:pt x="293" y="42"/>
                  </a:lnTo>
                  <a:lnTo>
                    <a:pt x="342" y="23"/>
                  </a:lnTo>
                  <a:lnTo>
                    <a:pt x="394" y="10"/>
                  </a:lnTo>
                  <a:lnTo>
                    <a:pt x="428" y="4"/>
                  </a:lnTo>
                  <a:lnTo>
                    <a:pt x="464" y="1"/>
                  </a:lnTo>
                  <a:lnTo>
                    <a:pt x="499" y="0"/>
                  </a:lnTo>
                  <a:lnTo>
                    <a:pt x="1598" y="0"/>
                  </a:lnTo>
                  <a:lnTo>
                    <a:pt x="1621"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27" name="Freeform 9"/>
            <p:cNvSpPr/>
            <p:nvPr/>
          </p:nvSpPr>
          <p:spPr bwMode="auto">
            <a:xfrm>
              <a:off x="1229529" y="2423809"/>
              <a:ext cx="124639" cy="124639"/>
            </a:xfrm>
            <a:custGeom>
              <a:avLst/>
              <a:gdLst>
                <a:gd name="T0" fmla="*/ 1621 w 1621"/>
                <a:gd name="T1" fmla="*/ 1023 h 1619"/>
                <a:gd name="T2" fmla="*/ 1621 w 1621"/>
                <a:gd name="T3" fmla="*/ 1593 h 1619"/>
                <a:gd name="T4" fmla="*/ 1621 w 1621"/>
                <a:gd name="T5" fmla="*/ 1606 h 1619"/>
                <a:gd name="T6" fmla="*/ 1620 w 1621"/>
                <a:gd name="T7" fmla="*/ 1613 h 1619"/>
                <a:gd name="T8" fmla="*/ 1616 w 1621"/>
                <a:gd name="T9" fmla="*/ 1618 h 1619"/>
                <a:gd name="T10" fmla="*/ 1609 w 1621"/>
                <a:gd name="T11" fmla="*/ 1619 h 1619"/>
                <a:gd name="T12" fmla="*/ 1596 w 1621"/>
                <a:gd name="T13" fmla="*/ 1619 h 1619"/>
                <a:gd name="T14" fmla="*/ 501 w 1621"/>
                <a:gd name="T15" fmla="*/ 1619 h 1619"/>
                <a:gd name="T16" fmla="*/ 446 w 1621"/>
                <a:gd name="T17" fmla="*/ 1617 h 1619"/>
                <a:gd name="T18" fmla="*/ 394 w 1621"/>
                <a:gd name="T19" fmla="*/ 1609 h 1619"/>
                <a:gd name="T20" fmla="*/ 343 w 1621"/>
                <a:gd name="T21" fmla="*/ 1597 h 1619"/>
                <a:gd name="T22" fmla="*/ 296 w 1621"/>
                <a:gd name="T23" fmla="*/ 1580 h 1619"/>
                <a:gd name="T24" fmla="*/ 250 w 1621"/>
                <a:gd name="T25" fmla="*/ 1558 h 1619"/>
                <a:gd name="T26" fmla="*/ 206 w 1621"/>
                <a:gd name="T27" fmla="*/ 1531 h 1619"/>
                <a:gd name="T28" fmla="*/ 166 w 1621"/>
                <a:gd name="T29" fmla="*/ 1499 h 1619"/>
                <a:gd name="T30" fmla="*/ 128 w 1621"/>
                <a:gd name="T31" fmla="*/ 1462 h 1619"/>
                <a:gd name="T32" fmla="*/ 93 w 1621"/>
                <a:gd name="T33" fmla="*/ 1420 h 1619"/>
                <a:gd name="T34" fmla="*/ 64 w 1621"/>
                <a:gd name="T35" fmla="*/ 1377 h 1619"/>
                <a:gd name="T36" fmla="*/ 41 w 1621"/>
                <a:gd name="T37" fmla="*/ 1333 h 1619"/>
                <a:gd name="T38" fmla="*/ 23 w 1621"/>
                <a:gd name="T39" fmla="*/ 1287 h 1619"/>
                <a:gd name="T40" fmla="*/ 11 w 1621"/>
                <a:gd name="T41" fmla="*/ 1239 h 1619"/>
                <a:gd name="T42" fmla="*/ 3 w 1621"/>
                <a:gd name="T43" fmla="*/ 1190 h 1619"/>
                <a:gd name="T44" fmla="*/ 0 w 1621"/>
                <a:gd name="T45" fmla="*/ 1138 h 1619"/>
                <a:gd name="T46" fmla="*/ 1 w 1621"/>
                <a:gd name="T47" fmla="*/ 490 h 1619"/>
                <a:gd name="T48" fmla="*/ 3 w 1621"/>
                <a:gd name="T49" fmla="*/ 436 h 1619"/>
                <a:gd name="T50" fmla="*/ 13 w 1621"/>
                <a:gd name="T51" fmla="*/ 385 h 1619"/>
                <a:gd name="T52" fmla="*/ 26 w 1621"/>
                <a:gd name="T53" fmla="*/ 334 h 1619"/>
                <a:gd name="T54" fmla="*/ 45 w 1621"/>
                <a:gd name="T55" fmla="*/ 287 h 1619"/>
                <a:gd name="T56" fmla="*/ 68 w 1621"/>
                <a:gd name="T57" fmla="*/ 242 h 1619"/>
                <a:gd name="T58" fmla="*/ 97 w 1621"/>
                <a:gd name="T59" fmla="*/ 199 h 1619"/>
                <a:gd name="T60" fmla="*/ 128 w 1621"/>
                <a:gd name="T61" fmla="*/ 160 h 1619"/>
                <a:gd name="T62" fmla="*/ 165 w 1621"/>
                <a:gd name="T63" fmla="*/ 124 h 1619"/>
                <a:gd name="T64" fmla="*/ 204 w 1621"/>
                <a:gd name="T65" fmla="*/ 93 h 1619"/>
                <a:gd name="T66" fmla="*/ 247 w 1621"/>
                <a:gd name="T67" fmla="*/ 65 h 1619"/>
                <a:gd name="T68" fmla="*/ 294 w 1621"/>
                <a:gd name="T69" fmla="*/ 42 h 1619"/>
                <a:gd name="T70" fmla="*/ 343 w 1621"/>
                <a:gd name="T71" fmla="*/ 23 h 1619"/>
                <a:gd name="T72" fmla="*/ 395 w 1621"/>
                <a:gd name="T73" fmla="*/ 11 h 1619"/>
                <a:gd name="T74" fmla="*/ 447 w 1621"/>
                <a:gd name="T75" fmla="*/ 3 h 1619"/>
                <a:gd name="T76" fmla="*/ 501 w 1621"/>
                <a:gd name="T77" fmla="*/ 0 h 1619"/>
                <a:gd name="T78" fmla="*/ 1133 w 1621"/>
                <a:gd name="T79" fmla="*/ 0 h 1619"/>
                <a:gd name="T80" fmla="*/ 1185 w 1621"/>
                <a:gd name="T81" fmla="*/ 2 h 1619"/>
                <a:gd name="T82" fmla="*/ 1237 w 1621"/>
                <a:gd name="T83" fmla="*/ 11 h 1619"/>
                <a:gd name="T84" fmla="*/ 1285 w 1621"/>
                <a:gd name="T85" fmla="*/ 22 h 1619"/>
                <a:gd name="T86" fmla="*/ 1333 w 1621"/>
                <a:gd name="T87" fmla="*/ 40 h 1619"/>
                <a:gd name="T88" fmla="*/ 1377 w 1621"/>
                <a:gd name="T89" fmla="*/ 61 h 1619"/>
                <a:gd name="T90" fmla="*/ 1418 w 1621"/>
                <a:gd name="T91" fmla="*/ 86 h 1619"/>
                <a:gd name="T92" fmla="*/ 1456 w 1621"/>
                <a:gd name="T93" fmla="*/ 117 h 1619"/>
                <a:gd name="T94" fmla="*/ 1491 w 1621"/>
                <a:gd name="T95" fmla="*/ 150 h 1619"/>
                <a:gd name="T96" fmla="*/ 1522 w 1621"/>
                <a:gd name="T97" fmla="*/ 187 h 1619"/>
                <a:gd name="T98" fmla="*/ 1550 w 1621"/>
                <a:gd name="T99" fmla="*/ 227 h 1619"/>
                <a:gd name="T100" fmla="*/ 1573 w 1621"/>
                <a:gd name="T101" fmla="*/ 271 h 1619"/>
                <a:gd name="T102" fmla="*/ 1592 w 1621"/>
                <a:gd name="T103" fmla="*/ 319 h 1619"/>
                <a:gd name="T104" fmla="*/ 1607 w 1621"/>
                <a:gd name="T105" fmla="*/ 368 h 1619"/>
                <a:gd name="T106" fmla="*/ 1616 w 1621"/>
                <a:gd name="T107" fmla="*/ 420 h 1619"/>
                <a:gd name="T108" fmla="*/ 1620 w 1621"/>
                <a:gd name="T109" fmla="*/ 462 h 1619"/>
                <a:gd name="T110" fmla="*/ 1621 w 1621"/>
                <a:gd name="T111" fmla="*/ 503 h 1619"/>
                <a:gd name="T112" fmla="*/ 1621 w 1621"/>
                <a:gd name="T113" fmla="*/ 1023 h 1619"/>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Lst>
              <a:rect l="0" t="0" r="r" b="b"/>
              <a:pathLst>
                <a:path w="1621" h="1619">
                  <a:moveTo>
                    <a:pt x="1621" y="1023"/>
                  </a:moveTo>
                  <a:lnTo>
                    <a:pt x="1621" y="1593"/>
                  </a:lnTo>
                  <a:lnTo>
                    <a:pt x="1621" y="1606"/>
                  </a:lnTo>
                  <a:lnTo>
                    <a:pt x="1620" y="1613"/>
                  </a:lnTo>
                  <a:lnTo>
                    <a:pt x="1616" y="1618"/>
                  </a:lnTo>
                  <a:lnTo>
                    <a:pt x="1609" y="1619"/>
                  </a:lnTo>
                  <a:lnTo>
                    <a:pt x="1596" y="1619"/>
                  </a:lnTo>
                  <a:lnTo>
                    <a:pt x="501" y="1619"/>
                  </a:lnTo>
                  <a:lnTo>
                    <a:pt x="446" y="1617"/>
                  </a:lnTo>
                  <a:lnTo>
                    <a:pt x="394" y="1609"/>
                  </a:lnTo>
                  <a:lnTo>
                    <a:pt x="343" y="1597"/>
                  </a:lnTo>
                  <a:lnTo>
                    <a:pt x="296" y="1580"/>
                  </a:lnTo>
                  <a:lnTo>
                    <a:pt x="250" y="1558"/>
                  </a:lnTo>
                  <a:lnTo>
                    <a:pt x="206" y="1531"/>
                  </a:lnTo>
                  <a:lnTo>
                    <a:pt x="166" y="1499"/>
                  </a:lnTo>
                  <a:lnTo>
                    <a:pt x="128" y="1462"/>
                  </a:lnTo>
                  <a:lnTo>
                    <a:pt x="93" y="1420"/>
                  </a:lnTo>
                  <a:lnTo>
                    <a:pt x="64" y="1377"/>
                  </a:lnTo>
                  <a:lnTo>
                    <a:pt x="41" y="1333"/>
                  </a:lnTo>
                  <a:lnTo>
                    <a:pt x="23" y="1287"/>
                  </a:lnTo>
                  <a:lnTo>
                    <a:pt x="11" y="1239"/>
                  </a:lnTo>
                  <a:lnTo>
                    <a:pt x="3" y="1190"/>
                  </a:lnTo>
                  <a:lnTo>
                    <a:pt x="0" y="1138"/>
                  </a:lnTo>
                  <a:lnTo>
                    <a:pt x="1" y="490"/>
                  </a:lnTo>
                  <a:lnTo>
                    <a:pt x="3" y="436"/>
                  </a:lnTo>
                  <a:lnTo>
                    <a:pt x="13" y="385"/>
                  </a:lnTo>
                  <a:lnTo>
                    <a:pt x="26" y="334"/>
                  </a:lnTo>
                  <a:lnTo>
                    <a:pt x="45" y="287"/>
                  </a:lnTo>
                  <a:lnTo>
                    <a:pt x="68" y="242"/>
                  </a:lnTo>
                  <a:lnTo>
                    <a:pt x="97" y="199"/>
                  </a:lnTo>
                  <a:lnTo>
                    <a:pt x="128" y="160"/>
                  </a:lnTo>
                  <a:lnTo>
                    <a:pt x="165" y="124"/>
                  </a:lnTo>
                  <a:lnTo>
                    <a:pt x="204" y="93"/>
                  </a:lnTo>
                  <a:lnTo>
                    <a:pt x="247" y="65"/>
                  </a:lnTo>
                  <a:lnTo>
                    <a:pt x="294" y="42"/>
                  </a:lnTo>
                  <a:lnTo>
                    <a:pt x="343" y="23"/>
                  </a:lnTo>
                  <a:lnTo>
                    <a:pt x="395" y="11"/>
                  </a:lnTo>
                  <a:lnTo>
                    <a:pt x="447" y="3"/>
                  </a:lnTo>
                  <a:lnTo>
                    <a:pt x="501" y="0"/>
                  </a:lnTo>
                  <a:lnTo>
                    <a:pt x="1133" y="0"/>
                  </a:lnTo>
                  <a:lnTo>
                    <a:pt x="1185" y="2"/>
                  </a:lnTo>
                  <a:lnTo>
                    <a:pt x="1237" y="11"/>
                  </a:lnTo>
                  <a:lnTo>
                    <a:pt x="1285" y="22"/>
                  </a:lnTo>
                  <a:lnTo>
                    <a:pt x="1333" y="40"/>
                  </a:lnTo>
                  <a:lnTo>
                    <a:pt x="1377" y="61"/>
                  </a:lnTo>
                  <a:lnTo>
                    <a:pt x="1418" y="86"/>
                  </a:lnTo>
                  <a:lnTo>
                    <a:pt x="1456" y="117"/>
                  </a:lnTo>
                  <a:lnTo>
                    <a:pt x="1491" y="150"/>
                  </a:lnTo>
                  <a:lnTo>
                    <a:pt x="1522" y="187"/>
                  </a:lnTo>
                  <a:lnTo>
                    <a:pt x="1550" y="227"/>
                  </a:lnTo>
                  <a:lnTo>
                    <a:pt x="1573" y="271"/>
                  </a:lnTo>
                  <a:lnTo>
                    <a:pt x="1592" y="319"/>
                  </a:lnTo>
                  <a:lnTo>
                    <a:pt x="1607" y="368"/>
                  </a:lnTo>
                  <a:lnTo>
                    <a:pt x="1616" y="420"/>
                  </a:lnTo>
                  <a:lnTo>
                    <a:pt x="1620" y="462"/>
                  </a:lnTo>
                  <a:lnTo>
                    <a:pt x="1621" y="503"/>
                  </a:lnTo>
                  <a:lnTo>
                    <a:pt x="1621" y="1023"/>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5" name="组合 4"/>
          <p:cNvGrpSpPr/>
          <p:nvPr/>
        </p:nvGrpSpPr>
        <p:grpSpPr>
          <a:xfrm>
            <a:off x="1105451" y="942051"/>
            <a:ext cx="5761652" cy="1163075"/>
            <a:chOff x="1105451" y="942051"/>
            <a:chExt cx="5761652" cy="1163075"/>
          </a:xfrm>
        </p:grpSpPr>
        <p:grpSp>
          <p:nvGrpSpPr>
            <p:cNvPr id="30" name="组合 29"/>
            <p:cNvGrpSpPr/>
            <p:nvPr/>
          </p:nvGrpSpPr>
          <p:grpSpPr>
            <a:xfrm>
              <a:off x="1105451" y="942051"/>
              <a:ext cx="5761652" cy="1163075"/>
              <a:chOff x="987754" y="1456624"/>
              <a:chExt cx="5761652" cy="1163075"/>
            </a:xfrm>
          </p:grpSpPr>
          <p:sp>
            <p:nvSpPr>
              <p:cNvPr id="35" name="文本框 15"/>
              <p:cNvSpPr txBox="1"/>
              <p:nvPr/>
            </p:nvSpPr>
            <p:spPr>
              <a:xfrm>
                <a:off x="1619672" y="1456624"/>
                <a:ext cx="1881192" cy="372410"/>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找客户难，利润低</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36" name="文本框 16"/>
              <p:cNvSpPr txBox="1"/>
              <p:nvPr/>
            </p:nvSpPr>
            <p:spPr>
              <a:xfrm>
                <a:off x="1619672" y="1765619"/>
                <a:ext cx="5129734" cy="854080"/>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主要通过传统渠道进行分销，无法直接面向客户，不知道具体的客户是谁</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产品销售效率低，大部分利润被中间环节分摊，产品利润低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业务与销售方式单一（产品销售模式），无法快速推广产品，赢取大量客户</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椭圆 36"/>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29" name="Freeform 41"/>
            <p:cNvSpPr>
              <a:spLocks noEditPoints="1"/>
            </p:cNvSpPr>
            <p:nvPr/>
          </p:nvSpPr>
          <p:spPr bwMode="auto">
            <a:xfrm>
              <a:off x="1228990" y="1160532"/>
              <a:ext cx="263394" cy="25322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p:spPr>
          <p:txBody>
            <a:bodyPr vert="horz" wrap="square" lIns="91434" tIns="45717" rIns="91434" bIns="45717" numCol="1" anchor="t" anchorCtr="0" compatLnSpc="1"/>
            <a:lstStyle/>
            <a:p>
              <a:endParaRPr lang="zh-CN" altLang="en-US"/>
            </a:p>
          </p:txBody>
        </p:sp>
      </p:grpSp>
      <p:grpSp>
        <p:nvGrpSpPr>
          <p:cNvPr id="15" name="组合 14"/>
          <p:cNvGrpSpPr/>
          <p:nvPr/>
        </p:nvGrpSpPr>
        <p:grpSpPr>
          <a:xfrm>
            <a:off x="1105451" y="3495328"/>
            <a:ext cx="5761652" cy="1163075"/>
            <a:chOff x="1105451" y="3495328"/>
            <a:chExt cx="5761652" cy="1163075"/>
          </a:xfrm>
        </p:grpSpPr>
        <p:grpSp>
          <p:nvGrpSpPr>
            <p:cNvPr id="42" name="组合 41"/>
            <p:cNvGrpSpPr/>
            <p:nvPr/>
          </p:nvGrpSpPr>
          <p:grpSpPr>
            <a:xfrm>
              <a:off x="1105451" y="3495328"/>
              <a:ext cx="5761652" cy="1163075"/>
              <a:chOff x="987754" y="1456624"/>
              <a:chExt cx="5761652" cy="1163075"/>
            </a:xfrm>
          </p:grpSpPr>
          <p:sp>
            <p:nvSpPr>
              <p:cNvPr id="43" name="文本框 37"/>
              <p:cNvSpPr txBox="1"/>
              <p:nvPr/>
            </p:nvSpPr>
            <p:spPr>
              <a:xfrm>
                <a:off x="1619671" y="1456624"/>
                <a:ext cx="3698728" cy="372410"/>
              </a:xfrm>
              <a:prstGeom prst="rect">
                <a:avLst/>
              </a:prstGeom>
              <a:noFill/>
            </p:spPr>
            <p:txBody>
              <a:bodyPr wrap="square" rtlCol="0">
                <a:spAutoFit/>
              </a:bodyPr>
              <a:lstStyle/>
              <a:p>
                <a:pPr>
                  <a:lnSpc>
                    <a:spcPct val="130000"/>
                  </a:lnSpc>
                </a:pPr>
                <a:r>
                  <a:rPr lang="zh-CN" altLang="en-US" sz="1400" b="1" dirty="0">
                    <a:solidFill>
                      <a:srgbClr val="2DB1AF"/>
                    </a:solidFill>
                    <a:latin typeface="微软雅黑" panose="020B0503020204020204" pitchFamily="34" charset="-122"/>
                    <a:ea typeface="微软雅黑" panose="020B0503020204020204" pitchFamily="34" charset="-122"/>
                  </a:rPr>
                  <a:t>生产柔性化程度低，无法及时响应市场需求</a:t>
                </a:r>
                <a:endParaRPr lang="zh-CN" altLang="en-US" sz="1400" b="1" dirty="0">
                  <a:solidFill>
                    <a:srgbClr val="2DB1AF"/>
                  </a:solidFill>
                  <a:latin typeface="微软雅黑" panose="020B0503020204020204" pitchFamily="34" charset="-122"/>
                  <a:ea typeface="微软雅黑" panose="020B0503020204020204" pitchFamily="34" charset="-122"/>
                </a:endParaRPr>
              </a:p>
            </p:txBody>
          </p:sp>
          <p:sp>
            <p:nvSpPr>
              <p:cNvPr id="44" name="文本框 38"/>
              <p:cNvSpPr txBox="1"/>
              <p:nvPr/>
            </p:nvSpPr>
            <p:spPr>
              <a:xfrm>
                <a:off x="1619671" y="1765619"/>
                <a:ext cx="5129735" cy="854080"/>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设备的智能程度不高，无法提供更多、更智能的服务</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工厂整体的智能化程度较低，产线的柔性化弱，无法及时响应多变的市场需求</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工厂总体生产效率不高，产品生产成本高，产能回报率低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987754" y="1563704"/>
                <a:ext cx="503990" cy="503990"/>
              </a:xfrm>
              <a:prstGeom prst="ellipse">
                <a:avLst/>
              </a:prstGeom>
              <a:solidFill>
                <a:srgbClr val="2D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14" name="Freeform 6"/>
            <p:cNvSpPr>
              <a:spLocks noEditPoints="1"/>
            </p:cNvSpPr>
            <p:nvPr/>
          </p:nvSpPr>
          <p:spPr bwMode="auto">
            <a:xfrm>
              <a:off x="1233059" y="3727244"/>
              <a:ext cx="250825" cy="242887"/>
            </a:xfrm>
            <a:custGeom>
              <a:avLst/>
              <a:gdLst>
                <a:gd name="T0" fmla="*/ 1898 w 3321"/>
                <a:gd name="T1" fmla="*/ 591 h 3212"/>
                <a:gd name="T2" fmla="*/ 0 w 3321"/>
                <a:gd name="T3" fmla="*/ 3212 h 3212"/>
                <a:gd name="T4" fmla="*/ 2388 w 3321"/>
                <a:gd name="T5" fmla="*/ 829 h 3212"/>
                <a:gd name="T6" fmla="*/ 306 w 3321"/>
                <a:gd name="T7" fmla="*/ 2021 h 3212"/>
                <a:gd name="T8" fmla="*/ 674 w 3321"/>
                <a:gd name="T9" fmla="*/ 2974 h 3212"/>
                <a:gd name="T10" fmla="*/ 1286 w 3321"/>
                <a:gd name="T11" fmla="*/ 2974 h 3212"/>
                <a:gd name="T12" fmla="*/ 1286 w 3321"/>
                <a:gd name="T13" fmla="*/ 2974 h 3212"/>
                <a:gd name="T14" fmla="*/ 3272 w 3321"/>
                <a:gd name="T15" fmla="*/ 123 h 3212"/>
                <a:gd name="T16" fmla="*/ 3199 w 3321"/>
                <a:gd name="T17" fmla="*/ 35 h 3212"/>
                <a:gd name="T18" fmla="*/ 3111 w 3321"/>
                <a:gd name="T19" fmla="*/ 2 h 3212"/>
                <a:gd name="T20" fmla="*/ 3021 w 3321"/>
                <a:gd name="T21" fmla="*/ 4 h 3212"/>
                <a:gd name="T22" fmla="*/ 2943 w 3321"/>
                <a:gd name="T23" fmla="*/ 25 h 3212"/>
                <a:gd name="T24" fmla="*/ 2891 w 3321"/>
                <a:gd name="T25" fmla="*/ 47 h 3212"/>
                <a:gd name="T26" fmla="*/ 2841 w 3321"/>
                <a:gd name="T27" fmla="*/ 45 h 3212"/>
                <a:gd name="T28" fmla="*/ 2720 w 3321"/>
                <a:gd name="T29" fmla="*/ 49 h 3212"/>
                <a:gd name="T30" fmla="*/ 2635 w 3321"/>
                <a:gd name="T31" fmla="*/ 95 h 3212"/>
                <a:gd name="T32" fmla="*/ 2587 w 3321"/>
                <a:gd name="T33" fmla="*/ 149 h 3212"/>
                <a:gd name="T34" fmla="*/ 2571 w 3321"/>
                <a:gd name="T35" fmla="*/ 174 h 3212"/>
                <a:gd name="T36" fmla="*/ 2433 w 3321"/>
                <a:gd name="T37" fmla="*/ 185 h 3212"/>
                <a:gd name="T38" fmla="*/ 2345 w 3321"/>
                <a:gd name="T39" fmla="*/ 238 h 3212"/>
                <a:gd name="T40" fmla="*/ 2294 w 3321"/>
                <a:gd name="T41" fmla="*/ 308 h 3212"/>
                <a:gd name="T42" fmla="*/ 2271 w 3321"/>
                <a:gd name="T43" fmla="*/ 374 h 3212"/>
                <a:gd name="T44" fmla="*/ 2265 w 3321"/>
                <a:gd name="T45" fmla="*/ 410 h 3212"/>
                <a:gd name="T46" fmla="*/ 2219 w 3321"/>
                <a:gd name="T47" fmla="*/ 471 h 3212"/>
                <a:gd name="T48" fmla="*/ 2194 w 3321"/>
                <a:gd name="T49" fmla="*/ 580 h 3212"/>
                <a:gd name="T50" fmla="*/ 2194 w 3321"/>
                <a:gd name="T51" fmla="*/ 687 h 3212"/>
                <a:gd name="T52" fmla="*/ 2202 w 3321"/>
                <a:gd name="T53" fmla="*/ 758 h 3212"/>
                <a:gd name="T54" fmla="*/ 2234 w 3321"/>
                <a:gd name="T55" fmla="*/ 762 h 3212"/>
                <a:gd name="T56" fmla="*/ 2263 w 3321"/>
                <a:gd name="T57" fmla="*/ 717 h 3212"/>
                <a:gd name="T58" fmla="*/ 2267 w 3321"/>
                <a:gd name="T59" fmla="*/ 666 h 3212"/>
                <a:gd name="T60" fmla="*/ 2296 w 3321"/>
                <a:gd name="T61" fmla="*/ 635 h 3212"/>
                <a:gd name="T62" fmla="*/ 2369 w 3321"/>
                <a:gd name="T63" fmla="*/ 571 h 3212"/>
                <a:gd name="T64" fmla="*/ 2387 w 3321"/>
                <a:gd name="T65" fmla="*/ 533 h 3212"/>
                <a:gd name="T66" fmla="*/ 2461 w 3321"/>
                <a:gd name="T67" fmla="*/ 547 h 3212"/>
                <a:gd name="T68" fmla="*/ 2552 w 3321"/>
                <a:gd name="T69" fmla="*/ 523 h 3212"/>
                <a:gd name="T70" fmla="*/ 2616 w 3321"/>
                <a:gd name="T71" fmla="*/ 485 h 3212"/>
                <a:gd name="T72" fmla="*/ 2666 w 3321"/>
                <a:gd name="T73" fmla="*/ 483 h 3212"/>
                <a:gd name="T74" fmla="*/ 2771 w 3321"/>
                <a:gd name="T75" fmla="*/ 499 h 3212"/>
                <a:gd name="T76" fmla="*/ 2833 w 3321"/>
                <a:gd name="T77" fmla="*/ 479 h 3212"/>
                <a:gd name="T78" fmla="*/ 2866 w 3321"/>
                <a:gd name="T79" fmla="*/ 444 h 3212"/>
                <a:gd name="T80" fmla="*/ 2877 w 3321"/>
                <a:gd name="T81" fmla="*/ 417 h 3212"/>
                <a:gd name="T82" fmla="*/ 2877 w 3321"/>
                <a:gd name="T83" fmla="*/ 465 h 3212"/>
                <a:gd name="T84" fmla="*/ 2910 w 3321"/>
                <a:gd name="T85" fmla="*/ 538 h 3212"/>
                <a:gd name="T86" fmla="*/ 2963 w 3321"/>
                <a:gd name="T87" fmla="*/ 578 h 3212"/>
                <a:gd name="T88" fmla="*/ 2998 w 3321"/>
                <a:gd name="T89" fmla="*/ 591 h 3212"/>
                <a:gd name="T90" fmla="*/ 3104 w 3321"/>
                <a:gd name="T91" fmla="*/ 598 h 3212"/>
                <a:gd name="T92" fmla="*/ 3191 w 3321"/>
                <a:gd name="T93" fmla="*/ 570 h 3212"/>
                <a:gd name="T94" fmla="*/ 3235 w 3321"/>
                <a:gd name="T95" fmla="*/ 520 h 3212"/>
                <a:gd name="T96" fmla="*/ 3249 w 3321"/>
                <a:gd name="T97" fmla="*/ 465 h 3212"/>
                <a:gd name="T98" fmla="*/ 3247 w 3321"/>
                <a:gd name="T99" fmla="*/ 424 h 3212"/>
                <a:gd name="T100" fmla="*/ 3272 w 3321"/>
                <a:gd name="T101" fmla="*/ 391 h 3212"/>
                <a:gd name="T102" fmla="*/ 3320 w 3321"/>
                <a:gd name="T103" fmla="*/ 308 h 3212"/>
                <a:gd name="T104" fmla="*/ 3314 w 3321"/>
                <a:gd name="T105" fmla="*/ 249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1" h="3212">
                  <a:moveTo>
                    <a:pt x="2388" y="829"/>
                  </a:moveTo>
                  <a:lnTo>
                    <a:pt x="2081" y="829"/>
                  </a:lnTo>
                  <a:lnTo>
                    <a:pt x="2081" y="591"/>
                  </a:lnTo>
                  <a:lnTo>
                    <a:pt x="1898" y="591"/>
                  </a:lnTo>
                  <a:lnTo>
                    <a:pt x="1898" y="1544"/>
                  </a:lnTo>
                  <a:lnTo>
                    <a:pt x="428" y="829"/>
                  </a:lnTo>
                  <a:lnTo>
                    <a:pt x="0" y="829"/>
                  </a:lnTo>
                  <a:lnTo>
                    <a:pt x="0" y="3212"/>
                  </a:lnTo>
                  <a:lnTo>
                    <a:pt x="2755" y="3212"/>
                  </a:lnTo>
                  <a:lnTo>
                    <a:pt x="2755" y="1961"/>
                  </a:lnTo>
                  <a:lnTo>
                    <a:pt x="2388" y="1782"/>
                  </a:lnTo>
                  <a:lnTo>
                    <a:pt x="2388" y="829"/>
                  </a:lnTo>
                  <a:lnTo>
                    <a:pt x="2388" y="829"/>
                  </a:lnTo>
                  <a:close/>
                  <a:moveTo>
                    <a:pt x="551" y="2974"/>
                  </a:moveTo>
                  <a:lnTo>
                    <a:pt x="306" y="2974"/>
                  </a:lnTo>
                  <a:lnTo>
                    <a:pt x="306" y="2021"/>
                  </a:lnTo>
                  <a:lnTo>
                    <a:pt x="551" y="2021"/>
                  </a:lnTo>
                  <a:lnTo>
                    <a:pt x="551" y="2974"/>
                  </a:lnTo>
                  <a:close/>
                  <a:moveTo>
                    <a:pt x="918" y="2974"/>
                  </a:moveTo>
                  <a:lnTo>
                    <a:pt x="674" y="2974"/>
                  </a:lnTo>
                  <a:lnTo>
                    <a:pt x="674" y="2021"/>
                  </a:lnTo>
                  <a:lnTo>
                    <a:pt x="918" y="2021"/>
                  </a:lnTo>
                  <a:lnTo>
                    <a:pt x="918" y="2974"/>
                  </a:lnTo>
                  <a:close/>
                  <a:moveTo>
                    <a:pt x="1286" y="2974"/>
                  </a:moveTo>
                  <a:lnTo>
                    <a:pt x="1041" y="2974"/>
                  </a:lnTo>
                  <a:lnTo>
                    <a:pt x="1041" y="2021"/>
                  </a:lnTo>
                  <a:lnTo>
                    <a:pt x="1286" y="2021"/>
                  </a:lnTo>
                  <a:lnTo>
                    <a:pt x="1286" y="2974"/>
                  </a:lnTo>
                  <a:close/>
                  <a:moveTo>
                    <a:pt x="3306" y="233"/>
                  </a:moveTo>
                  <a:lnTo>
                    <a:pt x="3297" y="192"/>
                  </a:lnTo>
                  <a:lnTo>
                    <a:pt x="3285" y="155"/>
                  </a:lnTo>
                  <a:lnTo>
                    <a:pt x="3272" y="123"/>
                  </a:lnTo>
                  <a:lnTo>
                    <a:pt x="3256" y="94"/>
                  </a:lnTo>
                  <a:lnTo>
                    <a:pt x="3239" y="71"/>
                  </a:lnTo>
                  <a:lnTo>
                    <a:pt x="3219" y="51"/>
                  </a:lnTo>
                  <a:lnTo>
                    <a:pt x="3199" y="35"/>
                  </a:lnTo>
                  <a:lnTo>
                    <a:pt x="3178" y="23"/>
                  </a:lnTo>
                  <a:lnTo>
                    <a:pt x="3156" y="13"/>
                  </a:lnTo>
                  <a:lnTo>
                    <a:pt x="3134" y="6"/>
                  </a:lnTo>
                  <a:lnTo>
                    <a:pt x="3111" y="2"/>
                  </a:lnTo>
                  <a:lnTo>
                    <a:pt x="3089" y="0"/>
                  </a:lnTo>
                  <a:lnTo>
                    <a:pt x="3066" y="0"/>
                  </a:lnTo>
                  <a:lnTo>
                    <a:pt x="3043" y="1"/>
                  </a:lnTo>
                  <a:lnTo>
                    <a:pt x="3021" y="4"/>
                  </a:lnTo>
                  <a:lnTo>
                    <a:pt x="3000" y="8"/>
                  </a:lnTo>
                  <a:lnTo>
                    <a:pt x="2979" y="13"/>
                  </a:lnTo>
                  <a:lnTo>
                    <a:pt x="2960" y="19"/>
                  </a:lnTo>
                  <a:lnTo>
                    <a:pt x="2943" y="25"/>
                  </a:lnTo>
                  <a:lnTo>
                    <a:pt x="2927" y="31"/>
                  </a:lnTo>
                  <a:lnTo>
                    <a:pt x="2913" y="37"/>
                  </a:lnTo>
                  <a:lnTo>
                    <a:pt x="2901" y="43"/>
                  </a:lnTo>
                  <a:lnTo>
                    <a:pt x="2891" y="47"/>
                  </a:lnTo>
                  <a:lnTo>
                    <a:pt x="2884" y="51"/>
                  </a:lnTo>
                  <a:lnTo>
                    <a:pt x="2880" y="53"/>
                  </a:lnTo>
                  <a:lnTo>
                    <a:pt x="2878" y="54"/>
                  </a:lnTo>
                  <a:lnTo>
                    <a:pt x="2841" y="45"/>
                  </a:lnTo>
                  <a:lnTo>
                    <a:pt x="2807" y="40"/>
                  </a:lnTo>
                  <a:lnTo>
                    <a:pt x="2775" y="40"/>
                  </a:lnTo>
                  <a:lnTo>
                    <a:pt x="2746" y="43"/>
                  </a:lnTo>
                  <a:lnTo>
                    <a:pt x="2720" y="49"/>
                  </a:lnTo>
                  <a:lnTo>
                    <a:pt x="2695" y="58"/>
                  </a:lnTo>
                  <a:lnTo>
                    <a:pt x="2672" y="69"/>
                  </a:lnTo>
                  <a:lnTo>
                    <a:pt x="2653" y="81"/>
                  </a:lnTo>
                  <a:lnTo>
                    <a:pt x="2635" y="95"/>
                  </a:lnTo>
                  <a:lnTo>
                    <a:pt x="2620" y="109"/>
                  </a:lnTo>
                  <a:lnTo>
                    <a:pt x="2607" y="124"/>
                  </a:lnTo>
                  <a:lnTo>
                    <a:pt x="2596" y="137"/>
                  </a:lnTo>
                  <a:lnTo>
                    <a:pt x="2587" y="149"/>
                  </a:lnTo>
                  <a:lnTo>
                    <a:pt x="2580" y="159"/>
                  </a:lnTo>
                  <a:lnTo>
                    <a:pt x="2575" y="167"/>
                  </a:lnTo>
                  <a:lnTo>
                    <a:pt x="2572" y="172"/>
                  </a:lnTo>
                  <a:lnTo>
                    <a:pt x="2571" y="174"/>
                  </a:lnTo>
                  <a:lnTo>
                    <a:pt x="2532" y="172"/>
                  </a:lnTo>
                  <a:lnTo>
                    <a:pt x="2496" y="173"/>
                  </a:lnTo>
                  <a:lnTo>
                    <a:pt x="2463" y="178"/>
                  </a:lnTo>
                  <a:lnTo>
                    <a:pt x="2433" y="185"/>
                  </a:lnTo>
                  <a:lnTo>
                    <a:pt x="2407" y="196"/>
                  </a:lnTo>
                  <a:lnTo>
                    <a:pt x="2384" y="208"/>
                  </a:lnTo>
                  <a:lnTo>
                    <a:pt x="2363" y="222"/>
                  </a:lnTo>
                  <a:lnTo>
                    <a:pt x="2345" y="238"/>
                  </a:lnTo>
                  <a:lnTo>
                    <a:pt x="2329" y="255"/>
                  </a:lnTo>
                  <a:lnTo>
                    <a:pt x="2316" y="272"/>
                  </a:lnTo>
                  <a:lnTo>
                    <a:pt x="2303" y="290"/>
                  </a:lnTo>
                  <a:lnTo>
                    <a:pt x="2294" y="308"/>
                  </a:lnTo>
                  <a:lnTo>
                    <a:pt x="2286" y="326"/>
                  </a:lnTo>
                  <a:lnTo>
                    <a:pt x="2280" y="344"/>
                  </a:lnTo>
                  <a:lnTo>
                    <a:pt x="2275" y="360"/>
                  </a:lnTo>
                  <a:lnTo>
                    <a:pt x="2271" y="374"/>
                  </a:lnTo>
                  <a:lnTo>
                    <a:pt x="2269" y="387"/>
                  </a:lnTo>
                  <a:lnTo>
                    <a:pt x="2267" y="397"/>
                  </a:lnTo>
                  <a:lnTo>
                    <a:pt x="2266" y="405"/>
                  </a:lnTo>
                  <a:lnTo>
                    <a:pt x="2265" y="410"/>
                  </a:lnTo>
                  <a:lnTo>
                    <a:pt x="2265" y="412"/>
                  </a:lnTo>
                  <a:lnTo>
                    <a:pt x="2247" y="428"/>
                  </a:lnTo>
                  <a:lnTo>
                    <a:pt x="2232" y="448"/>
                  </a:lnTo>
                  <a:lnTo>
                    <a:pt x="2219" y="471"/>
                  </a:lnTo>
                  <a:lnTo>
                    <a:pt x="2210" y="496"/>
                  </a:lnTo>
                  <a:lnTo>
                    <a:pt x="2203" y="523"/>
                  </a:lnTo>
                  <a:lnTo>
                    <a:pt x="2197" y="550"/>
                  </a:lnTo>
                  <a:lnTo>
                    <a:pt x="2194" y="580"/>
                  </a:lnTo>
                  <a:lnTo>
                    <a:pt x="2192" y="608"/>
                  </a:lnTo>
                  <a:lnTo>
                    <a:pt x="2192" y="636"/>
                  </a:lnTo>
                  <a:lnTo>
                    <a:pt x="2193" y="662"/>
                  </a:lnTo>
                  <a:lnTo>
                    <a:pt x="2194" y="687"/>
                  </a:lnTo>
                  <a:lnTo>
                    <a:pt x="2196" y="710"/>
                  </a:lnTo>
                  <a:lnTo>
                    <a:pt x="2198" y="730"/>
                  </a:lnTo>
                  <a:lnTo>
                    <a:pt x="2200" y="746"/>
                  </a:lnTo>
                  <a:lnTo>
                    <a:pt x="2202" y="758"/>
                  </a:lnTo>
                  <a:lnTo>
                    <a:pt x="2204" y="766"/>
                  </a:lnTo>
                  <a:lnTo>
                    <a:pt x="2204" y="769"/>
                  </a:lnTo>
                  <a:lnTo>
                    <a:pt x="2221" y="767"/>
                  </a:lnTo>
                  <a:lnTo>
                    <a:pt x="2234" y="762"/>
                  </a:lnTo>
                  <a:lnTo>
                    <a:pt x="2245" y="753"/>
                  </a:lnTo>
                  <a:lnTo>
                    <a:pt x="2253" y="742"/>
                  </a:lnTo>
                  <a:lnTo>
                    <a:pt x="2259" y="730"/>
                  </a:lnTo>
                  <a:lnTo>
                    <a:pt x="2263" y="717"/>
                  </a:lnTo>
                  <a:lnTo>
                    <a:pt x="2266" y="703"/>
                  </a:lnTo>
                  <a:lnTo>
                    <a:pt x="2267" y="690"/>
                  </a:lnTo>
                  <a:lnTo>
                    <a:pt x="2267" y="677"/>
                  </a:lnTo>
                  <a:lnTo>
                    <a:pt x="2267" y="666"/>
                  </a:lnTo>
                  <a:lnTo>
                    <a:pt x="2266" y="658"/>
                  </a:lnTo>
                  <a:lnTo>
                    <a:pt x="2265" y="652"/>
                  </a:lnTo>
                  <a:lnTo>
                    <a:pt x="2265" y="650"/>
                  </a:lnTo>
                  <a:lnTo>
                    <a:pt x="2296" y="635"/>
                  </a:lnTo>
                  <a:lnTo>
                    <a:pt x="2322" y="619"/>
                  </a:lnTo>
                  <a:lnTo>
                    <a:pt x="2342" y="603"/>
                  </a:lnTo>
                  <a:lnTo>
                    <a:pt x="2358" y="587"/>
                  </a:lnTo>
                  <a:lnTo>
                    <a:pt x="2369" y="571"/>
                  </a:lnTo>
                  <a:lnTo>
                    <a:pt x="2378" y="558"/>
                  </a:lnTo>
                  <a:lnTo>
                    <a:pt x="2383" y="547"/>
                  </a:lnTo>
                  <a:lnTo>
                    <a:pt x="2386" y="538"/>
                  </a:lnTo>
                  <a:lnTo>
                    <a:pt x="2387" y="533"/>
                  </a:lnTo>
                  <a:lnTo>
                    <a:pt x="2388" y="531"/>
                  </a:lnTo>
                  <a:lnTo>
                    <a:pt x="2412" y="541"/>
                  </a:lnTo>
                  <a:lnTo>
                    <a:pt x="2436" y="546"/>
                  </a:lnTo>
                  <a:lnTo>
                    <a:pt x="2461" y="547"/>
                  </a:lnTo>
                  <a:lnTo>
                    <a:pt x="2485" y="545"/>
                  </a:lnTo>
                  <a:lnTo>
                    <a:pt x="2509" y="540"/>
                  </a:lnTo>
                  <a:lnTo>
                    <a:pt x="2531" y="532"/>
                  </a:lnTo>
                  <a:lnTo>
                    <a:pt x="2552" y="523"/>
                  </a:lnTo>
                  <a:lnTo>
                    <a:pt x="2572" y="514"/>
                  </a:lnTo>
                  <a:lnTo>
                    <a:pt x="2589" y="503"/>
                  </a:lnTo>
                  <a:lnTo>
                    <a:pt x="2604" y="494"/>
                  </a:lnTo>
                  <a:lnTo>
                    <a:pt x="2616" y="485"/>
                  </a:lnTo>
                  <a:lnTo>
                    <a:pt x="2625" y="478"/>
                  </a:lnTo>
                  <a:lnTo>
                    <a:pt x="2630" y="473"/>
                  </a:lnTo>
                  <a:lnTo>
                    <a:pt x="2632" y="471"/>
                  </a:lnTo>
                  <a:lnTo>
                    <a:pt x="2666" y="483"/>
                  </a:lnTo>
                  <a:lnTo>
                    <a:pt x="2697" y="492"/>
                  </a:lnTo>
                  <a:lnTo>
                    <a:pt x="2724" y="497"/>
                  </a:lnTo>
                  <a:lnTo>
                    <a:pt x="2749" y="499"/>
                  </a:lnTo>
                  <a:lnTo>
                    <a:pt x="2771" y="499"/>
                  </a:lnTo>
                  <a:lnTo>
                    <a:pt x="2790" y="497"/>
                  </a:lnTo>
                  <a:lnTo>
                    <a:pt x="2806" y="492"/>
                  </a:lnTo>
                  <a:lnTo>
                    <a:pt x="2821" y="486"/>
                  </a:lnTo>
                  <a:lnTo>
                    <a:pt x="2833" y="479"/>
                  </a:lnTo>
                  <a:lnTo>
                    <a:pt x="2844" y="471"/>
                  </a:lnTo>
                  <a:lnTo>
                    <a:pt x="2852" y="462"/>
                  </a:lnTo>
                  <a:lnTo>
                    <a:pt x="2860" y="453"/>
                  </a:lnTo>
                  <a:lnTo>
                    <a:pt x="2866" y="444"/>
                  </a:lnTo>
                  <a:lnTo>
                    <a:pt x="2870" y="436"/>
                  </a:lnTo>
                  <a:lnTo>
                    <a:pt x="2874" y="428"/>
                  </a:lnTo>
                  <a:lnTo>
                    <a:pt x="2876" y="422"/>
                  </a:lnTo>
                  <a:lnTo>
                    <a:pt x="2877" y="417"/>
                  </a:lnTo>
                  <a:lnTo>
                    <a:pt x="2878" y="413"/>
                  </a:lnTo>
                  <a:lnTo>
                    <a:pt x="2878" y="412"/>
                  </a:lnTo>
                  <a:lnTo>
                    <a:pt x="2875" y="440"/>
                  </a:lnTo>
                  <a:lnTo>
                    <a:pt x="2877" y="465"/>
                  </a:lnTo>
                  <a:lnTo>
                    <a:pt x="2881" y="487"/>
                  </a:lnTo>
                  <a:lnTo>
                    <a:pt x="2889" y="507"/>
                  </a:lnTo>
                  <a:lnTo>
                    <a:pt x="2899" y="524"/>
                  </a:lnTo>
                  <a:lnTo>
                    <a:pt x="2910" y="538"/>
                  </a:lnTo>
                  <a:lnTo>
                    <a:pt x="2923" y="551"/>
                  </a:lnTo>
                  <a:lnTo>
                    <a:pt x="2937" y="561"/>
                  </a:lnTo>
                  <a:lnTo>
                    <a:pt x="2950" y="570"/>
                  </a:lnTo>
                  <a:lnTo>
                    <a:pt x="2963" y="578"/>
                  </a:lnTo>
                  <a:lnTo>
                    <a:pt x="2975" y="583"/>
                  </a:lnTo>
                  <a:lnTo>
                    <a:pt x="2985" y="587"/>
                  </a:lnTo>
                  <a:lnTo>
                    <a:pt x="2993" y="589"/>
                  </a:lnTo>
                  <a:lnTo>
                    <a:pt x="2998" y="591"/>
                  </a:lnTo>
                  <a:lnTo>
                    <a:pt x="3000" y="591"/>
                  </a:lnTo>
                  <a:lnTo>
                    <a:pt x="3038" y="596"/>
                  </a:lnTo>
                  <a:lnTo>
                    <a:pt x="3074" y="598"/>
                  </a:lnTo>
                  <a:lnTo>
                    <a:pt x="3104" y="598"/>
                  </a:lnTo>
                  <a:lnTo>
                    <a:pt x="3131" y="594"/>
                  </a:lnTo>
                  <a:lnTo>
                    <a:pt x="3154" y="588"/>
                  </a:lnTo>
                  <a:lnTo>
                    <a:pt x="3174" y="581"/>
                  </a:lnTo>
                  <a:lnTo>
                    <a:pt x="3191" y="570"/>
                  </a:lnTo>
                  <a:lnTo>
                    <a:pt x="3205" y="559"/>
                  </a:lnTo>
                  <a:lnTo>
                    <a:pt x="3217" y="547"/>
                  </a:lnTo>
                  <a:lnTo>
                    <a:pt x="3228" y="534"/>
                  </a:lnTo>
                  <a:lnTo>
                    <a:pt x="3235" y="520"/>
                  </a:lnTo>
                  <a:lnTo>
                    <a:pt x="3241" y="506"/>
                  </a:lnTo>
                  <a:lnTo>
                    <a:pt x="3245" y="492"/>
                  </a:lnTo>
                  <a:lnTo>
                    <a:pt x="3247" y="478"/>
                  </a:lnTo>
                  <a:lnTo>
                    <a:pt x="3249" y="465"/>
                  </a:lnTo>
                  <a:lnTo>
                    <a:pt x="3249" y="453"/>
                  </a:lnTo>
                  <a:lnTo>
                    <a:pt x="3249" y="442"/>
                  </a:lnTo>
                  <a:lnTo>
                    <a:pt x="3248" y="432"/>
                  </a:lnTo>
                  <a:lnTo>
                    <a:pt x="3247" y="424"/>
                  </a:lnTo>
                  <a:lnTo>
                    <a:pt x="3246" y="417"/>
                  </a:lnTo>
                  <a:lnTo>
                    <a:pt x="3246" y="413"/>
                  </a:lnTo>
                  <a:lnTo>
                    <a:pt x="3245" y="412"/>
                  </a:lnTo>
                  <a:lnTo>
                    <a:pt x="3272" y="391"/>
                  </a:lnTo>
                  <a:lnTo>
                    <a:pt x="3292" y="369"/>
                  </a:lnTo>
                  <a:lnTo>
                    <a:pt x="3306" y="349"/>
                  </a:lnTo>
                  <a:lnTo>
                    <a:pt x="3315" y="327"/>
                  </a:lnTo>
                  <a:lnTo>
                    <a:pt x="3320" y="308"/>
                  </a:lnTo>
                  <a:lnTo>
                    <a:pt x="3321" y="290"/>
                  </a:lnTo>
                  <a:lnTo>
                    <a:pt x="3320" y="274"/>
                  </a:lnTo>
                  <a:lnTo>
                    <a:pt x="3317" y="260"/>
                  </a:lnTo>
                  <a:lnTo>
                    <a:pt x="3314" y="249"/>
                  </a:lnTo>
                  <a:lnTo>
                    <a:pt x="3310" y="240"/>
                  </a:lnTo>
                  <a:lnTo>
                    <a:pt x="3307" y="235"/>
                  </a:lnTo>
                  <a:lnTo>
                    <a:pt x="3306" y="233"/>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1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充电桩行业痛点与壁垒分析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施工方痛点</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sp>
        <p:nvSpPr>
          <p:cNvPr id="33" name="AutoShape 21"/>
          <p:cNvSpPr>
            <a:spLocks noChangeAspect="1" noChangeArrowheads="1" noTextEdit="1"/>
          </p:cNvSpPr>
          <p:nvPr/>
        </p:nvSpPr>
        <p:spPr bwMode="auto">
          <a:xfrm>
            <a:off x="4945063" y="1458913"/>
            <a:ext cx="293687" cy="21113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2" name="组合 1"/>
          <p:cNvGrpSpPr/>
          <p:nvPr/>
        </p:nvGrpSpPr>
        <p:grpSpPr>
          <a:xfrm>
            <a:off x="832830" y="1220136"/>
            <a:ext cx="3561760" cy="1416991"/>
            <a:chOff x="832830" y="867711"/>
            <a:chExt cx="3561760" cy="1416991"/>
          </a:xfrm>
        </p:grpSpPr>
        <p:grpSp>
          <p:nvGrpSpPr>
            <p:cNvPr id="24" name="组合 23"/>
            <p:cNvGrpSpPr/>
            <p:nvPr/>
          </p:nvGrpSpPr>
          <p:grpSpPr>
            <a:xfrm>
              <a:off x="832830" y="867711"/>
              <a:ext cx="3561760" cy="1416991"/>
              <a:chOff x="987754" y="1456624"/>
              <a:chExt cx="3561760" cy="1416991"/>
            </a:xfrm>
          </p:grpSpPr>
          <p:sp>
            <p:nvSpPr>
              <p:cNvPr id="25" name="文本框 15"/>
              <p:cNvSpPr txBox="1"/>
              <p:nvPr/>
            </p:nvSpPr>
            <p:spPr>
              <a:xfrm>
                <a:off x="1619672" y="1456624"/>
                <a:ext cx="2171148" cy="372410"/>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订单难找，销售成本高</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26" name="文本框 16"/>
              <p:cNvSpPr txBox="1"/>
              <p:nvPr/>
            </p:nvSpPr>
            <p:spPr>
              <a:xfrm>
                <a:off x="1619671" y="1765619"/>
                <a:ext cx="2929843" cy="1107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市场竞争激烈，销售难度大</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销售方式单一、销售渠道资源不足，无法稳定的获取项目订单</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客户（类型、地点）分散，维护成本高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79" name="Freeform 41"/>
            <p:cNvSpPr>
              <a:spLocks noEditPoints="1"/>
            </p:cNvSpPr>
            <p:nvPr/>
          </p:nvSpPr>
          <p:spPr bwMode="auto">
            <a:xfrm>
              <a:off x="953127" y="1078669"/>
              <a:ext cx="263394" cy="25322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p:spPr>
          <p:txBody>
            <a:bodyPr vert="horz" wrap="square" lIns="91434" tIns="45717" rIns="91434" bIns="45717" numCol="1" anchor="t" anchorCtr="0" compatLnSpc="1"/>
            <a:lstStyle/>
            <a:p>
              <a:endParaRPr lang="zh-CN" altLang="en-US"/>
            </a:p>
          </p:txBody>
        </p:sp>
      </p:grpSp>
      <p:grpSp>
        <p:nvGrpSpPr>
          <p:cNvPr id="5" name="组合 4"/>
          <p:cNvGrpSpPr/>
          <p:nvPr/>
        </p:nvGrpSpPr>
        <p:grpSpPr>
          <a:xfrm>
            <a:off x="4867118" y="2852700"/>
            <a:ext cx="3531971" cy="1670906"/>
            <a:chOff x="4857593" y="3438451"/>
            <a:chExt cx="3531971" cy="1670906"/>
          </a:xfrm>
        </p:grpSpPr>
        <p:grpSp>
          <p:nvGrpSpPr>
            <p:cNvPr id="74" name="组合 73"/>
            <p:cNvGrpSpPr/>
            <p:nvPr/>
          </p:nvGrpSpPr>
          <p:grpSpPr>
            <a:xfrm>
              <a:off x="4857593" y="3438451"/>
              <a:ext cx="3531971" cy="1670906"/>
              <a:chOff x="987754" y="1456624"/>
              <a:chExt cx="3531971" cy="1670906"/>
            </a:xfrm>
          </p:grpSpPr>
          <p:sp>
            <p:nvSpPr>
              <p:cNvPr id="76" name="文本框 37"/>
              <p:cNvSpPr txBox="1"/>
              <p:nvPr/>
            </p:nvSpPr>
            <p:spPr>
              <a:xfrm>
                <a:off x="1619672" y="1456624"/>
                <a:ext cx="1881192" cy="372410"/>
              </a:xfrm>
              <a:prstGeom prst="rect">
                <a:avLst/>
              </a:prstGeom>
              <a:noFill/>
            </p:spPr>
            <p:txBody>
              <a:bodyPr wrap="square" rtlCol="0">
                <a:spAutoFit/>
              </a:bodyPr>
              <a:lstStyle/>
              <a:p>
                <a:pPr>
                  <a:lnSpc>
                    <a:spcPct val="130000"/>
                  </a:lnSpc>
                </a:pPr>
                <a:r>
                  <a:rPr lang="zh-CN" altLang="en-US" sz="1400" b="1" dirty="0">
                    <a:solidFill>
                      <a:srgbClr val="2DB1AF"/>
                    </a:solidFill>
                    <a:latin typeface="微软雅黑" panose="020B0503020204020204" pitchFamily="34" charset="-122"/>
                    <a:ea typeface="微软雅黑" panose="020B0503020204020204" pitchFamily="34" charset="-122"/>
                  </a:rPr>
                  <a:t>维护成本高</a:t>
                </a:r>
                <a:endParaRPr lang="zh-CN" altLang="en-US" sz="1400" b="1" dirty="0">
                  <a:solidFill>
                    <a:srgbClr val="2DB1AF"/>
                  </a:solidFill>
                  <a:latin typeface="微软雅黑" panose="020B0503020204020204" pitchFamily="34" charset="-122"/>
                  <a:ea typeface="微软雅黑" panose="020B0503020204020204" pitchFamily="34" charset="-122"/>
                </a:endParaRPr>
              </a:p>
            </p:txBody>
          </p:sp>
          <p:sp>
            <p:nvSpPr>
              <p:cNvPr id="77" name="文本框 38"/>
              <p:cNvSpPr txBox="1"/>
              <p:nvPr/>
            </p:nvSpPr>
            <p:spPr>
              <a:xfrm>
                <a:off x="1619671" y="1765619"/>
                <a:ext cx="2900054" cy="1361911"/>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无法及时掌握站场</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设备</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运行情况，需要投入大量人力进行充电站的巡视与维护</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整体站场的运维成本高，运维工作效率低</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当与厂商发生争议时</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施工</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设备问题</a:t>
                </a: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，缺乏统一的协调角色与机制，浪费大量资源</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8" name="椭圆 77"/>
              <p:cNvSpPr/>
              <p:nvPr/>
            </p:nvSpPr>
            <p:spPr>
              <a:xfrm>
                <a:off x="987754" y="1563704"/>
                <a:ext cx="503990" cy="503990"/>
              </a:xfrm>
              <a:prstGeom prst="ellipse">
                <a:avLst/>
              </a:prstGeom>
              <a:solidFill>
                <a:srgbClr val="2D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82" name="椭圆 81"/>
            <p:cNvSpPr/>
            <p:nvPr/>
          </p:nvSpPr>
          <p:spPr>
            <a:xfrm>
              <a:off x="4968093" y="3649654"/>
              <a:ext cx="284489" cy="284489"/>
            </a:xfrm>
            <a:prstGeom prst="ellipse">
              <a:avLst/>
            </a:prstGeom>
            <a:solidFill>
              <a:schemeClr val="bg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endParaRPr lang="zh-CN" altLang="en-US" sz="1050" b="1" dirty="0">
                <a:solidFill>
                  <a:srgbClr val="2DB1AF"/>
                </a:solidFill>
                <a:latin typeface="微软雅黑" panose="020B0503020204020204" pitchFamily="34" charset="-122"/>
                <a:ea typeface="微软雅黑" panose="020B0503020204020204" pitchFamily="34" charset="-122"/>
              </a:endParaRPr>
            </a:p>
          </p:txBody>
        </p:sp>
        <p:sp>
          <p:nvSpPr>
            <p:cNvPr id="83" name="TextBox 82"/>
            <p:cNvSpPr txBox="1"/>
            <p:nvPr/>
          </p:nvSpPr>
          <p:spPr>
            <a:xfrm>
              <a:off x="4936377" y="3667062"/>
              <a:ext cx="338554" cy="276999"/>
            </a:xfrm>
            <a:prstGeom prst="rect">
              <a:avLst/>
            </a:prstGeom>
            <a:noFill/>
            <a:ln>
              <a:noFill/>
            </a:ln>
          </p:spPr>
          <p:txBody>
            <a:bodyPr wrap="none" rtlCol="0">
              <a:spAutoFit/>
            </a:bodyPr>
            <a:lstStyle/>
            <a:p>
              <a:r>
                <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rPr>
                <a:t>￥</a:t>
              </a:r>
              <a:endParaRPr lang="zh-CN" altLang="en-US" sz="1200" b="1" dirty="0">
                <a:solidFill>
                  <a:schemeClr val="tx1">
                    <a:lumMod val="65000"/>
                    <a:lumOff val="35000"/>
                  </a:schemeClr>
                </a:solidFill>
                <a:latin typeface="Arial" panose="020B0604020202020204" pitchFamily="34" charset="0"/>
                <a:ea typeface="微软雅黑" panose="020B0503020204020204" pitchFamily="34" charset="-122"/>
                <a:cs typeface="Arial" panose="020B0604020202020204" pitchFamily="34" charset="0"/>
              </a:endParaRPr>
            </a:p>
          </p:txBody>
        </p:sp>
      </p:grpSp>
      <p:grpSp>
        <p:nvGrpSpPr>
          <p:cNvPr id="28" name="组合 27"/>
          <p:cNvGrpSpPr/>
          <p:nvPr/>
        </p:nvGrpSpPr>
        <p:grpSpPr>
          <a:xfrm>
            <a:off x="4839768" y="1220136"/>
            <a:ext cx="3549796" cy="1416991"/>
            <a:chOff x="987754" y="1456624"/>
            <a:chExt cx="3549796" cy="1416991"/>
          </a:xfrm>
        </p:grpSpPr>
        <p:sp>
          <p:nvSpPr>
            <p:cNvPr id="29" name="文本框 20"/>
            <p:cNvSpPr txBox="1"/>
            <p:nvPr/>
          </p:nvSpPr>
          <p:spPr>
            <a:xfrm>
              <a:off x="1619672" y="1456624"/>
              <a:ext cx="2844730" cy="345094"/>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施工效率低、收益小</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31" name="文本框 21"/>
            <p:cNvSpPr txBox="1"/>
            <p:nvPr/>
          </p:nvSpPr>
          <p:spPr>
            <a:xfrm>
              <a:off x="1619672" y="1765619"/>
              <a:ext cx="2917878" cy="1107996"/>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客户项目施工地点分散，施工人员协调与管理困难，项目施工成本高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客户站场建设业务规模小，项目总体金额小，收益小</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2" name="椭圆 31"/>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94" name="Group 21"/>
          <p:cNvGrpSpPr>
            <a:grpSpLocks noChangeAspect="1"/>
          </p:cNvGrpSpPr>
          <p:nvPr/>
        </p:nvGrpSpPr>
        <p:grpSpPr bwMode="auto">
          <a:xfrm>
            <a:off x="4958424" y="1422746"/>
            <a:ext cx="268432" cy="268432"/>
            <a:chOff x="571" y="1500"/>
            <a:chExt cx="186" cy="186"/>
          </a:xfrm>
        </p:grpSpPr>
        <p:sp>
          <p:nvSpPr>
            <p:cNvPr id="97" name="Freeform 23"/>
            <p:cNvSpPr/>
            <p:nvPr/>
          </p:nvSpPr>
          <p:spPr bwMode="auto">
            <a:xfrm>
              <a:off x="604" y="1637"/>
              <a:ext cx="153" cy="49"/>
            </a:xfrm>
            <a:custGeom>
              <a:avLst/>
              <a:gdLst>
                <a:gd name="T0" fmla="*/ 297 w 2752"/>
                <a:gd name="T1" fmla="*/ 0 h 882"/>
                <a:gd name="T2" fmla="*/ 967 w 2752"/>
                <a:gd name="T3" fmla="*/ 0 h 882"/>
                <a:gd name="T4" fmla="*/ 967 w 2752"/>
                <a:gd name="T5" fmla="*/ 289 h 882"/>
                <a:gd name="T6" fmla="*/ 1720 w 2752"/>
                <a:gd name="T7" fmla="*/ 289 h 882"/>
                <a:gd name="T8" fmla="*/ 1720 w 2752"/>
                <a:gd name="T9" fmla="*/ 0 h 882"/>
                <a:gd name="T10" fmla="*/ 2336 w 2752"/>
                <a:gd name="T11" fmla="*/ 0 h 882"/>
                <a:gd name="T12" fmla="*/ 2752 w 2752"/>
                <a:gd name="T13" fmla="*/ 882 h 882"/>
                <a:gd name="T14" fmla="*/ 0 w 2752"/>
                <a:gd name="T15" fmla="*/ 882 h 882"/>
                <a:gd name="T16" fmla="*/ 297 w 2752"/>
                <a:gd name="T17"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882">
                  <a:moveTo>
                    <a:pt x="297" y="0"/>
                  </a:moveTo>
                  <a:lnTo>
                    <a:pt x="967" y="0"/>
                  </a:lnTo>
                  <a:lnTo>
                    <a:pt x="967" y="289"/>
                  </a:lnTo>
                  <a:lnTo>
                    <a:pt x="1720" y="289"/>
                  </a:lnTo>
                  <a:lnTo>
                    <a:pt x="1720" y="0"/>
                  </a:lnTo>
                  <a:lnTo>
                    <a:pt x="2336" y="0"/>
                  </a:lnTo>
                  <a:lnTo>
                    <a:pt x="2752" y="882"/>
                  </a:lnTo>
                  <a:lnTo>
                    <a:pt x="0" y="882"/>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98" name="Freeform 24"/>
            <p:cNvSpPr>
              <a:spLocks noEditPoints="1"/>
            </p:cNvSpPr>
            <p:nvPr/>
          </p:nvSpPr>
          <p:spPr bwMode="auto">
            <a:xfrm>
              <a:off x="571" y="1500"/>
              <a:ext cx="175" cy="128"/>
            </a:xfrm>
            <a:custGeom>
              <a:avLst/>
              <a:gdLst>
                <a:gd name="T0" fmla="*/ 0 w 3150"/>
                <a:gd name="T1" fmla="*/ 973 h 2294"/>
                <a:gd name="T2" fmla="*/ 629 w 3150"/>
                <a:gd name="T3" fmla="*/ 765 h 2294"/>
                <a:gd name="T4" fmla="*/ 747 w 3150"/>
                <a:gd name="T5" fmla="*/ 553 h 2294"/>
                <a:gd name="T6" fmla="*/ 906 w 3150"/>
                <a:gd name="T7" fmla="*/ 368 h 2294"/>
                <a:gd name="T8" fmla="*/ 1101 w 3150"/>
                <a:gd name="T9" fmla="*/ 214 h 2294"/>
                <a:gd name="T10" fmla="*/ 1326 w 3150"/>
                <a:gd name="T11" fmla="*/ 99 h 2294"/>
                <a:gd name="T12" fmla="*/ 1576 w 3150"/>
                <a:gd name="T13" fmla="*/ 25 h 2294"/>
                <a:gd name="T14" fmla="*/ 1844 w 3150"/>
                <a:gd name="T15" fmla="*/ 0 h 2294"/>
                <a:gd name="T16" fmla="*/ 2118 w 3150"/>
                <a:gd name="T17" fmla="*/ 26 h 2294"/>
                <a:gd name="T18" fmla="*/ 2373 w 3150"/>
                <a:gd name="T19" fmla="*/ 103 h 2294"/>
                <a:gd name="T20" fmla="*/ 2601 w 3150"/>
                <a:gd name="T21" fmla="*/ 224 h 2294"/>
                <a:gd name="T22" fmla="*/ 2798 w 3150"/>
                <a:gd name="T23" fmla="*/ 382 h 2294"/>
                <a:gd name="T24" fmla="*/ 2957 w 3150"/>
                <a:gd name="T25" fmla="*/ 574 h 2294"/>
                <a:gd name="T26" fmla="*/ 3072 w 3150"/>
                <a:gd name="T27" fmla="*/ 794 h 2294"/>
                <a:gd name="T28" fmla="*/ 3137 w 3150"/>
                <a:gd name="T29" fmla="*/ 1035 h 2294"/>
                <a:gd name="T30" fmla="*/ 3149 w 3150"/>
                <a:gd name="T31" fmla="*/ 1248 h 2294"/>
                <a:gd name="T32" fmla="*/ 2963 w 3150"/>
                <a:gd name="T33" fmla="*/ 1400 h 2294"/>
                <a:gd name="T34" fmla="*/ 2898 w 3150"/>
                <a:gd name="T35" fmla="*/ 1615 h 2294"/>
                <a:gd name="T36" fmla="*/ 2787 w 3150"/>
                <a:gd name="T37" fmla="*/ 1809 h 2294"/>
                <a:gd name="T38" fmla="*/ 2638 w 3150"/>
                <a:gd name="T39" fmla="*/ 1977 h 2294"/>
                <a:gd name="T40" fmla="*/ 2447 w 3150"/>
                <a:gd name="T41" fmla="*/ 2120 h 2294"/>
                <a:gd name="T42" fmla="*/ 2226 w 3150"/>
                <a:gd name="T43" fmla="*/ 2223 h 2294"/>
                <a:gd name="T44" fmla="*/ 1981 w 3150"/>
                <a:gd name="T45" fmla="*/ 2282 h 2294"/>
                <a:gd name="T46" fmla="*/ 1721 w 3150"/>
                <a:gd name="T47" fmla="*/ 2291 h 2294"/>
                <a:gd name="T48" fmla="*/ 1469 w 3150"/>
                <a:gd name="T49" fmla="*/ 2249 h 2294"/>
                <a:gd name="T50" fmla="*/ 1240 w 3150"/>
                <a:gd name="T51" fmla="*/ 2159 h 2294"/>
                <a:gd name="T52" fmla="*/ 1039 w 3150"/>
                <a:gd name="T53" fmla="*/ 2028 h 2294"/>
                <a:gd name="T54" fmla="*/ 876 w 3150"/>
                <a:gd name="T55" fmla="*/ 1868 h 2294"/>
                <a:gd name="T56" fmla="*/ 752 w 3150"/>
                <a:gd name="T57" fmla="*/ 1682 h 2294"/>
                <a:gd name="T58" fmla="*/ 670 w 3150"/>
                <a:gd name="T59" fmla="*/ 1473 h 2294"/>
                <a:gd name="T60" fmla="*/ 636 w 3150"/>
                <a:gd name="T61" fmla="*/ 1248 h 2294"/>
                <a:gd name="T62" fmla="*/ 2643 w 3150"/>
                <a:gd name="T63" fmla="*/ 1248 h 2294"/>
                <a:gd name="T64" fmla="*/ 992 w 3150"/>
                <a:gd name="T65" fmla="*/ 1377 h 2294"/>
                <a:gd name="T66" fmla="*/ 1060 w 3150"/>
                <a:gd name="T67" fmla="*/ 1556 h 2294"/>
                <a:gd name="T68" fmla="*/ 1172 w 3150"/>
                <a:gd name="T69" fmla="*/ 1711 h 2294"/>
                <a:gd name="T70" fmla="*/ 1315 w 3150"/>
                <a:gd name="T71" fmla="*/ 1834 h 2294"/>
                <a:gd name="T72" fmla="*/ 1483 w 3150"/>
                <a:gd name="T73" fmla="*/ 1922 h 2294"/>
                <a:gd name="T74" fmla="*/ 1673 w 3150"/>
                <a:gd name="T75" fmla="*/ 1972 h 2294"/>
                <a:gd name="T76" fmla="*/ 1877 w 3150"/>
                <a:gd name="T77" fmla="*/ 1980 h 2294"/>
                <a:gd name="T78" fmla="*/ 2073 w 3150"/>
                <a:gd name="T79" fmla="*/ 1944 h 2294"/>
                <a:gd name="T80" fmla="*/ 2248 w 3150"/>
                <a:gd name="T81" fmla="*/ 1868 h 2294"/>
                <a:gd name="T82" fmla="*/ 2399 w 3150"/>
                <a:gd name="T83" fmla="*/ 1757 h 2294"/>
                <a:gd name="T84" fmla="*/ 2523 w 3150"/>
                <a:gd name="T85" fmla="*/ 1611 h 2294"/>
                <a:gd name="T86" fmla="*/ 2607 w 3150"/>
                <a:gd name="T87" fmla="*/ 1439 h 2294"/>
                <a:gd name="T88" fmla="*/ 2643 w 3150"/>
                <a:gd name="T89" fmla="*/ 1248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50" h="2294">
                  <a:moveTo>
                    <a:pt x="540" y="1248"/>
                  </a:moveTo>
                  <a:lnTo>
                    <a:pt x="0" y="1248"/>
                  </a:lnTo>
                  <a:lnTo>
                    <a:pt x="0" y="973"/>
                  </a:lnTo>
                  <a:lnTo>
                    <a:pt x="576" y="919"/>
                  </a:lnTo>
                  <a:lnTo>
                    <a:pt x="600" y="840"/>
                  </a:lnTo>
                  <a:lnTo>
                    <a:pt x="629" y="765"/>
                  </a:lnTo>
                  <a:lnTo>
                    <a:pt x="664" y="692"/>
                  </a:lnTo>
                  <a:lnTo>
                    <a:pt x="702" y="621"/>
                  </a:lnTo>
                  <a:lnTo>
                    <a:pt x="747" y="553"/>
                  </a:lnTo>
                  <a:lnTo>
                    <a:pt x="795" y="488"/>
                  </a:lnTo>
                  <a:lnTo>
                    <a:pt x="848" y="426"/>
                  </a:lnTo>
                  <a:lnTo>
                    <a:pt x="906" y="368"/>
                  </a:lnTo>
                  <a:lnTo>
                    <a:pt x="967" y="313"/>
                  </a:lnTo>
                  <a:lnTo>
                    <a:pt x="1032" y="262"/>
                  </a:lnTo>
                  <a:lnTo>
                    <a:pt x="1101" y="214"/>
                  </a:lnTo>
                  <a:lnTo>
                    <a:pt x="1173" y="172"/>
                  </a:lnTo>
                  <a:lnTo>
                    <a:pt x="1248" y="133"/>
                  </a:lnTo>
                  <a:lnTo>
                    <a:pt x="1326" y="99"/>
                  </a:lnTo>
                  <a:lnTo>
                    <a:pt x="1407" y="69"/>
                  </a:lnTo>
                  <a:lnTo>
                    <a:pt x="1490" y="45"/>
                  </a:lnTo>
                  <a:lnTo>
                    <a:pt x="1576" y="25"/>
                  </a:lnTo>
                  <a:lnTo>
                    <a:pt x="1664" y="11"/>
                  </a:lnTo>
                  <a:lnTo>
                    <a:pt x="1753" y="3"/>
                  </a:lnTo>
                  <a:lnTo>
                    <a:pt x="1844" y="0"/>
                  </a:lnTo>
                  <a:lnTo>
                    <a:pt x="1938" y="3"/>
                  </a:lnTo>
                  <a:lnTo>
                    <a:pt x="2029" y="12"/>
                  </a:lnTo>
                  <a:lnTo>
                    <a:pt x="2118" y="26"/>
                  </a:lnTo>
                  <a:lnTo>
                    <a:pt x="2206" y="47"/>
                  </a:lnTo>
                  <a:lnTo>
                    <a:pt x="2291" y="72"/>
                  </a:lnTo>
                  <a:lnTo>
                    <a:pt x="2373" y="103"/>
                  </a:lnTo>
                  <a:lnTo>
                    <a:pt x="2452" y="138"/>
                  </a:lnTo>
                  <a:lnTo>
                    <a:pt x="2528" y="179"/>
                  </a:lnTo>
                  <a:lnTo>
                    <a:pt x="2601" y="224"/>
                  </a:lnTo>
                  <a:lnTo>
                    <a:pt x="2671" y="272"/>
                  </a:lnTo>
                  <a:lnTo>
                    <a:pt x="2736" y="325"/>
                  </a:lnTo>
                  <a:lnTo>
                    <a:pt x="2798" y="382"/>
                  </a:lnTo>
                  <a:lnTo>
                    <a:pt x="2856" y="443"/>
                  </a:lnTo>
                  <a:lnTo>
                    <a:pt x="2909" y="507"/>
                  </a:lnTo>
                  <a:lnTo>
                    <a:pt x="2957" y="574"/>
                  </a:lnTo>
                  <a:lnTo>
                    <a:pt x="3000" y="644"/>
                  </a:lnTo>
                  <a:lnTo>
                    <a:pt x="3039" y="718"/>
                  </a:lnTo>
                  <a:lnTo>
                    <a:pt x="3072" y="794"/>
                  </a:lnTo>
                  <a:lnTo>
                    <a:pt x="3099" y="872"/>
                  </a:lnTo>
                  <a:lnTo>
                    <a:pt x="3122" y="953"/>
                  </a:lnTo>
                  <a:lnTo>
                    <a:pt x="3137" y="1035"/>
                  </a:lnTo>
                  <a:lnTo>
                    <a:pt x="3147" y="1120"/>
                  </a:lnTo>
                  <a:lnTo>
                    <a:pt x="3150" y="1206"/>
                  </a:lnTo>
                  <a:lnTo>
                    <a:pt x="3149" y="1248"/>
                  </a:lnTo>
                  <a:lnTo>
                    <a:pt x="2981" y="1248"/>
                  </a:lnTo>
                  <a:lnTo>
                    <a:pt x="2976" y="1325"/>
                  </a:lnTo>
                  <a:lnTo>
                    <a:pt x="2963" y="1400"/>
                  </a:lnTo>
                  <a:lnTo>
                    <a:pt x="2947" y="1473"/>
                  </a:lnTo>
                  <a:lnTo>
                    <a:pt x="2925" y="1545"/>
                  </a:lnTo>
                  <a:lnTo>
                    <a:pt x="2898" y="1615"/>
                  </a:lnTo>
                  <a:lnTo>
                    <a:pt x="2865" y="1682"/>
                  </a:lnTo>
                  <a:lnTo>
                    <a:pt x="2829" y="1747"/>
                  </a:lnTo>
                  <a:lnTo>
                    <a:pt x="2787" y="1809"/>
                  </a:lnTo>
                  <a:lnTo>
                    <a:pt x="2741" y="1868"/>
                  </a:lnTo>
                  <a:lnTo>
                    <a:pt x="2692" y="1924"/>
                  </a:lnTo>
                  <a:lnTo>
                    <a:pt x="2638" y="1977"/>
                  </a:lnTo>
                  <a:lnTo>
                    <a:pt x="2578" y="2028"/>
                  </a:lnTo>
                  <a:lnTo>
                    <a:pt x="2514" y="2076"/>
                  </a:lnTo>
                  <a:lnTo>
                    <a:pt x="2447" y="2120"/>
                  </a:lnTo>
                  <a:lnTo>
                    <a:pt x="2376" y="2159"/>
                  </a:lnTo>
                  <a:lnTo>
                    <a:pt x="2303" y="2194"/>
                  </a:lnTo>
                  <a:lnTo>
                    <a:pt x="2226" y="2223"/>
                  </a:lnTo>
                  <a:lnTo>
                    <a:pt x="2147" y="2249"/>
                  </a:lnTo>
                  <a:lnTo>
                    <a:pt x="2066" y="2268"/>
                  </a:lnTo>
                  <a:lnTo>
                    <a:pt x="1981" y="2282"/>
                  </a:lnTo>
                  <a:lnTo>
                    <a:pt x="1896" y="2291"/>
                  </a:lnTo>
                  <a:lnTo>
                    <a:pt x="1808" y="2294"/>
                  </a:lnTo>
                  <a:lnTo>
                    <a:pt x="1721" y="2291"/>
                  </a:lnTo>
                  <a:lnTo>
                    <a:pt x="1634" y="2282"/>
                  </a:lnTo>
                  <a:lnTo>
                    <a:pt x="1551" y="2268"/>
                  </a:lnTo>
                  <a:lnTo>
                    <a:pt x="1469" y="2249"/>
                  </a:lnTo>
                  <a:lnTo>
                    <a:pt x="1390" y="2223"/>
                  </a:lnTo>
                  <a:lnTo>
                    <a:pt x="1314" y="2194"/>
                  </a:lnTo>
                  <a:lnTo>
                    <a:pt x="1240" y="2159"/>
                  </a:lnTo>
                  <a:lnTo>
                    <a:pt x="1170" y="2120"/>
                  </a:lnTo>
                  <a:lnTo>
                    <a:pt x="1102" y="2076"/>
                  </a:lnTo>
                  <a:lnTo>
                    <a:pt x="1039" y="2028"/>
                  </a:lnTo>
                  <a:lnTo>
                    <a:pt x="978" y="1977"/>
                  </a:lnTo>
                  <a:lnTo>
                    <a:pt x="925" y="1924"/>
                  </a:lnTo>
                  <a:lnTo>
                    <a:pt x="876" y="1868"/>
                  </a:lnTo>
                  <a:lnTo>
                    <a:pt x="830" y="1809"/>
                  </a:lnTo>
                  <a:lnTo>
                    <a:pt x="788" y="1747"/>
                  </a:lnTo>
                  <a:lnTo>
                    <a:pt x="752" y="1682"/>
                  </a:lnTo>
                  <a:lnTo>
                    <a:pt x="719" y="1615"/>
                  </a:lnTo>
                  <a:lnTo>
                    <a:pt x="692" y="1545"/>
                  </a:lnTo>
                  <a:lnTo>
                    <a:pt x="670" y="1473"/>
                  </a:lnTo>
                  <a:lnTo>
                    <a:pt x="652" y="1400"/>
                  </a:lnTo>
                  <a:lnTo>
                    <a:pt x="641" y="1325"/>
                  </a:lnTo>
                  <a:lnTo>
                    <a:pt x="636" y="1248"/>
                  </a:lnTo>
                  <a:lnTo>
                    <a:pt x="540" y="1248"/>
                  </a:lnTo>
                  <a:lnTo>
                    <a:pt x="540" y="1248"/>
                  </a:lnTo>
                  <a:close/>
                  <a:moveTo>
                    <a:pt x="2643" y="1248"/>
                  </a:moveTo>
                  <a:lnTo>
                    <a:pt x="973" y="1248"/>
                  </a:lnTo>
                  <a:lnTo>
                    <a:pt x="980" y="1314"/>
                  </a:lnTo>
                  <a:lnTo>
                    <a:pt x="992" y="1377"/>
                  </a:lnTo>
                  <a:lnTo>
                    <a:pt x="1009" y="1439"/>
                  </a:lnTo>
                  <a:lnTo>
                    <a:pt x="1033" y="1499"/>
                  </a:lnTo>
                  <a:lnTo>
                    <a:pt x="1060" y="1556"/>
                  </a:lnTo>
                  <a:lnTo>
                    <a:pt x="1093" y="1611"/>
                  </a:lnTo>
                  <a:lnTo>
                    <a:pt x="1130" y="1662"/>
                  </a:lnTo>
                  <a:lnTo>
                    <a:pt x="1172" y="1711"/>
                  </a:lnTo>
                  <a:lnTo>
                    <a:pt x="1217" y="1757"/>
                  </a:lnTo>
                  <a:lnTo>
                    <a:pt x="1264" y="1797"/>
                  </a:lnTo>
                  <a:lnTo>
                    <a:pt x="1315" y="1834"/>
                  </a:lnTo>
                  <a:lnTo>
                    <a:pt x="1368" y="1868"/>
                  </a:lnTo>
                  <a:lnTo>
                    <a:pt x="1424" y="1897"/>
                  </a:lnTo>
                  <a:lnTo>
                    <a:pt x="1483" y="1922"/>
                  </a:lnTo>
                  <a:lnTo>
                    <a:pt x="1544" y="1944"/>
                  </a:lnTo>
                  <a:lnTo>
                    <a:pt x="1607" y="1960"/>
                  </a:lnTo>
                  <a:lnTo>
                    <a:pt x="1673" y="1972"/>
                  </a:lnTo>
                  <a:lnTo>
                    <a:pt x="1740" y="1980"/>
                  </a:lnTo>
                  <a:lnTo>
                    <a:pt x="1808" y="1982"/>
                  </a:lnTo>
                  <a:lnTo>
                    <a:pt x="1877" y="1980"/>
                  </a:lnTo>
                  <a:lnTo>
                    <a:pt x="1944" y="1972"/>
                  </a:lnTo>
                  <a:lnTo>
                    <a:pt x="2009" y="1960"/>
                  </a:lnTo>
                  <a:lnTo>
                    <a:pt x="2073" y="1944"/>
                  </a:lnTo>
                  <a:lnTo>
                    <a:pt x="2134" y="1922"/>
                  </a:lnTo>
                  <a:lnTo>
                    <a:pt x="2192" y="1897"/>
                  </a:lnTo>
                  <a:lnTo>
                    <a:pt x="2248" y="1868"/>
                  </a:lnTo>
                  <a:lnTo>
                    <a:pt x="2302" y="1834"/>
                  </a:lnTo>
                  <a:lnTo>
                    <a:pt x="2352" y="1797"/>
                  </a:lnTo>
                  <a:lnTo>
                    <a:pt x="2399" y="1757"/>
                  </a:lnTo>
                  <a:lnTo>
                    <a:pt x="2445" y="1711"/>
                  </a:lnTo>
                  <a:lnTo>
                    <a:pt x="2487" y="1662"/>
                  </a:lnTo>
                  <a:lnTo>
                    <a:pt x="2523" y="1611"/>
                  </a:lnTo>
                  <a:lnTo>
                    <a:pt x="2557" y="1556"/>
                  </a:lnTo>
                  <a:lnTo>
                    <a:pt x="2584" y="1499"/>
                  </a:lnTo>
                  <a:lnTo>
                    <a:pt x="2607" y="1439"/>
                  </a:lnTo>
                  <a:lnTo>
                    <a:pt x="2625" y="1377"/>
                  </a:lnTo>
                  <a:lnTo>
                    <a:pt x="2637" y="1314"/>
                  </a:lnTo>
                  <a:lnTo>
                    <a:pt x="2643" y="124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3" name="组合 2"/>
          <p:cNvGrpSpPr/>
          <p:nvPr/>
        </p:nvGrpSpPr>
        <p:grpSpPr>
          <a:xfrm>
            <a:off x="832830" y="2828925"/>
            <a:ext cx="3561760" cy="1718456"/>
            <a:chOff x="832830" y="2828925"/>
            <a:chExt cx="3561760" cy="1718456"/>
          </a:xfrm>
        </p:grpSpPr>
        <p:grpSp>
          <p:nvGrpSpPr>
            <p:cNvPr id="58" name="组合 57"/>
            <p:cNvGrpSpPr/>
            <p:nvPr/>
          </p:nvGrpSpPr>
          <p:grpSpPr>
            <a:xfrm>
              <a:off x="832830" y="2828925"/>
              <a:ext cx="3561760" cy="1718456"/>
              <a:chOff x="975705" y="3459163"/>
              <a:chExt cx="3561760" cy="1718456"/>
            </a:xfrm>
          </p:grpSpPr>
          <p:grpSp>
            <p:nvGrpSpPr>
              <p:cNvPr id="59" name="组合 58"/>
              <p:cNvGrpSpPr/>
              <p:nvPr/>
            </p:nvGrpSpPr>
            <p:grpSpPr>
              <a:xfrm>
                <a:off x="975705" y="3506713"/>
                <a:ext cx="3561760" cy="1670906"/>
                <a:chOff x="987754" y="1456624"/>
                <a:chExt cx="3561760" cy="1670906"/>
              </a:xfrm>
            </p:grpSpPr>
            <p:sp>
              <p:nvSpPr>
                <p:cNvPr id="63" name="文本框 37"/>
                <p:cNvSpPr txBox="1"/>
                <p:nvPr/>
              </p:nvSpPr>
              <p:spPr>
                <a:xfrm>
                  <a:off x="1619672" y="1456624"/>
                  <a:ext cx="2929842" cy="372410"/>
                </a:xfrm>
                <a:prstGeom prst="rect">
                  <a:avLst/>
                </a:prstGeom>
                <a:noFill/>
              </p:spPr>
              <p:txBody>
                <a:bodyPr wrap="square" rtlCol="0">
                  <a:spAutoFit/>
                </a:bodyPr>
                <a:lstStyle/>
                <a:p>
                  <a:pPr>
                    <a:lnSpc>
                      <a:spcPct val="130000"/>
                    </a:lnSpc>
                  </a:pPr>
                  <a:r>
                    <a:rPr lang="zh-CN" altLang="en-US" sz="1400" b="1" dirty="0">
                      <a:solidFill>
                        <a:srgbClr val="2DB1AF"/>
                      </a:solidFill>
                      <a:latin typeface="微软雅黑" panose="020B0503020204020204" pitchFamily="34" charset="-122"/>
                      <a:ea typeface="微软雅黑" panose="020B0503020204020204" pitchFamily="34" charset="-122"/>
                    </a:rPr>
                    <a:t>交付质量不高，客户满意度低</a:t>
                  </a:r>
                  <a:endParaRPr lang="zh-CN" altLang="en-US" sz="1400" b="1" dirty="0">
                    <a:solidFill>
                      <a:srgbClr val="2DB1AF"/>
                    </a:solidFill>
                    <a:latin typeface="微软雅黑" panose="020B0503020204020204" pitchFamily="34" charset="-122"/>
                    <a:ea typeface="微软雅黑" panose="020B0503020204020204" pitchFamily="34" charset="-122"/>
                  </a:endParaRPr>
                </a:p>
              </p:txBody>
            </p:sp>
            <p:sp>
              <p:nvSpPr>
                <p:cNvPr id="64" name="文本框 38"/>
                <p:cNvSpPr txBox="1"/>
                <p:nvPr/>
              </p:nvSpPr>
              <p:spPr>
                <a:xfrm>
                  <a:off x="1619671" y="1765619"/>
                  <a:ext cx="2929843" cy="1361911"/>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充电站施工技术要求高，工期紧、客户要求严格，整个项目实施难度大</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优质施工管理与技术人员资源有限，调配困难，导致整体项目交付质量不高</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客户总体满意度低，不利于业务推广</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椭圆 64"/>
                <p:cNvSpPr/>
                <p:nvPr/>
              </p:nvSpPr>
              <p:spPr>
                <a:xfrm>
                  <a:off x="987754" y="1563704"/>
                  <a:ext cx="503990" cy="503990"/>
                </a:xfrm>
                <a:prstGeom prst="ellipse">
                  <a:avLst/>
                </a:prstGeom>
                <a:solidFill>
                  <a:srgbClr val="2D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0" name="AutoShape 10"/>
              <p:cNvSpPr>
                <a:spLocks noChangeAspect="1" noChangeArrowheads="1" noTextEdit="1"/>
              </p:cNvSpPr>
              <p:nvPr/>
            </p:nvSpPr>
            <p:spPr bwMode="auto">
              <a:xfrm>
                <a:off x="1109663" y="3459163"/>
                <a:ext cx="234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grpSp>
          <p:nvGrpSpPr>
            <p:cNvPr id="61" name="组合 60"/>
            <p:cNvGrpSpPr/>
            <p:nvPr/>
          </p:nvGrpSpPr>
          <p:grpSpPr>
            <a:xfrm>
              <a:off x="947218" y="3106206"/>
              <a:ext cx="266700" cy="268287"/>
              <a:chOff x="541504" y="4342321"/>
              <a:chExt cx="266700" cy="268287"/>
            </a:xfrm>
          </p:grpSpPr>
          <p:sp>
            <p:nvSpPr>
              <p:cNvPr id="62" name="Freeform 12"/>
              <p:cNvSpPr>
                <a:spLocks noEditPoints="1"/>
              </p:cNvSpPr>
              <p:nvPr/>
            </p:nvSpPr>
            <p:spPr bwMode="auto">
              <a:xfrm>
                <a:off x="612942" y="4420108"/>
                <a:ext cx="123825" cy="112712"/>
              </a:xfrm>
              <a:custGeom>
                <a:avLst/>
                <a:gdLst>
                  <a:gd name="T0" fmla="*/ 329 w 1563"/>
                  <a:gd name="T1" fmla="*/ 462 h 1426"/>
                  <a:gd name="T2" fmla="*/ 421 w 1563"/>
                  <a:gd name="T3" fmla="*/ 405 h 1426"/>
                  <a:gd name="T4" fmla="*/ 478 w 1563"/>
                  <a:gd name="T5" fmla="*/ 312 h 1426"/>
                  <a:gd name="T6" fmla="*/ 488 w 1563"/>
                  <a:gd name="T7" fmla="*/ 199 h 1426"/>
                  <a:gd name="T8" fmla="*/ 445 w 1563"/>
                  <a:gd name="T9" fmla="*/ 97 h 1426"/>
                  <a:gd name="T10" fmla="*/ 363 w 1563"/>
                  <a:gd name="T11" fmla="*/ 27 h 1426"/>
                  <a:gd name="T12" fmla="*/ 255 w 1563"/>
                  <a:gd name="T13" fmla="*/ 0 h 1426"/>
                  <a:gd name="T14" fmla="*/ 147 w 1563"/>
                  <a:gd name="T15" fmla="*/ 27 h 1426"/>
                  <a:gd name="T16" fmla="*/ 65 w 1563"/>
                  <a:gd name="T17" fmla="*/ 97 h 1426"/>
                  <a:gd name="T18" fmla="*/ 23 w 1563"/>
                  <a:gd name="T19" fmla="*/ 199 h 1426"/>
                  <a:gd name="T20" fmla="*/ 32 w 1563"/>
                  <a:gd name="T21" fmla="*/ 312 h 1426"/>
                  <a:gd name="T22" fmla="*/ 89 w 1563"/>
                  <a:gd name="T23" fmla="*/ 405 h 1426"/>
                  <a:gd name="T24" fmla="*/ 181 w 1563"/>
                  <a:gd name="T25" fmla="*/ 462 h 1426"/>
                  <a:gd name="T26" fmla="*/ 1302 w 1563"/>
                  <a:gd name="T27" fmla="*/ 473 h 1426"/>
                  <a:gd name="T28" fmla="*/ 1411 w 1563"/>
                  <a:gd name="T29" fmla="*/ 448 h 1426"/>
                  <a:gd name="T30" fmla="*/ 1493 w 1563"/>
                  <a:gd name="T31" fmla="*/ 377 h 1426"/>
                  <a:gd name="T32" fmla="*/ 1535 w 1563"/>
                  <a:gd name="T33" fmla="*/ 276 h 1426"/>
                  <a:gd name="T34" fmla="*/ 1525 w 1563"/>
                  <a:gd name="T35" fmla="*/ 162 h 1426"/>
                  <a:gd name="T36" fmla="*/ 1469 w 1563"/>
                  <a:gd name="T37" fmla="*/ 70 h 1426"/>
                  <a:gd name="T38" fmla="*/ 1376 w 1563"/>
                  <a:gd name="T39" fmla="*/ 12 h 1426"/>
                  <a:gd name="T40" fmla="*/ 1264 w 1563"/>
                  <a:gd name="T41" fmla="*/ 3 h 1426"/>
                  <a:gd name="T42" fmla="*/ 1163 w 1563"/>
                  <a:gd name="T43" fmla="*/ 46 h 1426"/>
                  <a:gd name="T44" fmla="*/ 1094 w 1563"/>
                  <a:gd name="T45" fmla="*/ 128 h 1426"/>
                  <a:gd name="T46" fmla="*/ 1067 w 1563"/>
                  <a:gd name="T47" fmla="*/ 237 h 1426"/>
                  <a:gd name="T48" fmla="*/ 1094 w 1563"/>
                  <a:gd name="T49" fmla="*/ 345 h 1426"/>
                  <a:gd name="T50" fmla="*/ 1163 w 1563"/>
                  <a:gd name="T51" fmla="*/ 428 h 1426"/>
                  <a:gd name="T52" fmla="*/ 1264 w 1563"/>
                  <a:gd name="T53" fmla="*/ 470 h 1426"/>
                  <a:gd name="T54" fmla="*/ 1553 w 1563"/>
                  <a:gd name="T55" fmla="*/ 1296 h 1426"/>
                  <a:gd name="T56" fmla="*/ 1444 w 1563"/>
                  <a:gd name="T57" fmla="*/ 1124 h 1426"/>
                  <a:gd name="T58" fmla="*/ 1298 w 1563"/>
                  <a:gd name="T59" fmla="*/ 983 h 1426"/>
                  <a:gd name="T60" fmla="*/ 1122 w 1563"/>
                  <a:gd name="T61" fmla="*/ 880 h 1426"/>
                  <a:gd name="T62" fmla="*/ 923 w 1563"/>
                  <a:gd name="T63" fmla="*/ 821 h 1426"/>
                  <a:gd name="T64" fmla="*/ 709 w 1563"/>
                  <a:gd name="T65" fmla="*/ 812 h 1426"/>
                  <a:gd name="T66" fmla="*/ 504 w 1563"/>
                  <a:gd name="T67" fmla="*/ 855 h 1426"/>
                  <a:gd name="T68" fmla="*/ 320 w 1563"/>
                  <a:gd name="T69" fmla="*/ 945 h 1426"/>
                  <a:gd name="T70" fmla="*/ 164 w 1563"/>
                  <a:gd name="T71" fmla="*/ 1074 h 1426"/>
                  <a:gd name="T72" fmla="*/ 42 w 1563"/>
                  <a:gd name="T73" fmla="*/ 1235 h 1426"/>
                  <a:gd name="T74" fmla="*/ 9 w 1563"/>
                  <a:gd name="T75" fmla="*/ 1297 h 1426"/>
                  <a:gd name="T76" fmla="*/ 3 w 1563"/>
                  <a:gd name="T77" fmla="*/ 1359 h 1426"/>
                  <a:gd name="T78" fmla="*/ 44 w 1563"/>
                  <a:gd name="T79" fmla="*/ 1413 h 1426"/>
                  <a:gd name="T80" fmla="*/ 109 w 1563"/>
                  <a:gd name="T81" fmla="*/ 1422 h 1426"/>
                  <a:gd name="T82" fmla="*/ 158 w 1563"/>
                  <a:gd name="T83" fmla="*/ 1389 h 1426"/>
                  <a:gd name="T84" fmla="*/ 199 w 1563"/>
                  <a:gd name="T85" fmla="*/ 1316 h 1426"/>
                  <a:gd name="T86" fmla="*/ 317 w 1563"/>
                  <a:gd name="T87" fmla="*/ 1171 h 1426"/>
                  <a:gd name="T88" fmla="*/ 470 w 1563"/>
                  <a:gd name="T89" fmla="*/ 1062 h 1426"/>
                  <a:gd name="T90" fmla="*/ 650 w 1563"/>
                  <a:gd name="T91" fmla="*/ 1000 h 1426"/>
                  <a:gd name="T92" fmla="*/ 848 w 1563"/>
                  <a:gd name="T93" fmla="*/ 990 h 1426"/>
                  <a:gd name="T94" fmla="*/ 1035 w 1563"/>
                  <a:gd name="T95" fmla="*/ 1036 h 1426"/>
                  <a:gd name="T96" fmla="*/ 1198 w 1563"/>
                  <a:gd name="T97" fmla="*/ 1130 h 1426"/>
                  <a:gd name="T98" fmla="*/ 1328 w 1563"/>
                  <a:gd name="T99" fmla="*/ 1264 h 1426"/>
                  <a:gd name="T100" fmla="*/ 1394 w 1563"/>
                  <a:gd name="T101" fmla="*/ 1372 h 1426"/>
                  <a:gd name="T102" fmla="*/ 1435 w 1563"/>
                  <a:gd name="T103" fmla="*/ 1417 h 1426"/>
                  <a:gd name="T104" fmla="*/ 1499 w 1563"/>
                  <a:gd name="T105" fmla="*/ 1423 h 1426"/>
                  <a:gd name="T106" fmla="*/ 1551 w 1563"/>
                  <a:gd name="T107" fmla="*/ 1382 h 1426"/>
                  <a:gd name="T108" fmla="*/ 1560 w 1563"/>
                  <a:gd name="T109" fmla="*/ 1315 h 142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1563" h="1426">
                    <a:moveTo>
                      <a:pt x="255" y="473"/>
                    </a:moveTo>
                    <a:lnTo>
                      <a:pt x="294" y="470"/>
                    </a:lnTo>
                    <a:lnTo>
                      <a:pt x="329" y="462"/>
                    </a:lnTo>
                    <a:lnTo>
                      <a:pt x="363" y="448"/>
                    </a:lnTo>
                    <a:lnTo>
                      <a:pt x="395" y="428"/>
                    </a:lnTo>
                    <a:lnTo>
                      <a:pt x="421" y="405"/>
                    </a:lnTo>
                    <a:lnTo>
                      <a:pt x="445" y="377"/>
                    </a:lnTo>
                    <a:lnTo>
                      <a:pt x="464" y="345"/>
                    </a:lnTo>
                    <a:lnTo>
                      <a:pt x="478" y="312"/>
                    </a:lnTo>
                    <a:lnTo>
                      <a:pt x="488" y="276"/>
                    </a:lnTo>
                    <a:lnTo>
                      <a:pt x="491" y="237"/>
                    </a:lnTo>
                    <a:lnTo>
                      <a:pt x="488" y="199"/>
                    </a:lnTo>
                    <a:lnTo>
                      <a:pt x="478" y="162"/>
                    </a:lnTo>
                    <a:lnTo>
                      <a:pt x="464" y="128"/>
                    </a:lnTo>
                    <a:lnTo>
                      <a:pt x="445" y="97"/>
                    </a:lnTo>
                    <a:lnTo>
                      <a:pt x="421" y="70"/>
                    </a:lnTo>
                    <a:lnTo>
                      <a:pt x="395" y="46"/>
                    </a:lnTo>
                    <a:lnTo>
                      <a:pt x="363" y="27"/>
                    </a:lnTo>
                    <a:lnTo>
                      <a:pt x="329" y="12"/>
                    </a:lnTo>
                    <a:lnTo>
                      <a:pt x="294" y="3"/>
                    </a:lnTo>
                    <a:lnTo>
                      <a:pt x="255" y="0"/>
                    </a:lnTo>
                    <a:lnTo>
                      <a:pt x="217" y="3"/>
                    </a:lnTo>
                    <a:lnTo>
                      <a:pt x="181" y="12"/>
                    </a:lnTo>
                    <a:lnTo>
                      <a:pt x="147" y="27"/>
                    </a:lnTo>
                    <a:lnTo>
                      <a:pt x="116" y="46"/>
                    </a:lnTo>
                    <a:lnTo>
                      <a:pt x="89" y="70"/>
                    </a:lnTo>
                    <a:lnTo>
                      <a:pt x="65" y="97"/>
                    </a:lnTo>
                    <a:lnTo>
                      <a:pt x="46" y="128"/>
                    </a:lnTo>
                    <a:lnTo>
                      <a:pt x="32" y="162"/>
                    </a:lnTo>
                    <a:lnTo>
                      <a:pt x="23" y="199"/>
                    </a:lnTo>
                    <a:lnTo>
                      <a:pt x="20" y="237"/>
                    </a:lnTo>
                    <a:lnTo>
                      <a:pt x="23" y="276"/>
                    </a:lnTo>
                    <a:lnTo>
                      <a:pt x="32" y="312"/>
                    </a:lnTo>
                    <a:lnTo>
                      <a:pt x="46" y="345"/>
                    </a:lnTo>
                    <a:lnTo>
                      <a:pt x="65" y="377"/>
                    </a:lnTo>
                    <a:lnTo>
                      <a:pt x="89" y="405"/>
                    </a:lnTo>
                    <a:lnTo>
                      <a:pt x="116" y="428"/>
                    </a:lnTo>
                    <a:lnTo>
                      <a:pt x="147" y="448"/>
                    </a:lnTo>
                    <a:lnTo>
                      <a:pt x="181" y="462"/>
                    </a:lnTo>
                    <a:lnTo>
                      <a:pt x="217" y="470"/>
                    </a:lnTo>
                    <a:lnTo>
                      <a:pt x="255" y="473"/>
                    </a:lnTo>
                    <a:close/>
                    <a:moveTo>
                      <a:pt x="1302" y="473"/>
                    </a:moveTo>
                    <a:lnTo>
                      <a:pt x="1341" y="470"/>
                    </a:lnTo>
                    <a:lnTo>
                      <a:pt x="1376" y="462"/>
                    </a:lnTo>
                    <a:lnTo>
                      <a:pt x="1411" y="448"/>
                    </a:lnTo>
                    <a:lnTo>
                      <a:pt x="1442" y="428"/>
                    </a:lnTo>
                    <a:lnTo>
                      <a:pt x="1469" y="405"/>
                    </a:lnTo>
                    <a:lnTo>
                      <a:pt x="1493" y="377"/>
                    </a:lnTo>
                    <a:lnTo>
                      <a:pt x="1511" y="345"/>
                    </a:lnTo>
                    <a:lnTo>
                      <a:pt x="1525" y="312"/>
                    </a:lnTo>
                    <a:lnTo>
                      <a:pt x="1535" y="276"/>
                    </a:lnTo>
                    <a:lnTo>
                      <a:pt x="1538" y="237"/>
                    </a:lnTo>
                    <a:lnTo>
                      <a:pt x="1535" y="199"/>
                    </a:lnTo>
                    <a:lnTo>
                      <a:pt x="1525" y="162"/>
                    </a:lnTo>
                    <a:lnTo>
                      <a:pt x="1511" y="128"/>
                    </a:lnTo>
                    <a:lnTo>
                      <a:pt x="1493" y="97"/>
                    </a:lnTo>
                    <a:lnTo>
                      <a:pt x="1469" y="70"/>
                    </a:lnTo>
                    <a:lnTo>
                      <a:pt x="1442" y="46"/>
                    </a:lnTo>
                    <a:lnTo>
                      <a:pt x="1411" y="27"/>
                    </a:lnTo>
                    <a:lnTo>
                      <a:pt x="1376" y="12"/>
                    </a:lnTo>
                    <a:lnTo>
                      <a:pt x="1341" y="3"/>
                    </a:lnTo>
                    <a:lnTo>
                      <a:pt x="1302" y="0"/>
                    </a:lnTo>
                    <a:lnTo>
                      <a:pt x="1264" y="3"/>
                    </a:lnTo>
                    <a:lnTo>
                      <a:pt x="1228" y="12"/>
                    </a:lnTo>
                    <a:lnTo>
                      <a:pt x="1194" y="27"/>
                    </a:lnTo>
                    <a:lnTo>
                      <a:pt x="1163" y="46"/>
                    </a:lnTo>
                    <a:lnTo>
                      <a:pt x="1136" y="70"/>
                    </a:lnTo>
                    <a:lnTo>
                      <a:pt x="1112" y="97"/>
                    </a:lnTo>
                    <a:lnTo>
                      <a:pt x="1094" y="128"/>
                    </a:lnTo>
                    <a:lnTo>
                      <a:pt x="1079" y="162"/>
                    </a:lnTo>
                    <a:lnTo>
                      <a:pt x="1070" y="199"/>
                    </a:lnTo>
                    <a:lnTo>
                      <a:pt x="1067" y="237"/>
                    </a:lnTo>
                    <a:lnTo>
                      <a:pt x="1070" y="276"/>
                    </a:lnTo>
                    <a:lnTo>
                      <a:pt x="1079" y="312"/>
                    </a:lnTo>
                    <a:lnTo>
                      <a:pt x="1094" y="345"/>
                    </a:lnTo>
                    <a:lnTo>
                      <a:pt x="1112" y="377"/>
                    </a:lnTo>
                    <a:lnTo>
                      <a:pt x="1136" y="405"/>
                    </a:lnTo>
                    <a:lnTo>
                      <a:pt x="1163" y="428"/>
                    </a:lnTo>
                    <a:lnTo>
                      <a:pt x="1194" y="448"/>
                    </a:lnTo>
                    <a:lnTo>
                      <a:pt x="1228" y="462"/>
                    </a:lnTo>
                    <a:lnTo>
                      <a:pt x="1264" y="470"/>
                    </a:lnTo>
                    <a:lnTo>
                      <a:pt x="1302" y="473"/>
                    </a:lnTo>
                    <a:close/>
                    <a:moveTo>
                      <a:pt x="1553" y="1296"/>
                    </a:moveTo>
                    <a:lnTo>
                      <a:pt x="1553" y="1296"/>
                    </a:lnTo>
                    <a:lnTo>
                      <a:pt x="1520" y="1235"/>
                    </a:lnTo>
                    <a:lnTo>
                      <a:pt x="1485" y="1178"/>
                    </a:lnTo>
                    <a:lnTo>
                      <a:pt x="1444" y="1124"/>
                    </a:lnTo>
                    <a:lnTo>
                      <a:pt x="1399" y="1074"/>
                    </a:lnTo>
                    <a:lnTo>
                      <a:pt x="1350" y="1026"/>
                    </a:lnTo>
                    <a:lnTo>
                      <a:pt x="1298" y="983"/>
                    </a:lnTo>
                    <a:lnTo>
                      <a:pt x="1242" y="945"/>
                    </a:lnTo>
                    <a:lnTo>
                      <a:pt x="1184" y="910"/>
                    </a:lnTo>
                    <a:lnTo>
                      <a:pt x="1122" y="880"/>
                    </a:lnTo>
                    <a:lnTo>
                      <a:pt x="1058" y="855"/>
                    </a:lnTo>
                    <a:lnTo>
                      <a:pt x="992" y="835"/>
                    </a:lnTo>
                    <a:lnTo>
                      <a:pt x="923" y="821"/>
                    </a:lnTo>
                    <a:lnTo>
                      <a:pt x="853" y="812"/>
                    </a:lnTo>
                    <a:lnTo>
                      <a:pt x="782" y="809"/>
                    </a:lnTo>
                    <a:lnTo>
                      <a:pt x="709" y="812"/>
                    </a:lnTo>
                    <a:lnTo>
                      <a:pt x="639" y="821"/>
                    </a:lnTo>
                    <a:lnTo>
                      <a:pt x="570" y="835"/>
                    </a:lnTo>
                    <a:lnTo>
                      <a:pt x="504" y="855"/>
                    </a:lnTo>
                    <a:lnTo>
                      <a:pt x="440" y="880"/>
                    </a:lnTo>
                    <a:lnTo>
                      <a:pt x="378" y="910"/>
                    </a:lnTo>
                    <a:lnTo>
                      <a:pt x="320" y="945"/>
                    </a:lnTo>
                    <a:lnTo>
                      <a:pt x="264" y="983"/>
                    </a:lnTo>
                    <a:lnTo>
                      <a:pt x="212" y="1026"/>
                    </a:lnTo>
                    <a:lnTo>
                      <a:pt x="164" y="1074"/>
                    </a:lnTo>
                    <a:lnTo>
                      <a:pt x="119" y="1124"/>
                    </a:lnTo>
                    <a:lnTo>
                      <a:pt x="78" y="1178"/>
                    </a:lnTo>
                    <a:lnTo>
                      <a:pt x="42" y="1235"/>
                    </a:lnTo>
                    <a:lnTo>
                      <a:pt x="9" y="1296"/>
                    </a:lnTo>
                    <a:lnTo>
                      <a:pt x="9" y="1296"/>
                    </a:lnTo>
                    <a:lnTo>
                      <a:pt x="9" y="1297"/>
                    </a:lnTo>
                    <a:lnTo>
                      <a:pt x="3" y="1315"/>
                    </a:lnTo>
                    <a:lnTo>
                      <a:pt x="0" y="1336"/>
                    </a:lnTo>
                    <a:lnTo>
                      <a:pt x="3" y="1359"/>
                    </a:lnTo>
                    <a:lnTo>
                      <a:pt x="12" y="1380"/>
                    </a:lnTo>
                    <a:lnTo>
                      <a:pt x="26" y="1398"/>
                    </a:lnTo>
                    <a:lnTo>
                      <a:pt x="44" y="1413"/>
                    </a:lnTo>
                    <a:lnTo>
                      <a:pt x="65" y="1421"/>
                    </a:lnTo>
                    <a:lnTo>
                      <a:pt x="89" y="1424"/>
                    </a:lnTo>
                    <a:lnTo>
                      <a:pt x="109" y="1422"/>
                    </a:lnTo>
                    <a:lnTo>
                      <a:pt x="128" y="1415"/>
                    </a:lnTo>
                    <a:lnTo>
                      <a:pt x="145" y="1403"/>
                    </a:lnTo>
                    <a:lnTo>
                      <a:pt x="158" y="1389"/>
                    </a:lnTo>
                    <a:lnTo>
                      <a:pt x="168" y="1372"/>
                    </a:lnTo>
                    <a:lnTo>
                      <a:pt x="168" y="1373"/>
                    </a:lnTo>
                    <a:lnTo>
                      <a:pt x="199" y="1316"/>
                    </a:lnTo>
                    <a:lnTo>
                      <a:pt x="234" y="1264"/>
                    </a:lnTo>
                    <a:lnTo>
                      <a:pt x="273" y="1216"/>
                    </a:lnTo>
                    <a:lnTo>
                      <a:pt x="317" y="1171"/>
                    </a:lnTo>
                    <a:lnTo>
                      <a:pt x="364" y="1130"/>
                    </a:lnTo>
                    <a:lnTo>
                      <a:pt x="415" y="1094"/>
                    </a:lnTo>
                    <a:lnTo>
                      <a:pt x="470" y="1062"/>
                    </a:lnTo>
                    <a:lnTo>
                      <a:pt x="527" y="1036"/>
                    </a:lnTo>
                    <a:lnTo>
                      <a:pt x="588" y="1015"/>
                    </a:lnTo>
                    <a:lnTo>
                      <a:pt x="650" y="1000"/>
                    </a:lnTo>
                    <a:lnTo>
                      <a:pt x="714" y="990"/>
                    </a:lnTo>
                    <a:lnTo>
                      <a:pt x="782" y="987"/>
                    </a:lnTo>
                    <a:lnTo>
                      <a:pt x="848" y="990"/>
                    </a:lnTo>
                    <a:lnTo>
                      <a:pt x="912" y="1000"/>
                    </a:lnTo>
                    <a:lnTo>
                      <a:pt x="974" y="1015"/>
                    </a:lnTo>
                    <a:lnTo>
                      <a:pt x="1035" y="1036"/>
                    </a:lnTo>
                    <a:lnTo>
                      <a:pt x="1093" y="1062"/>
                    </a:lnTo>
                    <a:lnTo>
                      <a:pt x="1147" y="1094"/>
                    </a:lnTo>
                    <a:lnTo>
                      <a:pt x="1198" y="1130"/>
                    </a:lnTo>
                    <a:lnTo>
                      <a:pt x="1246" y="1171"/>
                    </a:lnTo>
                    <a:lnTo>
                      <a:pt x="1289" y="1216"/>
                    </a:lnTo>
                    <a:lnTo>
                      <a:pt x="1328" y="1264"/>
                    </a:lnTo>
                    <a:lnTo>
                      <a:pt x="1363" y="1316"/>
                    </a:lnTo>
                    <a:lnTo>
                      <a:pt x="1394" y="1373"/>
                    </a:lnTo>
                    <a:lnTo>
                      <a:pt x="1394" y="1372"/>
                    </a:lnTo>
                    <a:lnTo>
                      <a:pt x="1404" y="1390"/>
                    </a:lnTo>
                    <a:lnTo>
                      <a:pt x="1417" y="1405"/>
                    </a:lnTo>
                    <a:lnTo>
                      <a:pt x="1435" y="1417"/>
                    </a:lnTo>
                    <a:lnTo>
                      <a:pt x="1454" y="1424"/>
                    </a:lnTo>
                    <a:lnTo>
                      <a:pt x="1475" y="1426"/>
                    </a:lnTo>
                    <a:lnTo>
                      <a:pt x="1499" y="1423"/>
                    </a:lnTo>
                    <a:lnTo>
                      <a:pt x="1519" y="1415"/>
                    </a:lnTo>
                    <a:lnTo>
                      <a:pt x="1538" y="1400"/>
                    </a:lnTo>
                    <a:lnTo>
                      <a:pt x="1551" y="1382"/>
                    </a:lnTo>
                    <a:lnTo>
                      <a:pt x="1560" y="1361"/>
                    </a:lnTo>
                    <a:lnTo>
                      <a:pt x="1563" y="1338"/>
                    </a:lnTo>
                    <a:lnTo>
                      <a:pt x="1560" y="1315"/>
                    </a:lnTo>
                    <a:lnTo>
                      <a:pt x="1553" y="1296"/>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66" name="Freeform 13"/>
              <p:cNvSpPr>
                <a:spLocks noEditPoints="1"/>
              </p:cNvSpPr>
              <p:nvPr/>
            </p:nvSpPr>
            <p:spPr bwMode="auto">
              <a:xfrm>
                <a:off x="541504" y="4342321"/>
                <a:ext cx="266700" cy="268287"/>
              </a:xfrm>
              <a:custGeom>
                <a:avLst/>
                <a:gdLst>
                  <a:gd name="T0" fmla="*/ 1379 w 3363"/>
                  <a:gd name="T1" fmla="*/ 3348 h 3376"/>
                  <a:gd name="T2" fmla="*/ 1006 w 3363"/>
                  <a:gd name="T3" fmla="*/ 3234 h 3376"/>
                  <a:gd name="T4" fmla="*/ 674 w 3363"/>
                  <a:gd name="T5" fmla="*/ 3038 h 3376"/>
                  <a:gd name="T6" fmla="*/ 396 w 3363"/>
                  <a:gd name="T7" fmla="*/ 2775 h 3376"/>
                  <a:gd name="T8" fmla="*/ 184 w 3363"/>
                  <a:gd name="T9" fmla="*/ 2454 h 3376"/>
                  <a:gd name="T10" fmla="*/ 48 w 3363"/>
                  <a:gd name="T11" fmla="*/ 2089 h 3376"/>
                  <a:gd name="T12" fmla="*/ 0 w 3363"/>
                  <a:gd name="T13" fmla="*/ 1688 h 3376"/>
                  <a:gd name="T14" fmla="*/ 48 w 3363"/>
                  <a:gd name="T15" fmla="*/ 1288 h 3376"/>
                  <a:gd name="T16" fmla="*/ 184 w 3363"/>
                  <a:gd name="T17" fmla="*/ 922 h 3376"/>
                  <a:gd name="T18" fmla="*/ 396 w 3363"/>
                  <a:gd name="T19" fmla="*/ 601 h 3376"/>
                  <a:gd name="T20" fmla="*/ 674 w 3363"/>
                  <a:gd name="T21" fmla="*/ 338 h 3376"/>
                  <a:gd name="T22" fmla="*/ 1006 w 3363"/>
                  <a:gd name="T23" fmla="*/ 143 h 3376"/>
                  <a:gd name="T24" fmla="*/ 1379 w 3363"/>
                  <a:gd name="T25" fmla="*/ 28 h 3376"/>
                  <a:gd name="T26" fmla="*/ 1784 w 3363"/>
                  <a:gd name="T27" fmla="*/ 3 h 3376"/>
                  <a:gd name="T28" fmla="*/ 2175 w 3363"/>
                  <a:gd name="T29" fmla="*/ 75 h 3376"/>
                  <a:gd name="T30" fmla="*/ 2529 w 3363"/>
                  <a:gd name="T31" fmla="*/ 232 h 3376"/>
                  <a:gd name="T32" fmla="*/ 2836 w 3363"/>
                  <a:gd name="T33" fmla="*/ 462 h 3376"/>
                  <a:gd name="T34" fmla="*/ 3082 w 3363"/>
                  <a:gd name="T35" fmla="*/ 755 h 3376"/>
                  <a:gd name="T36" fmla="*/ 3258 w 3363"/>
                  <a:gd name="T37" fmla="*/ 1100 h 3376"/>
                  <a:gd name="T38" fmla="*/ 3351 w 3363"/>
                  <a:gd name="T39" fmla="*/ 1484 h 3376"/>
                  <a:gd name="T40" fmla="*/ 3351 w 3363"/>
                  <a:gd name="T41" fmla="*/ 1892 h 3376"/>
                  <a:gd name="T42" fmla="*/ 3258 w 3363"/>
                  <a:gd name="T43" fmla="*/ 2277 h 3376"/>
                  <a:gd name="T44" fmla="*/ 3082 w 3363"/>
                  <a:gd name="T45" fmla="*/ 2621 h 3376"/>
                  <a:gd name="T46" fmla="*/ 2836 w 3363"/>
                  <a:gd name="T47" fmla="*/ 2915 h 3376"/>
                  <a:gd name="T48" fmla="*/ 2529 w 3363"/>
                  <a:gd name="T49" fmla="*/ 3146 h 3376"/>
                  <a:gd name="T50" fmla="*/ 2175 w 3363"/>
                  <a:gd name="T51" fmla="*/ 3302 h 3376"/>
                  <a:gd name="T52" fmla="*/ 1784 w 3363"/>
                  <a:gd name="T53" fmla="*/ 3373 h 3376"/>
                  <a:gd name="T54" fmla="*/ 1494 w 3363"/>
                  <a:gd name="T55" fmla="*/ 251 h 3376"/>
                  <a:gd name="T56" fmla="*/ 1141 w 3363"/>
                  <a:gd name="T57" fmla="*/ 344 h 3376"/>
                  <a:gd name="T58" fmla="*/ 830 w 3363"/>
                  <a:gd name="T59" fmla="*/ 518 h 3376"/>
                  <a:gd name="T60" fmla="*/ 571 w 3363"/>
                  <a:gd name="T61" fmla="*/ 762 h 3376"/>
                  <a:gd name="T62" fmla="*/ 379 w 3363"/>
                  <a:gd name="T63" fmla="*/ 1063 h 3376"/>
                  <a:gd name="T64" fmla="*/ 264 w 3363"/>
                  <a:gd name="T65" fmla="*/ 1407 h 3376"/>
                  <a:gd name="T66" fmla="*/ 241 w 3363"/>
                  <a:gd name="T67" fmla="*/ 1783 h 3376"/>
                  <a:gd name="T68" fmla="*/ 311 w 3363"/>
                  <a:gd name="T69" fmla="*/ 2146 h 3376"/>
                  <a:gd name="T70" fmla="*/ 466 w 3363"/>
                  <a:gd name="T71" fmla="*/ 2471 h 3376"/>
                  <a:gd name="T72" fmla="*/ 693 w 3363"/>
                  <a:gd name="T73" fmla="*/ 2744 h 3376"/>
                  <a:gd name="T74" fmla="*/ 980 w 3363"/>
                  <a:gd name="T75" fmla="*/ 2955 h 3376"/>
                  <a:gd name="T76" fmla="*/ 1313 w 3363"/>
                  <a:gd name="T77" fmla="*/ 3090 h 3376"/>
                  <a:gd name="T78" fmla="*/ 1682 w 3363"/>
                  <a:gd name="T79" fmla="*/ 3138 h 3376"/>
                  <a:gd name="T80" fmla="*/ 2051 w 3363"/>
                  <a:gd name="T81" fmla="*/ 3090 h 3376"/>
                  <a:gd name="T82" fmla="*/ 2385 w 3363"/>
                  <a:gd name="T83" fmla="*/ 2955 h 3376"/>
                  <a:gd name="T84" fmla="*/ 2671 w 3363"/>
                  <a:gd name="T85" fmla="*/ 2744 h 3376"/>
                  <a:gd name="T86" fmla="*/ 2898 w 3363"/>
                  <a:gd name="T87" fmla="*/ 2471 h 3376"/>
                  <a:gd name="T88" fmla="*/ 3053 w 3363"/>
                  <a:gd name="T89" fmla="*/ 2146 h 3376"/>
                  <a:gd name="T90" fmla="*/ 3123 w 3363"/>
                  <a:gd name="T91" fmla="*/ 1783 h 3376"/>
                  <a:gd name="T92" fmla="*/ 3099 w 3363"/>
                  <a:gd name="T93" fmla="*/ 1407 h 3376"/>
                  <a:gd name="T94" fmla="*/ 2984 w 3363"/>
                  <a:gd name="T95" fmla="*/ 1063 h 3376"/>
                  <a:gd name="T96" fmla="*/ 2793 w 3363"/>
                  <a:gd name="T97" fmla="*/ 762 h 3376"/>
                  <a:gd name="T98" fmla="*/ 2535 w 3363"/>
                  <a:gd name="T99" fmla="*/ 518 h 3376"/>
                  <a:gd name="T100" fmla="*/ 2222 w 3363"/>
                  <a:gd name="T101" fmla="*/ 344 h 3376"/>
                  <a:gd name="T102" fmla="*/ 1870 w 3363"/>
                  <a:gd name="T103" fmla="*/ 251 h 337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Lst>
                <a:rect l="0" t="0" r="r" b="b"/>
                <a:pathLst>
                  <a:path w="3363" h="3376">
                    <a:moveTo>
                      <a:pt x="1682" y="3376"/>
                    </a:moveTo>
                    <a:lnTo>
                      <a:pt x="1579" y="3373"/>
                    </a:lnTo>
                    <a:lnTo>
                      <a:pt x="1478" y="3364"/>
                    </a:lnTo>
                    <a:lnTo>
                      <a:pt x="1379" y="3348"/>
                    </a:lnTo>
                    <a:lnTo>
                      <a:pt x="1283" y="3328"/>
                    </a:lnTo>
                    <a:lnTo>
                      <a:pt x="1189" y="3302"/>
                    </a:lnTo>
                    <a:lnTo>
                      <a:pt x="1096" y="3271"/>
                    </a:lnTo>
                    <a:lnTo>
                      <a:pt x="1006" y="3234"/>
                    </a:lnTo>
                    <a:lnTo>
                      <a:pt x="918" y="3192"/>
                    </a:lnTo>
                    <a:lnTo>
                      <a:pt x="834" y="3146"/>
                    </a:lnTo>
                    <a:lnTo>
                      <a:pt x="752" y="3094"/>
                    </a:lnTo>
                    <a:lnTo>
                      <a:pt x="674" y="3038"/>
                    </a:lnTo>
                    <a:lnTo>
                      <a:pt x="599" y="2979"/>
                    </a:lnTo>
                    <a:lnTo>
                      <a:pt x="527" y="2915"/>
                    </a:lnTo>
                    <a:lnTo>
                      <a:pt x="460" y="2846"/>
                    </a:lnTo>
                    <a:lnTo>
                      <a:pt x="396" y="2775"/>
                    </a:lnTo>
                    <a:lnTo>
                      <a:pt x="337" y="2700"/>
                    </a:lnTo>
                    <a:lnTo>
                      <a:pt x="282" y="2621"/>
                    </a:lnTo>
                    <a:lnTo>
                      <a:pt x="231" y="2539"/>
                    </a:lnTo>
                    <a:lnTo>
                      <a:pt x="184" y="2454"/>
                    </a:lnTo>
                    <a:lnTo>
                      <a:pt x="143" y="2367"/>
                    </a:lnTo>
                    <a:lnTo>
                      <a:pt x="106" y="2277"/>
                    </a:lnTo>
                    <a:lnTo>
                      <a:pt x="74" y="2184"/>
                    </a:lnTo>
                    <a:lnTo>
                      <a:pt x="48" y="2089"/>
                    </a:lnTo>
                    <a:lnTo>
                      <a:pt x="28" y="1991"/>
                    </a:lnTo>
                    <a:lnTo>
                      <a:pt x="12" y="1892"/>
                    </a:lnTo>
                    <a:lnTo>
                      <a:pt x="4" y="1790"/>
                    </a:lnTo>
                    <a:lnTo>
                      <a:pt x="0" y="1688"/>
                    </a:lnTo>
                    <a:lnTo>
                      <a:pt x="4" y="1586"/>
                    </a:lnTo>
                    <a:lnTo>
                      <a:pt x="12" y="1484"/>
                    </a:lnTo>
                    <a:lnTo>
                      <a:pt x="28" y="1385"/>
                    </a:lnTo>
                    <a:lnTo>
                      <a:pt x="48" y="1288"/>
                    </a:lnTo>
                    <a:lnTo>
                      <a:pt x="74" y="1193"/>
                    </a:lnTo>
                    <a:lnTo>
                      <a:pt x="106" y="1100"/>
                    </a:lnTo>
                    <a:lnTo>
                      <a:pt x="143" y="1010"/>
                    </a:lnTo>
                    <a:lnTo>
                      <a:pt x="184" y="922"/>
                    </a:lnTo>
                    <a:lnTo>
                      <a:pt x="231" y="837"/>
                    </a:lnTo>
                    <a:lnTo>
                      <a:pt x="282" y="755"/>
                    </a:lnTo>
                    <a:lnTo>
                      <a:pt x="337" y="677"/>
                    </a:lnTo>
                    <a:lnTo>
                      <a:pt x="396" y="601"/>
                    </a:lnTo>
                    <a:lnTo>
                      <a:pt x="460" y="530"/>
                    </a:lnTo>
                    <a:lnTo>
                      <a:pt x="527" y="462"/>
                    </a:lnTo>
                    <a:lnTo>
                      <a:pt x="599" y="398"/>
                    </a:lnTo>
                    <a:lnTo>
                      <a:pt x="674" y="338"/>
                    </a:lnTo>
                    <a:lnTo>
                      <a:pt x="752" y="283"/>
                    </a:lnTo>
                    <a:lnTo>
                      <a:pt x="834" y="232"/>
                    </a:lnTo>
                    <a:lnTo>
                      <a:pt x="918" y="184"/>
                    </a:lnTo>
                    <a:lnTo>
                      <a:pt x="1006" y="143"/>
                    </a:lnTo>
                    <a:lnTo>
                      <a:pt x="1096" y="107"/>
                    </a:lnTo>
                    <a:lnTo>
                      <a:pt x="1189" y="75"/>
                    </a:lnTo>
                    <a:lnTo>
                      <a:pt x="1283" y="48"/>
                    </a:lnTo>
                    <a:lnTo>
                      <a:pt x="1379" y="28"/>
                    </a:lnTo>
                    <a:lnTo>
                      <a:pt x="1478" y="12"/>
                    </a:lnTo>
                    <a:lnTo>
                      <a:pt x="1579" y="3"/>
                    </a:lnTo>
                    <a:lnTo>
                      <a:pt x="1682" y="0"/>
                    </a:lnTo>
                    <a:lnTo>
                      <a:pt x="1784" y="3"/>
                    </a:lnTo>
                    <a:lnTo>
                      <a:pt x="1885" y="12"/>
                    </a:lnTo>
                    <a:lnTo>
                      <a:pt x="1984" y="28"/>
                    </a:lnTo>
                    <a:lnTo>
                      <a:pt x="2080" y="48"/>
                    </a:lnTo>
                    <a:lnTo>
                      <a:pt x="2175" y="75"/>
                    </a:lnTo>
                    <a:lnTo>
                      <a:pt x="2268" y="107"/>
                    </a:lnTo>
                    <a:lnTo>
                      <a:pt x="2358" y="143"/>
                    </a:lnTo>
                    <a:lnTo>
                      <a:pt x="2445" y="184"/>
                    </a:lnTo>
                    <a:lnTo>
                      <a:pt x="2529" y="232"/>
                    </a:lnTo>
                    <a:lnTo>
                      <a:pt x="2611" y="283"/>
                    </a:lnTo>
                    <a:lnTo>
                      <a:pt x="2690" y="338"/>
                    </a:lnTo>
                    <a:lnTo>
                      <a:pt x="2764" y="398"/>
                    </a:lnTo>
                    <a:lnTo>
                      <a:pt x="2836" y="462"/>
                    </a:lnTo>
                    <a:lnTo>
                      <a:pt x="2904" y="530"/>
                    </a:lnTo>
                    <a:lnTo>
                      <a:pt x="2967" y="601"/>
                    </a:lnTo>
                    <a:lnTo>
                      <a:pt x="3026" y="677"/>
                    </a:lnTo>
                    <a:lnTo>
                      <a:pt x="3082" y="755"/>
                    </a:lnTo>
                    <a:lnTo>
                      <a:pt x="3133" y="837"/>
                    </a:lnTo>
                    <a:lnTo>
                      <a:pt x="3179" y="922"/>
                    </a:lnTo>
                    <a:lnTo>
                      <a:pt x="3221" y="1010"/>
                    </a:lnTo>
                    <a:lnTo>
                      <a:pt x="3258" y="1100"/>
                    </a:lnTo>
                    <a:lnTo>
                      <a:pt x="3290" y="1193"/>
                    </a:lnTo>
                    <a:lnTo>
                      <a:pt x="3315" y="1288"/>
                    </a:lnTo>
                    <a:lnTo>
                      <a:pt x="3335" y="1385"/>
                    </a:lnTo>
                    <a:lnTo>
                      <a:pt x="3351" y="1484"/>
                    </a:lnTo>
                    <a:lnTo>
                      <a:pt x="3360" y="1586"/>
                    </a:lnTo>
                    <a:lnTo>
                      <a:pt x="3363" y="1688"/>
                    </a:lnTo>
                    <a:lnTo>
                      <a:pt x="3360" y="1790"/>
                    </a:lnTo>
                    <a:lnTo>
                      <a:pt x="3351" y="1892"/>
                    </a:lnTo>
                    <a:lnTo>
                      <a:pt x="3335" y="1991"/>
                    </a:lnTo>
                    <a:lnTo>
                      <a:pt x="3315" y="2089"/>
                    </a:lnTo>
                    <a:lnTo>
                      <a:pt x="3290" y="2184"/>
                    </a:lnTo>
                    <a:lnTo>
                      <a:pt x="3258" y="2277"/>
                    </a:lnTo>
                    <a:lnTo>
                      <a:pt x="3221" y="2367"/>
                    </a:lnTo>
                    <a:lnTo>
                      <a:pt x="3179" y="2454"/>
                    </a:lnTo>
                    <a:lnTo>
                      <a:pt x="3133" y="2539"/>
                    </a:lnTo>
                    <a:lnTo>
                      <a:pt x="3082" y="2621"/>
                    </a:lnTo>
                    <a:lnTo>
                      <a:pt x="3026" y="2700"/>
                    </a:lnTo>
                    <a:lnTo>
                      <a:pt x="2967" y="2775"/>
                    </a:lnTo>
                    <a:lnTo>
                      <a:pt x="2904" y="2846"/>
                    </a:lnTo>
                    <a:lnTo>
                      <a:pt x="2836" y="2915"/>
                    </a:lnTo>
                    <a:lnTo>
                      <a:pt x="2764" y="2979"/>
                    </a:lnTo>
                    <a:lnTo>
                      <a:pt x="2690" y="3038"/>
                    </a:lnTo>
                    <a:lnTo>
                      <a:pt x="2611" y="3094"/>
                    </a:lnTo>
                    <a:lnTo>
                      <a:pt x="2529" y="3146"/>
                    </a:lnTo>
                    <a:lnTo>
                      <a:pt x="2445" y="3192"/>
                    </a:lnTo>
                    <a:lnTo>
                      <a:pt x="2358" y="3234"/>
                    </a:lnTo>
                    <a:lnTo>
                      <a:pt x="2268" y="3271"/>
                    </a:lnTo>
                    <a:lnTo>
                      <a:pt x="2175" y="3302"/>
                    </a:lnTo>
                    <a:lnTo>
                      <a:pt x="2080" y="3328"/>
                    </a:lnTo>
                    <a:lnTo>
                      <a:pt x="1984" y="3348"/>
                    </a:lnTo>
                    <a:lnTo>
                      <a:pt x="1885" y="3364"/>
                    </a:lnTo>
                    <a:lnTo>
                      <a:pt x="1784" y="3373"/>
                    </a:lnTo>
                    <a:lnTo>
                      <a:pt x="1682" y="3376"/>
                    </a:lnTo>
                    <a:close/>
                    <a:moveTo>
                      <a:pt x="1682" y="239"/>
                    </a:moveTo>
                    <a:lnTo>
                      <a:pt x="1587" y="242"/>
                    </a:lnTo>
                    <a:lnTo>
                      <a:pt x="1494" y="251"/>
                    </a:lnTo>
                    <a:lnTo>
                      <a:pt x="1402" y="265"/>
                    </a:lnTo>
                    <a:lnTo>
                      <a:pt x="1313" y="286"/>
                    </a:lnTo>
                    <a:lnTo>
                      <a:pt x="1225" y="312"/>
                    </a:lnTo>
                    <a:lnTo>
                      <a:pt x="1141" y="344"/>
                    </a:lnTo>
                    <a:lnTo>
                      <a:pt x="1059" y="380"/>
                    </a:lnTo>
                    <a:lnTo>
                      <a:pt x="980" y="422"/>
                    </a:lnTo>
                    <a:lnTo>
                      <a:pt x="903" y="468"/>
                    </a:lnTo>
                    <a:lnTo>
                      <a:pt x="830" y="518"/>
                    </a:lnTo>
                    <a:lnTo>
                      <a:pt x="759" y="574"/>
                    </a:lnTo>
                    <a:lnTo>
                      <a:pt x="693" y="632"/>
                    </a:lnTo>
                    <a:lnTo>
                      <a:pt x="630" y="696"/>
                    </a:lnTo>
                    <a:lnTo>
                      <a:pt x="571" y="762"/>
                    </a:lnTo>
                    <a:lnTo>
                      <a:pt x="516" y="833"/>
                    </a:lnTo>
                    <a:lnTo>
                      <a:pt x="466" y="907"/>
                    </a:lnTo>
                    <a:lnTo>
                      <a:pt x="420" y="983"/>
                    </a:lnTo>
                    <a:lnTo>
                      <a:pt x="379" y="1063"/>
                    </a:lnTo>
                    <a:lnTo>
                      <a:pt x="343" y="1145"/>
                    </a:lnTo>
                    <a:lnTo>
                      <a:pt x="311" y="1230"/>
                    </a:lnTo>
                    <a:lnTo>
                      <a:pt x="285" y="1318"/>
                    </a:lnTo>
                    <a:lnTo>
                      <a:pt x="264" y="1407"/>
                    </a:lnTo>
                    <a:lnTo>
                      <a:pt x="250" y="1500"/>
                    </a:lnTo>
                    <a:lnTo>
                      <a:pt x="241" y="1593"/>
                    </a:lnTo>
                    <a:lnTo>
                      <a:pt x="238" y="1688"/>
                    </a:lnTo>
                    <a:lnTo>
                      <a:pt x="241" y="1783"/>
                    </a:lnTo>
                    <a:lnTo>
                      <a:pt x="250" y="1878"/>
                    </a:lnTo>
                    <a:lnTo>
                      <a:pt x="264" y="1969"/>
                    </a:lnTo>
                    <a:lnTo>
                      <a:pt x="285" y="2059"/>
                    </a:lnTo>
                    <a:lnTo>
                      <a:pt x="311" y="2146"/>
                    </a:lnTo>
                    <a:lnTo>
                      <a:pt x="343" y="2231"/>
                    </a:lnTo>
                    <a:lnTo>
                      <a:pt x="379" y="2314"/>
                    </a:lnTo>
                    <a:lnTo>
                      <a:pt x="420" y="2394"/>
                    </a:lnTo>
                    <a:lnTo>
                      <a:pt x="466" y="2471"/>
                    </a:lnTo>
                    <a:lnTo>
                      <a:pt x="516" y="2544"/>
                    </a:lnTo>
                    <a:lnTo>
                      <a:pt x="571" y="2614"/>
                    </a:lnTo>
                    <a:lnTo>
                      <a:pt x="630" y="2682"/>
                    </a:lnTo>
                    <a:lnTo>
                      <a:pt x="693" y="2744"/>
                    </a:lnTo>
                    <a:lnTo>
                      <a:pt x="759" y="2803"/>
                    </a:lnTo>
                    <a:lnTo>
                      <a:pt x="830" y="2858"/>
                    </a:lnTo>
                    <a:lnTo>
                      <a:pt x="903" y="2909"/>
                    </a:lnTo>
                    <a:lnTo>
                      <a:pt x="980" y="2955"/>
                    </a:lnTo>
                    <a:lnTo>
                      <a:pt x="1059" y="2996"/>
                    </a:lnTo>
                    <a:lnTo>
                      <a:pt x="1141" y="3033"/>
                    </a:lnTo>
                    <a:lnTo>
                      <a:pt x="1225" y="3065"/>
                    </a:lnTo>
                    <a:lnTo>
                      <a:pt x="1313" y="3090"/>
                    </a:lnTo>
                    <a:lnTo>
                      <a:pt x="1402" y="3111"/>
                    </a:lnTo>
                    <a:lnTo>
                      <a:pt x="1494" y="3126"/>
                    </a:lnTo>
                    <a:lnTo>
                      <a:pt x="1587" y="3135"/>
                    </a:lnTo>
                    <a:lnTo>
                      <a:pt x="1682" y="3138"/>
                    </a:lnTo>
                    <a:lnTo>
                      <a:pt x="1776" y="3135"/>
                    </a:lnTo>
                    <a:lnTo>
                      <a:pt x="1870" y="3126"/>
                    </a:lnTo>
                    <a:lnTo>
                      <a:pt x="1961" y="3111"/>
                    </a:lnTo>
                    <a:lnTo>
                      <a:pt x="2051" y="3090"/>
                    </a:lnTo>
                    <a:lnTo>
                      <a:pt x="2138" y="3065"/>
                    </a:lnTo>
                    <a:lnTo>
                      <a:pt x="2222" y="3033"/>
                    </a:lnTo>
                    <a:lnTo>
                      <a:pt x="2305" y="2996"/>
                    </a:lnTo>
                    <a:lnTo>
                      <a:pt x="2385" y="2955"/>
                    </a:lnTo>
                    <a:lnTo>
                      <a:pt x="2461" y="2909"/>
                    </a:lnTo>
                    <a:lnTo>
                      <a:pt x="2535" y="2858"/>
                    </a:lnTo>
                    <a:lnTo>
                      <a:pt x="2604" y="2803"/>
                    </a:lnTo>
                    <a:lnTo>
                      <a:pt x="2671" y="2744"/>
                    </a:lnTo>
                    <a:lnTo>
                      <a:pt x="2733" y="2682"/>
                    </a:lnTo>
                    <a:lnTo>
                      <a:pt x="2793" y="2614"/>
                    </a:lnTo>
                    <a:lnTo>
                      <a:pt x="2847" y="2544"/>
                    </a:lnTo>
                    <a:lnTo>
                      <a:pt x="2898" y="2471"/>
                    </a:lnTo>
                    <a:lnTo>
                      <a:pt x="2944" y="2394"/>
                    </a:lnTo>
                    <a:lnTo>
                      <a:pt x="2984" y="2314"/>
                    </a:lnTo>
                    <a:lnTo>
                      <a:pt x="3021" y="2231"/>
                    </a:lnTo>
                    <a:lnTo>
                      <a:pt x="3053" y="2146"/>
                    </a:lnTo>
                    <a:lnTo>
                      <a:pt x="3078" y="2059"/>
                    </a:lnTo>
                    <a:lnTo>
                      <a:pt x="3099" y="1969"/>
                    </a:lnTo>
                    <a:lnTo>
                      <a:pt x="3114" y="1878"/>
                    </a:lnTo>
                    <a:lnTo>
                      <a:pt x="3123" y="1783"/>
                    </a:lnTo>
                    <a:lnTo>
                      <a:pt x="3126" y="1688"/>
                    </a:lnTo>
                    <a:lnTo>
                      <a:pt x="3123" y="1593"/>
                    </a:lnTo>
                    <a:lnTo>
                      <a:pt x="3114" y="1500"/>
                    </a:lnTo>
                    <a:lnTo>
                      <a:pt x="3099" y="1407"/>
                    </a:lnTo>
                    <a:lnTo>
                      <a:pt x="3078" y="1318"/>
                    </a:lnTo>
                    <a:lnTo>
                      <a:pt x="3053" y="1230"/>
                    </a:lnTo>
                    <a:lnTo>
                      <a:pt x="3021" y="1145"/>
                    </a:lnTo>
                    <a:lnTo>
                      <a:pt x="2984" y="1063"/>
                    </a:lnTo>
                    <a:lnTo>
                      <a:pt x="2944" y="983"/>
                    </a:lnTo>
                    <a:lnTo>
                      <a:pt x="2898" y="907"/>
                    </a:lnTo>
                    <a:lnTo>
                      <a:pt x="2847" y="833"/>
                    </a:lnTo>
                    <a:lnTo>
                      <a:pt x="2793" y="762"/>
                    </a:lnTo>
                    <a:lnTo>
                      <a:pt x="2733" y="696"/>
                    </a:lnTo>
                    <a:lnTo>
                      <a:pt x="2671" y="632"/>
                    </a:lnTo>
                    <a:lnTo>
                      <a:pt x="2604" y="574"/>
                    </a:lnTo>
                    <a:lnTo>
                      <a:pt x="2535" y="518"/>
                    </a:lnTo>
                    <a:lnTo>
                      <a:pt x="2461" y="468"/>
                    </a:lnTo>
                    <a:lnTo>
                      <a:pt x="2385" y="422"/>
                    </a:lnTo>
                    <a:lnTo>
                      <a:pt x="2305" y="380"/>
                    </a:lnTo>
                    <a:lnTo>
                      <a:pt x="2222" y="344"/>
                    </a:lnTo>
                    <a:lnTo>
                      <a:pt x="2138" y="312"/>
                    </a:lnTo>
                    <a:lnTo>
                      <a:pt x="2051" y="286"/>
                    </a:lnTo>
                    <a:lnTo>
                      <a:pt x="1961" y="265"/>
                    </a:lnTo>
                    <a:lnTo>
                      <a:pt x="1870" y="251"/>
                    </a:lnTo>
                    <a:lnTo>
                      <a:pt x="1776" y="242"/>
                    </a:lnTo>
                    <a:lnTo>
                      <a:pt x="1682" y="239"/>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spTree>
  </p:cSld>
  <p:clrMapOvr>
    <a:masterClrMapping/>
  </p:clrMapOvr>
</p:sld>
</file>

<file path=ppt/slides/slide1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充电桩行业痛点与壁垒分析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壁垒</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grpSp>
        <p:nvGrpSpPr>
          <p:cNvPr id="3" name="组合 2"/>
          <p:cNvGrpSpPr/>
          <p:nvPr/>
        </p:nvGrpSpPr>
        <p:grpSpPr>
          <a:xfrm>
            <a:off x="1105451" y="856326"/>
            <a:ext cx="6889540" cy="879279"/>
            <a:chOff x="1762676" y="970626"/>
            <a:chExt cx="6889540" cy="879279"/>
          </a:xfrm>
        </p:grpSpPr>
        <p:grpSp>
          <p:nvGrpSpPr>
            <p:cNvPr id="30" name="组合 29"/>
            <p:cNvGrpSpPr/>
            <p:nvPr/>
          </p:nvGrpSpPr>
          <p:grpSpPr>
            <a:xfrm>
              <a:off x="1762676" y="970626"/>
              <a:ext cx="6889540" cy="879279"/>
              <a:chOff x="987754" y="1456624"/>
              <a:chExt cx="6889540" cy="879279"/>
            </a:xfrm>
          </p:grpSpPr>
          <p:sp>
            <p:nvSpPr>
              <p:cNvPr id="35" name="文本框 15"/>
              <p:cNvSpPr txBox="1"/>
              <p:nvPr/>
            </p:nvSpPr>
            <p:spPr>
              <a:xfrm>
                <a:off x="1619672" y="1456624"/>
                <a:ext cx="1881192" cy="345094"/>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技术壁垒</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36" name="文本框 16"/>
              <p:cNvSpPr txBox="1"/>
              <p:nvPr/>
            </p:nvSpPr>
            <p:spPr>
              <a:xfrm>
                <a:off x="1619672" y="1765619"/>
                <a:ext cx="6257622" cy="570284"/>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充电电流对充电桩大功率充电模块要求较高</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电动车采用的锂离子电池对过充过放要求严格，充电装置需要配备高精度监控系统</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37" name="椭圆 36"/>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1858464" y="1166717"/>
              <a:ext cx="315925" cy="315925"/>
            </a:xfrm>
            <a:prstGeom prst="rect">
              <a:avLst/>
            </a:prstGeom>
          </p:spPr>
        </p:pic>
      </p:grpSp>
      <p:sp>
        <p:nvSpPr>
          <p:cNvPr id="48" name="AutoShape 10"/>
          <p:cNvSpPr>
            <a:spLocks noChangeAspect="1" noChangeArrowheads="1" noTextEdit="1"/>
          </p:cNvSpPr>
          <p:nvPr/>
        </p:nvSpPr>
        <p:spPr bwMode="auto">
          <a:xfrm>
            <a:off x="1239409" y="3114403"/>
            <a:ext cx="234950" cy="2794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grpSp>
        <p:nvGrpSpPr>
          <p:cNvPr id="38" name="组合 37"/>
          <p:cNvGrpSpPr/>
          <p:nvPr/>
        </p:nvGrpSpPr>
        <p:grpSpPr>
          <a:xfrm>
            <a:off x="1105451" y="1979140"/>
            <a:ext cx="6994940" cy="909159"/>
            <a:chOff x="987754" y="1456624"/>
            <a:chExt cx="6994940" cy="909159"/>
          </a:xfrm>
        </p:grpSpPr>
        <p:sp>
          <p:nvSpPr>
            <p:cNvPr id="39" name="文本框 24"/>
            <p:cNvSpPr txBox="1"/>
            <p:nvPr/>
          </p:nvSpPr>
          <p:spPr>
            <a:xfrm>
              <a:off x="1619672" y="1456624"/>
              <a:ext cx="1881192" cy="345094"/>
            </a:xfrm>
            <a:prstGeom prst="rect">
              <a:avLst/>
            </a:prstGeom>
            <a:noFill/>
          </p:spPr>
          <p:txBody>
            <a:bodyPr wrap="square" rtlCol="0">
              <a:spAutoFit/>
            </a:bodyPr>
            <a:lstStyle/>
            <a:p>
              <a:pPr>
                <a:lnSpc>
                  <a:spcPct val="130000"/>
                </a:lnSpc>
              </a:pPr>
              <a:r>
                <a:rPr lang="zh-CN" altLang="en-US" sz="1400" b="1" dirty="0">
                  <a:solidFill>
                    <a:srgbClr val="EEAA2E"/>
                  </a:solidFill>
                  <a:latin typeface="微软雅黑" panose="020B0503020204020204" pitchFamily="34" charset="-122"/>
                  <a:ea typeface="微软雅黑" panose="020B0503020204020204" pitchFamily="34" charset="-122"/>
                </a:rPr>
                <a:t>政策壁垒</a:t>
              </a:r>
              <a:endParaRPr lang="zh-CN" altLang="en-US" sz="1400" b="1" dirty="0">
                <a:solidFill>
                  <a:srgbClr val="EEAA2E"/>
                </a:solidFill>
                <a:latin typeface="微软雅黑" panose="020B0503020204020204" pitchFamily="34" charset="-122"/>
                <a:ea typeface="微软雅黑" panose="020B0503020204020204" pitchFamily="34" charset="-122"/>
              </a:endParaRPr>
            </a:p>
          </p:txBody>
        </p:sp>
        <p:sp>
          <p:nvSpPr>
            <p:cNvPr id="40" name="文本框 25"/>
            <p:cNvSpPr txBox="1"/>
            <p:nvPr/>
          </p:nvSpPr>
          <p:spPr>
            <a:xfrm>
              <a:off x="1619671" y="1765619"/>
              <a:ext cx="6363023" cy="600164"/>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政府补贴力度不如预期，补贴难拿，随着新能源汽车的推进，政府极有可能逐步降低甚至取消对新能源汽车行业的各种补贴政策</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1" name="椭圆 40"/>
            <p:cNvSpPr/>
            <p:nvPr/>
          </p:nvSpPr>
          <p:spPr>
            <a:xfrm>
              <a:off x="987754" y="1563704"/>
              <a:ext cx="503990" cy="503990"/>
            </a:xfrm>
            <a:prstGeom prst="ellipse">
              <a:avLst/>
            </a:prstGeom>
            <a:solidFill>
              <a:srgbClr val="EEAA2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42" name="组合 41"/>
          <p:cNvGrpSpPr/>
          <p:nvPr/>
        </p:nvGrpSpPr>
        <p:grpSpPr>
          <a:xfrm>
            <a:off x="1105451" y="3066703"/>
            <a:ext cx="7066949" cy="1924822"/>
            <a:chOff x="987754" y="1456624"/>
            <a:chExt cx="7066949" cy="1924822"/>
          </a:xfrm>
        </p:grpSpPr>
        <p:sp>
          <p:nvSpPr>
            <p:cNvPr id="43" name="文本框 37"/>
            <p:cNvSpPr txBox="1"/>
            <p:nvPr/>
          </p:nvSpPr>
          <p:spPr>
            <a:xfrm>
              <a:off x="1619672" y="1456624"/>
              <a:ext cx="1881192" cy="345094"/>
            </a:xfrm>
            <a:prstGeom prst="rect">
              <a:avLst/>
            </a:prstGeom>
            <a:noFill/>
          </p:spPr>
          <p:txBody>
            <a:bodyPr wrap="square" rtlCol="0">
              <a:spAutoFit/>
            </a:bodyPr>
            <a:lstStyle/>
            <a:p>
              <a:pPr>
                <a:lnSpc>
                  <a:spcPct val="130000"/>
                </a:lnSpc>
              </a:pPr>
              <a:r>
                <a:rPr lang="zh-CN" altLang="en-US" sz="1400" b="1" dirty="0">
                  <a:solidFill>
                    <a:srgbClr val="2DB1AF"/>
                  </a:solidFill>
                  <a:latin typeface="微软雅黑" panose="020B0503020204020204" pitchFamily="34" charset="-122"/>
                  <a:ea typeface="微软雅黑" panose="020B0503020204020204" pitchFamily="34" charset="-122"/>
                </a:rPr>
                <a:t>资金壁垒</a:t>
              </a:r>
              <a:endParaRPr lang="zh-CN" altLang="en-US" sz="1400" b="1" dirty="0">
                <a:solidFill>
                  <a:srgbClr val="2DB1AF"/>
                </a:solidFill>
                <a:latin typeface="微软雅黑" panose="020B0503020204020204" pitchFamily="34" charset="-122"/>
                <a:ea typeface="微软雅黑" panose="020B0503020204020204" pitchFamily="34" charset="-122"/>
              </a:endParaRPr>
            </a:p>
          </p:txBody>
        </p:sp>
        <p:sp>
          <p:nvSpPr>
            <p:cNvPr id="44" name="文本框 38"/>
            <p:cNvSpPr txBox="1"/>
            <p:nvPr/>
          </p:nvSpPr>
          <p:spPr>
            <a:xfrm>
              <a:off x="1619671" y="1765619"/>
              <a:ext cx="6435032" cy="1615827"/>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原材料价格波动风险，主要取决于电子和电气元器件的价格</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充电桩行业属于资本密集型的高科技行业，研发费用投入较大，如果企业资金不足以支撑新产品开发，将导致新产品开发失败，从而对公司的正常经营活动造成影响</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应收账款风险。大量赊销，为客户垫付相当数量的债权性资金，货款不能及时回收或超过预期还不能确认回收金额，形成坏账风险。同时产生债权资金的机会成本、增加企业应收账款管理费用。这些也是资金风险的一个重要方面</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5" name="椭圆 44"/>
            <p:cNvSpPr/>
            <p:nvPr/>
          </p:nvSpPr>
          <p:spPr>
            <a:xfrm>
              <a:off x="987754" y="1563704"/>
              <a:ext cx="503990" cy="503990"/>
            </a:xfrm>
            <a:prstGeom prst="ellipse">
              <a:avLst/>
            </a:prstGeom>
            <a:solidFill>
              <a:srgbClr val="2D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6" name="AutoShape 3"/>
          <p:cNvSpPr>
            <a:spLocks noChangeAspect="1" noChangeArrowheads="1" noTextEdit="1"/>
          </p:cNvSpPr>
          <p:nvPr/>
        </p:nvSpPr>
        <p:spPr bwMode="auto">
          <a:xfrm>
            <a:off x="1182257" y="3307573"/>
            <a:ext cx="349250" cy="24389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a:p>
        </p:txBody>
      </p:sp>
      <p:sp>
        <p:nvSpPr>
          <p:cNvPr id="12" name="Freeform 6"/>
          <p:cNvSpPr/>
          <p:nvPr/>
        </p:nvSpPr>
        <p:spPr bwMode="auto">
          <a:xfrm>
            <a:off x="1182257" y="3403328"/>
            <a:ext cx="349250" cy="160338"/>
          </a:xfrm>
          <a:custGeom>
            <a:avLst/>
            <a:gdLst>
              <a:gd name="T0" fmla="*/ 3293 w 3391"/>
              <a:gd name="T1" fmla="*/ 183 h 1407"/>
              <a:gd name="T2" fmla="*/ 3146 w 3391"/>
              <a:gd name="T3" fmla="*/ 175 h 1407"/>
              <a:gd name="T4" fmla="*/ 2963 w 3391"/>
              <a:gd name="T5" fmla="*/ 226 h 1407"/>
              <a:gd name="T6" fmla="*/ 2889 w 3391"/>
              <a:gd name="T7" fmla="*/ 112 h 1407"/>
              <a:gd name="T8" fmla="*/ 2718 w 3391"/>
              <a:gd name="T9" fmla="*/ 106 h 1407"/>
              <a:gd name="T10" fmla="*/ 2537 w 3391"/>
              <a:gd name="T11" fmla="*/ 163 h 1407"/>
              <a:gd name="T12" fmla="*/ 2369 w 3391"/>
              <a:gd name="T13" fmla="*/ 95 h 1407"/>
              <a:gd name="T14" fmla="*/ 2127 w 3391"/>
              <a:gd name="T15" fmla="*/ 202 h 1407"/>
              <a:gd name="T16" fmla="*/ 1898 w 3391"/>
              <a:gd name="T17" fmla="*/ 339 h 1407"/>
              <a:gd name="T18" fmla="*/ 2036 w 3391"/>
              <a:gd name="T19" fmla="*/ 356 h 1407"/>
              <a:gd name="T20" fmla="*/ 2269 w 3391"/>
              <a:gd name="T21" fmla="*/ 372 h 1407"/>
              <a:gd name="T22" fmla="*/ 2429 w 3391"/>
              <a:gd name="T23" fmla="*/ 446 h 1407"/>
              <a:gd name="T24" fmla="*/ 2489 w 3391"/>
              <a:gd name="T25" fmla="*/ 619 h 1407"/>
              <a:gd name="T26" fmla="*/ 2417 w 3391"/>
              <a:gd name="T27" fmla="*/ 783 h 1407"/>
              <a:gd name="T28" fmla="*/ 2260 w 3391"/>
              <a:gd name="T29" fmla="*/ 864 h 1407"/>
              <a:gd name="T30" fmla="*/ 1569 w 3391"/>
              <a:gd name="T31" fmla="*/ 882 h 1407"/>
              <a:gd name="T32" fmla="*/ 1357 w 3391"/>
              <a:gd name="T33" fmla="*/ 826 h 1407"/>
              <a:gd name="T34" fmla="*/ 1192 w 3391"/>
              <a:gd name="T35" fmla="*/ 715 h 1407"/>
              <a:gd name="T36" fmla="*/ 1112 w 3391"/>
              <a:gd name="T37" fmla="*/ 643 h 1407"/>
              <a:gd name="T38" fmla="*/ 1171 w 3391"/>
              <a:gd name="T39" fmla="*/ 663 h 1407"/>
              <a:gd name="T40" fmla="*/ 1353 w 3391"/>
              <a:gd name="T41" fmla="*/ 719 h 1407"/>
              <a:gd name="T42" fmla="*/ 1569 w 3391"/>
              <a:gd name="T43" fmla="*/ 751 h 1407"/>
              <a:gd name="T44" fmla="*/ 2183 w 3391"/>
              <a:gd name="T45" fmla="*/ 744 h 1407"/>
              <a:gd name="T46" fmla="*/ 2305 w 3391"/>
              <a:gd name="T47" fmla="*/ 704 h 1407"/>
              <a:gd name="T48" fmla="*/ 2356 w 3391"/>
              <a:gd name="T49" fmla="*/ 598 h 1407"/>
              <a:gd name="T50" fmla="*/ 2295 w 3391"/>
              <a:gd name="T51" fmla="*/ 515 h 1407"/>
              <a:gd name="T52" fmla="*/ 2072 w 3391"/>
              <a:gd name="T53" fmla="*/ 489 h 1407"/>
              <a:gd name="T54" fmla="*/ 1788 w 3391"/>
              <a:gd name="T55" fmla="*/ 469 h 1407"/>
              <a:gd name="T56" fmla="*/ 1589 w 3391"/>
              <a:gd name="T57" fmla="*/ 402 h 1407"/>
              <a:gd name="T58" fmla="*/ 1490 w 3391"/>
              <a:gd name="T59" fmla="*/ 354 h 1407"/>
              <a:gd name="T60" fmla="*/ 1442 w 3391"/>
              <a:gd name="T61" fmla="*/ 320 h 1407"/>
              <a:gd name="T62" fmla="*/ 1318 w 3391"/>
              <a:gd name="T63" fmla="*/ 231 h 1407"/>
              <a:gd name="T64" fmla="*/ 1199 w 3391"/>
              <a:gd name="T65" fmla="*/ 148 h 1407"/>
              <a:gd name="T66" fmla="*/ 1042 w 3391"/>
              <a:gd name="T67" fmla="*/ 54 h 1407"/>
              <a:gd name="T68" fmla="*/ 850 w 3391"/>
              <a:gd name="T69" fmla="*/ 0 h 1407"/>
              <a:gd name="T70" fmla="*/ 591 w 3391"/>
              <a:gd name="T71" fmla="*/ 51 h 1407"/>
              <a:gd name="T72" fmla="*/ 393 w 3391"/>
              <a:gd name="T73" fmla="*/ 135 h 1407"/>
              <a:gd name="T74" fmla="*/ 175 w 3391"/>
              <a:gd name="T75" fmla="*/ 233 h 1407"/>
              <a:gd name="T76" fmla="*/ 23 w 3391"/>
              <a:gd name="T77" fmla="*/ 303 h 1407"/>
              <a:gd name="T78" fmla="*/ 592 w 3391"/>
              <a:gd name="T79" fmla="*/ 1002 h 1407"/>
              <a:gd name="T80" fmla="*/ 741 w 3391"/>
              <a:gd name="T81" fmla="*/ 965 h 1407"/>
              <a:gd name="T82" fmla="*/ 915 w 3391"/>
              <a:gd name="T83" fmla="*/ 1036 h 1407"/>
              <a:gd name="T84" fmla="*/ 1133 w 3391"/>
              <a:gd name="T85" fmla="*/ 1150 h 1407"/>
              <a:gd name="T86" fmla="*/ 1371 w 3391"/>
              <a:gd name="T87" fmla="*/ 1271 h 1407"/>
              <a:gd name="T88" fmla="*/ 1551 w 3391"/>
              <a:gd name="T89" fmla="*/ 1361 h 1407"/>
              <a:gd name="T90" fmla="*/ 1785 w 3391"/>
              <a:gd name="T91" fmla="*/ 1406 h 1407"/>
              <a:gd name="T92" fmla="*/ 1956 w 3391"/>
              <a:gd name="T93" fmla="*/ 1354 h 1407"/>
              <a:gd name="T94" fmla="*/ 2100 w 3391"/>
              <a:gd name="T95" fmla="*/ 1267 h 1407"/>
              <a:gd name="T96" fmla="*/ 2243 w 3391"/>
              <a:gd name="T97" fmla="*/ 1177 h 1407"/>
              <a:gd name="T98" fmla="*/ 2490 w 3391"/>
              <a:gd name="T99" fmla="*/ 1018 h 1407"/>
              <a:gd name="T100" fmla="*/ 2774 w 3391"/>
              <a:gd name="T101" fmla="*/ 831 h 1407"/>
              <a:gd name="T102" fmla="*/ 3034 w 3391"/>
              <a:gd name="T103" fmla="*/ 658 h 1407"/>
              <a:gd name="T104" fmla="*/ 3206 w 3391"/>
              <a:gd name="T105" fmla="*/ 542 h 1407"/>
              <a:gd name="T106" fmla="*/ 3362 w 3391"/>
              <a:gd name="T107" fmla="*/ 402 h 1407"/>
              <a:gd name="T108" fmla="*/ 3360 w 3391"/>
              <a:gd name="T109" fmla="*/ 238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1" h="1407">
                <a:moveTo>
                  <a:pt x="3360" y="238"/>
                </a:moveTo>
                <a:lnTo>
                  <a:pt x="3350" y="226"/>
                </a:lnTo>
                <a:lnTo>
                  <a:pt x="3339" y="213"/>
                </a:lnTo>
                <a:lnTo>
                  <a:pt x="3324" y="202"/>
                </a:lnTo>
                <a:lnTo>
                  <a:pt x="3309" y="193"/>
                </a:lnTo>
                <a:lnTo>
                  <a:pt x="3293" y="183"/>
                </a:lnTo>
                <a:lnTo>
                  <a:pt x="3273" y="176"/>
                </a:lnTo>
                <a:lnTo>
                  <a:pt x="3251" y="171"/>
                </a:lnTo>
                <a:lnTo>
                  <a:pt x="3229" y="168"/>
                </a:lnTo>
                <a:lnTo>
                  <a:pt x="3203" y="168"/>
                </a:lnTo>
                <a:lnTo>
                  <a:pt x="3175" y="170"/>
                </a:lnTo>
                <a:lnTo>
                  <a:pt x="3146" y="175"/>
                </a:lnTo>
                <a:lnTo>
                  <a:pt x="3114" y="183"/>
                </a:lnTo>
                <a:lnTo>
                  <a:pt x="3079" y="195"/>
                </a:lnTo>
                <a:lnTo>
                  <a:pt x="3042" y="210"/>
                </a:lnTo>
                <a:lnTo>
                  <a:pt x="3002" y="230"/>
                </a:lnTo>
                <a:lnTo>
                  <a:pt x="2959" y="253"/>
                </a:lnTo>
                <a:lnTo>
                  <a:pt x="2963" y="226"/>
                </a:lnTo>
                <a:lnTo>
                  <a:pt x="2961" y="200"/>
                </a:lnTo>
                <a:lnTo>
                  <a:pt x="2955" y="176"/>
                </a:lnTo>
                <a:lnTo>
                  <a:pt x="2943" y="156"/>
                </a:lnTo>
                <a:lnTo>
                  <a:pt x="2928" y="138"/>
                </a:lnTo>
                <a:lnTo>
                  <a:pt x="2910" y="123"/>
                </a:lnTo>
                <a:lnTo>
                  <a:pt x="2889" y="112"/>
                </a:lnTo>
                <a:lnTo>
                  <a:pt x="2864" y="102"/>
                </a:lnTo>
                <a:lnTo>
                  <a:pt x="2840" y="97"/>
                </a:lnTo>
                <a:lnTo>
                  <a:pt x="2812" y="96"/>
                </a:lnTo>
                <a:lnTo>
                  <a:pt x="2781" y="97"/>
                </a:lnTo>
                <a:lnTo>
                  <a:pt x="2749" y="100"/>
                </a:lnTo>
                <a:lnTo>
                  <a:pt x="2718" y="106"/>
                </a:lnTo>
                <a:lnTo>
                  <a:pt x="2685" y="116"/>
                </a:lnTo>
                <a:lnTo>
                  <a:pt x="2653" y="129"/>
                </a:lnTo>
                <a:lnTo>
                  <a:pt x="2621" y="145"/>
                </a:lnTo>
                <a:lnTo>
                  <a:pt x="2591" y="167"/>
                </a:lnTo>
                <a:lnTo>
                  <a:pt x="2562" y="193"/>
                </a:lnTo>
                <a:lnTo>
                  <a:pt x="2537" y="163"/>
                </a:lnTo>
                <a:lnTo>
                  <a:pt x="2511" y="138"/>
                </a:lnTo>
                <a:lnTo>
                  <a:pt x="2486" y="120"/>
                </a:lnTo>
                <a:lnTo>
                  <a:pt x="2459" y="105"/>
                </a:lnTo>
                <a:lnTo>
                  <a:pt x="2430" y="97"/>
                </a:lnTo>
                <a:lnTo>
                  <a:pt x="2400" y="94"/>
                </a:lnTo>
                <a:lnTo>
                  <a:pt x="2369" y="95"/>
                </a:lnTo>
                <a:lnTo>
                  <a:pt x="2336" y="101"/>
                </a:lnTo>
                <a:lnTo>
                  <a:pt x="2300" y="113"/>
                </a:lnTo>
                <a:lnTo>
                  <a:pt x="2261" y="128"/>
                </a:lnTo>
                <a:lnTo>
                  <a:pt x="2220" y="148"/>
                </a:lnTo>
                <a:lnTo>
                  <a:pt x="2174" y="173"/>
                </a:lnTo>
                <a:lnTo>
                  <a:pt x="2127" y="202"/>
                </a:lnTo>
                <a:lnTo>
                  <a:pt x="2079" y="232"/>
                </a:lnTo>
                <a:lnTo>
                  <a:pt x="2033" y="259"/>
                </a:lnTo>
                <a:lnTo>
                  <a:pt x="1991" y="285"/>
                </a:lnTo>
                <a:lnTo>
                  <a:pt x="1953" y="308"/>
                </a:lnTo>
                <a:lnTo>
                  <a:pt x="1918" y="327"/>
                </a:lnTo>
                <a:lnTo>
                  <a:pt x="1898" y="339"/>
                </a:lnTo>
                <a:lnTo>
                  <a:pt x="1880" y="348"/>
                </a:lnTo>
                <a:lnTo>
                  <a:pt x="1901" y="352"/>
                </a:lnTo>
                <a:lnTo>
                  <a:pt x="1924" y="355"/>
                </a:lnTo>
                <a:lnTo>
                  <a:pt x="1947" y="356"/>
                </a:lnTo>
                <a:lnTo>
                  <a:pt x="1992" y="356"/>
                </a:lnTo>
                <a:lnTo>
                  <a:pt x="2036" y="356"/>
                </a:lnTo>
                <a:lnTo>
                  <a:pt x="2078" y="357"/>
                </a:lnTo>
                <a:lnTo>
                  <a:pt x="2119" y="358"/>
                </a:lnTo>
                <a:lnTo>
                  <a:pt x="2159" y="360"/>
                </a:lnTo>
                <a:lnTo>
                  <a:pt x="2197" y="363"/>
                </a:lnTo>
                <a:lnTo>
                  <a:pt x="2234" y="367"/>
                </a:lnTo>
                <a:lnTo>
                  <a:pt x="2269" y="372"/>
                </a:lnTo>
                <a:lnTo>
                  <a:pt x="2301" y="380"/>
                </a:lnTo>
                <a:lnTo>
                  <a:pt x="2332" y="389"/>
                </a:lnTo>
                <a:lnTo>
                  <a:pt x="2359" y="400"/>
                </a:lnTo>
                <a:lnTo>
                  <a:pt x="2385" y="413"/>
                </a:lnTo>
                <a:lnTo>
                  <a:pt x="2409" y="428"/>
                </a:lnTo>
                <a:lnTo>
                  <a:pt x="2429" y="446"/>
                </a:lnTo>
                <a:lnTo>
                  <a:pt x="2447" y="467"/>
                </a:lnTo>
                <a:lnTo>
                  <a:pt x="2462" y="491"/>
                </a:lnTo>
                <a:lnTo>
                  <a:pt x="2473" y="517"/>
                </a:lnTo>
                <a:lnTo>
                  <a:pt x="2482" y="548"/>
                </a:lnTo>
                <a:lnTo>
                  <a:pt x="2488" y="582"/>
                </a:lnTo>
                <a:lnTo>
                  <a:pt x="2489" y="619"/>
                </a:lnTo>
                <a:lnTo>
                  <a:pt x="2487" y="653"/>
                </a:lnTo>
                <a:lnTo>
                  <a:pt x="2480" y="685"/>
                </a:lnTo>
                <a:lnTo>
                  <a:pt x="2469" y="714"/>
                </a:lnTo>
                <a:lnTo>
                  <a:pt x="2455" y="739"/>
                </a:lnTo>
                <a:lnTo>
                  <a:pt x="2437" y="763"/>
                </a:lnTo>
                <a:lnTo>
                  <a:pt x="2417" y="783"/>
                </a:lnTo>
                <a:lnTo>
                  <a:pt x="2394" y="802"/>
                </a:lnTo>
                <a:lnTo>
                  <a:pt x="2370" y="818"/>
                </a:lnTo>
                <a:lnTo>
                  <a:pt x="2343" y="833"/>
                </a:lnTo>
                <a:lnTo>
                  <a:pt x="2316" y="845"/>
                </a:lnTo>
                <a:lnTo>
                  <a:pt x="2287" y="855"/>
                </a:lnTo>
                <a:lnTo>
                  <a:pt x="2260" y="864"/>
                </a:lnTo>
                <a:lnTo>
                  <a:pt x="2232" y="870"/>
                </a:lnTo>
                <a:lnTo>
                  <a:pt x="2204" y="875"/>
                </a:lnTo>
                <a:lnTo>
                  <a:pt x="2178" y="879"/>
                </a:lnTo>
                <a:lnTo>
                  <a:pt x="2153" y="881"/>
                </a:lnTo>
                <a:lnTo>
                  <a:pt x="2130" y="882"/>
                </a:lnTo>
                <a:lnTo>
                  <a:pt x="1569" y="882"/>
                </a:lnTo>
                <a:lnTo>
                  <a:pt x="1532" y="880"/>
                </a:lnTo>
                <a:lnTo>
                  <a:pt x="1496" y="875"/>
                </a:lnTo>
                <a:lnTo>
                  <a:pt x="1460" y="866"/>
                </a:lnTo>
                <a:lnTo>
                  <a:pt x="1425" y="854"/>
                </a:lnTo>
                <a:lnTo>
                  <a:pt x="1391" y="841"/>
                </a:lnTo>
                <a:lnTo>
                  <a:pt x="1357" y="826"/>
                </a:lnTo>
                <a:lnTo>
                  <a:pt x="1325" y="808"/>
                </a:lnTo>
                <a:lnTo>
                  <a:pt x="1296" y="790"/>
                </a:lnTo>
                <a:lnTo>
                  <a:pt x="1266" y="771"/>
                </a:lnTo>
                <a:lnTo>
                  <a:pt x="1239" y="752"/>
                </a:lnTo>
                <a:lnTo>
                  <a:pt x="1215" y="733"/>
                </a:lnTo>
                <a:lnTo>
                  <a:pt x="1192" y="715"/>
                </a:lnTo>
                <a:lnTo>
                  <a:pt x="1171" y="698"/>
                </a:lnTo>
                <a:lnTo>
                  <a:pt x="1153" y="682"/>
                </a:lnTo>
                <a:lnTo>
                  <a:pt x="1139" y="668"/>
                </a:lnTo>
                <a:lnTo>
                  <a:pt x="1126" y="657"/>
                </a:lnTo>
                <a:lnTo>
                  <a:pt x="1118" y="648"/>
                </a:lnTo>
                <a:lnTo>
                  <a:pt x="1112" y="643"/>
                </a:lnTo>
                <a:lnTo>
                  <a:pt x="1111" y="641"/>
                </a:lnTo>
                <a:lnTo>
                  <a:pt x="1113" y="642"/>
                </a:lnTo>
                <a:lnTo>
                  <a:pt x="1121" y="645"/>
                </a:lnTo>
                <a:lnTo>
                  <a:pt x="1133" y="650"/>
                </a:lnTo>
                <a:lnTo>
                  <a:pt x="1150" y="656"/>
                </a:lnTo>
                <a:lnTo>
                  <a:pt x="1171" y="663"/>
                </a:lnTo>
                <a:lnTo>
                  <a:pt x="1195" y="672"/>
                </a:lnTo>
                <a:lnTo>
                  <a:pt x="1223" y="682"/>
                </a:lnTo>
                <a:lnTo>
                  <a:pt x="1253" y="691"/>
                </a:lnTo>
                <a:lnTo>
                  <a:pt x="1284" y="700"/>
                </a:lnTo>
                <a:lnTo>
                  <a:pt x="1318" y="710"/>
                </a:lnTo>
                <a:lnTo>
                  <a:pt x="1353" y="719"/>
                </a:lnTo>
                <a:lnTo>
                  <a:pt x="1389" y="728"/>
                </a:lnTo>
                <a:lnTo>
                  <a:pt x="1426" y="735"/>
                </a:lnTo>
                <a:lnTo>
                  <a:pt x="1462" y="741"/>
                </a:lnTo>
                <a:lnTo>
                  <a:pt x="1499" y="746"/>
                </a:lnTo>
                <a:lnTo>
                  <a:pt x="1534" y="749"/>
                </a:lnTo>
                <a:lnTo>
                  <a:pt x="1569" y="751"/>
                </a:lnTo>
                <a:lnTo>
                  <a:pt x="2129" y="751"/>
                </a:lnTo>
                <a:lnTo>
                  <a:pt x="2131" y="751"/>
                </a:lnTo>
                <a:lnTo>
                  <a:pt x="2139" y="749"/>
                </a:lnTo>
                <a:lnTo>
                  <a:pt x="2150" y="748"/>
                </a:lnTo>
                <a:lnTo>
                  <a:pt x="2165" y="747"/>
                </a:lnTo>
                <a:lnTo>
                  <a:pt x="2183" y="744"/>
                </a:lnTo>
                <a:lnTo>
                  <a:pt x="2201" y="741"/>
                </a:lnTo>
                <a:lnTo>
                  <a:pt x="2223" y="736"/>
                </a:lnTo>
                <a:lnTo>
                  <a:pt x="2243" y="731"/>
                </a:lnTo>
                <a:lnTo>
                  <a:pt x="2265" y="724"/>
                </a:lnTo>
                <a:lnTo>
                  <a:pt x="2285" y="715"/>
                </a:lnTo>
                <a:lnTo>
                  <a:pt x="2305" y="704"/>
                </a:lnTo>
                <a:lnTo>
                  <a:pt x="2322" y="691"/>
                </a:lnTo>
                <a:lnTo>
                  <a:pt x="2337" y="677"/>
                </a:lnTo>
                <a:lnTo>
                  <a:pt x="2348" y="660"/>
                </a:lnTo>
                <a:lnTo>
                  <a:pt x="2355" y="641"/>
                </a:lnTo>
                <a:lnTo>
                  <a:pt x="2357" y="619"/>
                </a:lnTo>
                <a:lnTo>
                  <a:pt x="2356" y="598"/>
                </a:lnTo>
                <a:lnTo>
                  <a:pt x="2354" y="579"/>
                </a:lnTo>
                <a:lnTo>
                  <a:pt x="2348" y="563"/>
                </a:lnTo>
                <a:lnTo>
                  <a:pt x="2340" y="548"/>
                </a:lnTo>
                <a:lnTo>
                  <a:pt x="2328" y="535"/>
                </a:lnTo>
                <a:lnTo>
                  <a:pt x="2313" y="525"/>
                </a:lnTo>
                <a:lnTo>
                  <a:pt x="2295" y="515"/>
                </a:lnTo>
                <a:lnTo>
                  <a:pt x="2271" y="508"/>
                </a:lnTo>
                <a:lnTo>
                  <a:pt x="2242" y="502"/>
                </a:lnTo>
                <a:lnTo>
                  <a:pt x="2208" y="497"/>
                </a:lnTo>
                <a:lnTo>
                  <a:pt x="2169" y="493"/>
                </a:lnTo>
                <a:lnTo>
                  <a:pt x="2123" y="491"/>
                </a:lnTo>
                <a:lnTo>
                  <a:pt x="2072" y="489"/>
                </a:lnTo>
                <a:lnTo>
                  <a:pt x="2012" y="488"/>
                </a:lnTo>
                <a:lnTo>
                  <a:pt x="1947" y="488"/>
                </a:lnTo>
                <a:lnTo>
                  <a:pt x="1907" y="486"/>
                </a:lnTo>
                <a:lnTo>
                  <a:pt x="1866" y="482"/>
                </a:lnTo>
                <a:lnTo>
                  <a:pt x="1826" y="476"/>
                </a:lnTo>
                <a:lnTo>
                  <a:pt x="1788" y="469"/>
                </a:lnTo>
                <a:lnTo>
                  <a:pt x="1750" y="460"/>
                </a:lnTo>
                <a:lnTo>
                  <a:pt x="1715" y="450"/>
                </a:lnTo>
                <a:lnTo>
                  <a:pt x="1680" y="438"/>
                </a:lnTo>
                <a:lnTo>
                  <a:pt x="1647" y="426"/>
                </a:lnTo>
                <a:lnTo>
                  <a:pt x="1617" y="415"/>
                </a:lnTo>
                <a:lnTo>
                  <a:pt x="1589" y="402"/>
                </a:lnTo>
                <a:lnTo>
                  <a:pt x="1564" y="391"/>
                </a:lnTo>
                <a:lnTo>
                  <a:pt x="1542" y="381"/>
                </a:lnTo>
                <a:lnTo>
                  <a:pt x="1523" y="371"/>
                </a:lnTo>
                <a:lnTo>
                  <a:pt x="1508" y="364"/>
                </a:lnTo>
                <a:lnTo>
                  <a:pt x="1497" y="358"/>
                </a:lnTo>
                <a:lnTo>
                  <a:pt x="1490" y="354"/>
                </a:lnTo>
                <a:lnTo>
                  <a:pt x="1488" y="353"/>
                </a:lnTo>
                <a:lnTo>
                  <a:pt x="1486" y="351"/>
                </a:lnTo>
                <a:lnTo>
                  <a:pt x="1479" y="347"/>
                </a:lnTo>
                <a:lnTo>
                  <a:pt x="1470" y="341"/>
                </a:lnTo>
                <a:lnTo>
                  <a:pt x="1458" y="331"/>
                </a:lnTo>
                <a:lnTo>
                  <a:pt x="1442" y="320"/>
                </a:lnTo>
                <a:lnTo>
                  <a:pt x="1425" y="308"/>
                </a:lnTo>
                <a:lnTo>
                  <a:pt x="1406" y="293"/>
                </a:lnTo>
                <a:lnTo>
                  <a:pt x="1385" y="279"/>
                </a:lnTo>
                <a:lnTo>
                  <a:pt x="1363" y="263"/>
                </a:lnTo>
                <a:lnTo>
                  <a:pt x="1341" y="247"/>
                </a:lnTo>
                <a:lnTo>
                  <a:pt x="1318" y="231"/>
                </a:lnTo>
                <a:lnTo>
                  <a:pt x="1296" y="214"/>
                </a:lnTo>
                <a:lnTo>
                  <a:pt x="1274" y="199"/>
                </a:lnTo>
                <a:lnTo>
                  <a:pt x="1253" y="184"/>
                </a:lnTo>
                <a:lnTo>
                  <a:pt x="1233" y="171"/>
                </a:lnTo>
                <a:lnTo>
                  <a:pt x="1215" y="159"/>
                </a:lnTo>
                <a:lnTo>
                  <a:pt x="1199" y="148"/>
                </a:lnTo>
                <a:lnTo>
                  <a:pt x="1186" y="139"/>
                </a:lnTo>
                <a:lnTo>
                  <a:pt x="1157" y="122"/>
                </a:lnTo>
                <a:lnTo>
                  <a:pt x="1128" y="103"/>
                </a:lnTo>
                <a:lnTo>
                  <a:pt x="1100" y="86"/>
                </a:lnTo>
                <a:lnTo>
                  <a:pt x="1071" y="69"/>
                </a:lnTo>
                <a:lnTo>
                  <a:pt x="1042" y="54"/>
                </a:lnTo>
                <a:lnTo>
                  <a:pt x="1012" y="40"/>
                </a:lnTo>
                <a:lnTo>
                  <a:pt x="983" y="27"/>
                </a:lnTo>
                <a:lnTo>
                  <a:pt x="952" y="17"/>
                </a:lnTo>
                <a:lnTo>
                  <a:pt x="919" y="9"/>
                </a:lnTo>
                <a:lnTo>
                  <a:pt x="886" y="3"/>
                </a:lnTo>
                <a:lnTo>
                  <a:pt x="850" y="0"/>
                </a:lnTo>
                <a:lnTo>
                  <a:pt x="813" y="0"/>
                </a:lnTo>
                <a:lnTo>
                  <a:pt x="774" y="3"/>
                </a:lnTo>
                <a:lnTo>
                  <a:pt x="732" y="9"/>
                </a:lnTo>
                <a:lnTo>
                  <a:pt x="688" y="19"/>
                </a:lnTo>
                <a:lnTo>
                  <a:pt x="642" y="32"/>
                </a:lnTo>
                <a:lnTo>
                  <a:pt x="591" y="51"/>
                </a:lnTo>
                <a:lnTo>
                  <a:pt x="564" y="62"/>
                </a:lnTo>
                <a:lnTo>
                  <a:pt x="533" y="75"/>
                </a:lnTo>
                <a:lnTo>
                  <a:pt x="500" y="88"/>
                </a:lnTo>
                <a:lnTo>
                  <a:pt x="465" y="103"/>
                </a:lnTo>
                <a:lnTo>
                  <a:pt x="429" y="119"/>
                </a:lnTo>
                <a:lnTo>
                  <a:pt x="393" y="135"/>
                </a:lnTo>
                <a:lnTo>
                  <a:pt x="355" y="152"/>
                </a:lnTo>
                <a:lnTo>
                  <a:pt x="318" y="168"/>
                </a:lnTo>
                <a:lnTo>
                  <a:pt x="280" y="184"/>
                </a:lnTo>
                <a:lnTo>
                  <a:pt x="244" y="201"/>
                </a:lnTo>
                <a:lnTo>
                  <a:pt x="208" y="217"/>
                </a:lnTo>
                <a:lnTo>
                  <a:pt x="175" y="233"/>
                </a:lnTo>
                <a:lnTo>
                  <a:pt x="142" y="247"/>
                </a:lnTo>
                <a:lnTo>
                  <a:pt x="112" y="261"/>
                </a:lnTo>
                <a:lnTo>
                  <a:pt x="85" y="274"/>
                </a:lnTo>
                <a:lnTo>
                  <a:pt x="61" y="285"/>
                </a:lnTo>
                <a:lnTo>
                  <a:pt x="40" y="294"/>
                </a:lnTo>
                <a:lnTo>
                  <a:pt x="23" y="303"/>
                </a:lnTo>
                <a:lnTo>
                  <a:pt x="10" y="308"/>
                </a:lnTo>
                <a:lnTo>
                  <a:pt x="3" y="312"/>
                </a:lnTo>
                <a:lnTo>
                  <a:pt x="0" y="313"/>
                </a:lnTo>
                <a:lnTo>
                  <a:pt x="374" y="1143"/>
                </a:lnTo>
                <a:lnTo>
                  <a:pt x="565" y="1019"/>
                </a:lnTo>
                <a:lnTo>
                  <a:pt x="592" y="1002"/>
                </a:lnTo>
                <a:lnTo>
                  <a:pt x="618" y="988"/>
                </a:lnTo>
                <a:lnTo>
                  <a:pt x="643" y="978"/>
                </a:lnTo>
                <a:lnTo>
                  <a:pt x="667" y="969"/>
                </a:lnTo>
                <a:lnTo>
                  <a:pt x="691" y="964"/>
                </a:lnTo>
                <a:lnTo>
                  <a:pt x="716" y="963"/>
                </a:lnTo>
                <a:lnTo>
                  <a:pt x="741" y="965"/>
                </a:lnTo>
                <a:lnTo>
                  <a:pt x="768" y="971"/>
                </a:lnTo>
                <a:lnTo>
                  <a:pt x="798" y="981"/>
                </a:lnTo>
                <a:lnTo>
                  <a:pt x="830" y="994"/>
                </a:lnTo>
                <a:lnTo>
                  <a:pt x="864" y="1010"/>
                </a:lnTo>
                <a:lnTo>
                  <a:pt x="888" y="1023"/>
                </a:lnTo>
                <a:lnTo>
                  <a:pt x="915" y="1036"/>
                </a:lnTo>
                <a:lnTo>
                  <a:pt x="946" y="1053"/>
                </a:lnTo>
                <a:lnTo>
                  <a:pt x="979" y="1070"/>
                </a:lnTo>
                <a:lnTo>
                  <a:pt x="1015" y="1089"/>
                </a:lnTo>
                <a:lnTo>
                  <a:pt x="1053" y="1108"/>
                </a:lnTo>
                <a:lnTo>
                  <a:pt x="1093" y="1129"/>
                </a:lnTo>
                <a:lnTo>
                  <a:pt x="1133" y="1150"/>
                </a:lnTo>
                <a:lnTo>
                  <a:pt x="1175" y="1171"/>
                </a:lnTo>
                <a:lnTo>
                  <a:pt x="1217" y="1192"/>
                </a:lnTo>
                <a:lnTo>
                  <a:pt x="1257" y="1213"/>
                </a:lnTo>
                <a:lnTo>
                  <a:pt x="1297" y="1233"/>
                </a:lnTo>
                <a:lnTo>
                  <a:pt x="1335" y="1253"/>
                </a:lnTo>
                <a:lnTo>
                  <a:pt x="1371" y="1271"/>
                </a:lnTo>
                <a:lnTo>
                  <a:pt x="1404" y="1289"/>
                </a:lnTo>
                <a:lnTo>
                  <a:pt x="1435" y="1304"/>
                </a:lnTo>
                <a:lnTo>
                  <a:pt x="1462" y="1319"/>
                </a:lnTo>
                <a:lnTo>
                  <a:pt x="1486" y="1330"/>
                </a:lnTo>
                <a:lnTo>
                  <a:pt x="1504" y="1339"/>
                </a:lnTo>
                <a:lnTo>
                  <a:pt x="1551" y="1361"/>
                </a:lnTo>
                <a:lnTo>
                  <a:pt x="1596" y="1377"/>
                </a:lnTo>
                <a:lnTo>
                  <a:pt x="1639" y="1391"/>
                </a:lnTo>
                <a:lnTo>
                  <a:pt x="1679" y="1399"/>
                </a:lnTo>
                <a:lnTo>
                  <a:pt x="1717" y="1405"/>
                </a:lnTo>
                <a:lnTo>
                  <a:pt x="1751" y="1407"/>
                </a:lnTo>
                <a:lnTo>
                  <a:pt x="1785" y="1406"/>
                </a:lnTo>
                <a:lnTo>
                  <a:pt x="1817" y="1402"/>
                </a:lnTo>
                <a:lnTo>
                  <a:pt x="1847" y="1397"/>
                </a:lnTo>
                <a:lnTo>
                  <a:pt x="1876" y="1389"/>
                </a:lnTo>
                <a:lnTo>
                  <a:pt x="1903" y="1378"/>
                </a:lnTo>
                <a:lnTo>
                  <a:pt x="1930" y="1367"/>
                </a:lnTo>
                <a:lnTo>
                  <a:pt x="1956" y="1354"/>
                </a:lnTo>
                <a:lnTo>
                  <a:pt x="1980" y="1340"/>
                </a:lnTo>
                <a:lnTo>
                  <a:pt x="2005" y="1326"/>
                </a:lnTo>
                <a:lnTo>
                  <a:pt x="2029" y="1311"/>
                </a:lnTo>
                <a:lnTo>
                  <a:pt x="2052" y="1296"/>
                </a:lnTo>
                <a:lnTo>
                  <a:pt x="2076" y="1282"/>
                </a:lnTo>
                <a:lnTo>
                  <a:pt x="2100" y="1267"/>
                </a:lnTo>
                <a:lnTo>
                  <a:pt x="2114" y="1259"/>
                </a:lnTo>
                <a:lnTo>
                  <a:pt x="2132" y="1248"/>
                </a:lnTo>
                <a:lnTo>
                  <a:pt x="2155" y="1233"/>
                </a:lnTo>
                <a:lnTo>
                  <a:pt x="2181" y="1217"/>
                </a:lnTo>
                <a:lnTo>
                  <a:pt x="2210" y="1198"/>
                </a:lnTo>
                <a:lnTo>
                  <a:pt x="2243" y="1177"/>
                </a:lnTo>
                <a:lnTo>
                  <a:pt x="2279" y="1154"/>
                </a:lnTo>
                <a:lnTo>
                  <a:pt x="2317" y="1130"/>
                </a:lnTo>
                <a:lnTo>
                  <a:pt x="2357" y="1104"/>
                </a:lnTo>
                <a:lnTo>
                  <a:pt x="2400" y="1076"/>
                </a:lnTo>
                <a:lnTo>
                  <a:pt x="2444" y="1047"/>
                </a:lnTo>
                <a:lnTo>
                  <a:pt x="2490" y="1018"/>
                </a:lnTo>
                <a:lnTo>
                  <a:pt x="2536" y="987"/>
                </a:lnTo>
                <a:lnTo>
                  <a:pt x="2583" y="956"/>
                </a:lnTo>
                <a:lnTo>
                  <a:pt x="2630" y="924"/>
                </a:lnTo>
                <a:lnTo>
                  <a:pt x="2679" y="893"/>
                </a:lnTo>
                <a:lnTo>
                  <a:pt x="2726" y="861"/>
                </a:lnTo>
                <a:lnTo>
                  <a:pt x="2774" y="831"/>
                </a:lnTo>
                <a:lnTo>
                  <a:pt x="2820" y="799"/>
                </a:lnTo>
                <a:lnTo>
                  <a:pt x="2866" y="769"/>
                </a:lnTo>
                <a:lnTo>
                  <a:pt x="2911" y="739"/>
                </a:lnTo>
                <a:lnTo>
                  <a:pt x="2954" y="711"/>
                </a:lnTo>
                <a:lnTo>
                  <a:pt x="2995" y="684"/>
                </a:lnTo>
                <a:lnTo>
                  <a:pt x="3034" y="658"/>
                </a:lnTo>
                <a:lnTo>
                  <a:pt x="3070" y="633"/>
                </a:lnTo>
                <a:lnTo>
                  <a:pt x="3104" y="611"/>
                </a:lnTo>
                <a:lnTo>
                  <a:pt x="3134" y="590"/>
                </a:lnTo>
                <a:lnTo>
                  <a:pt x="3162" y="572"/>
                </a:lnTo>
                <a:lnTo>
                  <a:pt x="3186" y="555"/>
                </a:lnTo>
                <a:lnTo>
                  <a:pt x="3206" y="542"/>
                </a:lnTo>
                <a:lnTo>
                  <a:pt x="3222" y="531"/>
                </a:lnTo>
                <a:lnTo>
                  <a:pt x="3233" y="523"/>
                </a:lnTo>
                <a:lnTo>
                  <a:pt x="3275" y="492"/>
                </a:lnTo>
                <a:lnTo>
                  <a:pt x="3310" y="462"/>
                </a:lnTo>
                <a:lnTo>
                  <a:pt x="3339" y="432"/>
                </a:lnTo>
                <a:lnTo>
                  <a:pt x="3362" y="402"/>
                </a:lnTo>
                <a:lnTo>
                  <a:pt x="3379" y="373"/>
                </a:lnTo>
                <a:lnTo>
                  <a:pt x="3388" y="346"/>
                </a:lnTo>
                <a:lnTo>
                  <a:pt x="3391" y="318"/>
                </a:lnTo>
                <a:lnTo>
                  <a:pt x="3388" y="291"/>
                </a:lnTo>
                <a:lnTo>
                  <a:pt x="3378" y="264"/>
                </a:lnTo>
                <a:lnTo>
                  <a:pt x="3360" y="23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3" name="Freeform 7"/>
          <p:cNvSpPr/>
          <p:nvPr/>
        </p:nvSpPr>
        <p:spPr bwMode="auto">
          <a:xfrm>
            <a:off x="1363233" y="3360466"/>
            <a:ext cx="7938" cy="17463"/>
          </a:xfrm>
          <a:custGeom>
            <a:avLst/>
            <a:gdLst>
              <a:gd name="T0" fmla="*/ 0 w 70"/>
              <a:gd name="T1" fmla="*/ 0 h 162"/>
              <a:gd name="T2" fmla="*/ 0 w 70"/>
              <a:gd name="T3" fmla="*/ 162 h 162"/>
              <a:gd name="T4" fmla="*/ 21 w 70"/>
              <a:gd name="T5" fmla="*/ 156 h 162"/>
              <a:gd name="T6" fmla="*/ 39 w 70"/>
              <a:gd name="T7" fmla="*/ 147 h 162"/>
              <a:gd name="T8" fmla="*/ 52 w 70"/>
              <a:gd name="T9" fmla="*/ 136 h 162"/>
              <a:gd name="T10" fmla="*/ 62 w 70"/>
              <a:gd name="T11" fmla="*/ 122 h 162"/>
              <a:gd name="T12" fmla="*/ 68 w 70"/>
              <a:gd name="T13" fmla="*/ 106 h 162"/>
              <a:gd name="T14" fmla="*/ 70 w 70"/>
              <a:gd name="T15" fmla="*/ 87 h 162"/>
              <a:gd name="T16" fmla="*/ 67 w 70"/>
              <a:gd name="T17" fmla="*/ 68 h 162"/>
              <a:gd name="T18" fmla="*/ 59 w 70"/>
              <a:gd name="T19" fmla="*/ 49 h 162"/>
              <a:gd name="T20" fmla="*/ 45 w 70"/>
              <a:gd name="T21" fmla="*/ 32 h 162"/>
              <a:gd name="T22" fmla="*/ 25 w 70"/>
              <a:gd name="T23" fmla="*/ 16 h 162"/>
              <a:gd name="T24" fmla="*/ 0 w 70"/>
              <a:gd name="T25" fmla="*/ 0 h 16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70" h="162">
                <a:moveTo>
                  <a:pt x="0" y="0"/>
                </a:moveTo>
                <a:lnTo>
                  <a:pt x="0" y="162"/>
                </a:lnTo>
                <a:lnTo>
                  <a:pt x="21" y="156"/>
                </a:lnTo>
                <a:lnTo>
                  <a:pt x="39" y="147"/>
                </a:lnTo>
                <a:lnTo>
                  <a:pt x="52" y="136"/>
                </a:lnTo>
                <a:lnTo>
                  <a:pt x="62" y="122"/>
                </a:lnTo>
                <a:lnTo>
                  <a:pt x="68" y="106"/>
                </a:lnTo>
                <a:lnTo>
                  <a:pt x="70" y="87"/>
                </a:lnTo>
                <a:lnTo>
                  <a:pt x="67" y="68"/>
                </a:lnTo>
                <a:lnTo>
                  <a:pt x="59" y="49"/>
                </a:lnTo>
                <a:lnTo>
                  <a:pt x="45" y="32"/>
                </a:lnTo>
                <a:lnTo>
                  <a:pt x="25" y="16"/>
                </a:lnTo>
                <a:lnTo>
                  <a:pt x="0" y="0"/>
                </a:lnTo>
                <a:close/>
              </a:path>
            </a:pathLst>
          </a:custGeom>
          <a:solidFill>
            <a:schemeClr val="bg1"/>
          </a:solidFill>
          <a:ln w="0">
            <a:solidFill>
              <a:srgbClr val="272636"/>
            </a:solidFill>
            <a:prstDash val="solid"/>
            <a:round/>
          </a:ln>
        </p:spPr>
        <p:txBody>
          <a:bodyPr vert="horz" wrap="square" lIns="91440" tIns="45720" rIns="91440" bIns="45720" numCol="1" anchor="t" anchorCtr="0" compatLnSpc="1"/>
          <a:lstStyle/>
          <a:p>
            <a:endParaRPr lang="zh-CN" altLang="en-US"/>
          </a:p>
        </p:txBody>
      </p:sp>
      <p:sp>
        <p:nvSpPr>
          <p:cNvPr id="14" name="Freeform 8"/>
          <p:cNvSpPr/>
          <p:nvPr/>
        </p:nvSpPr>
        <p:spPr bwMode="auto">
          <a:xfrm>
            <a:off x="1352120" y="3330303"/>
            <a:ext cx="6350" cy="19050"/>
          </a:xfrm>
          <a:custGeom>
            <a:avLst/>
            <a:gdLst>
              <a:gd name="T0" fmla="*/ 0 w 67"/>
              <a:gd name="T1" fmla="*/ 77 h 168"/>
              <a:gd name="T2" fmla="*/ 2 w 67"/>
              <a:gd name="T3" fmla="*/ 97 h 168"/>
              <a:gd name="T4" fmla="*/ 6 w 67"/>
              <a:gd name="T5" fmla="*/ 113 h 168"/>
              <a:gd name="T6" fmla="*/ 14 w 67"/>
              <a:gd name="T7" fmla="*/ 128 h 168"/>
              <a:gd name="T8" fmla="*/ 26 w 67"/>
              <a:gd name="T9" fmla="*/ 141 h 168"/>
              <a:gd name="T10" fmla="*/ 44 w 67"/>
              <a:gd name="T11" fmla="*/ 154 h 168"/>
              <a:gd name="T12" fmla="*/ 67 w 67"/>
              <a:gd name="T13" fmla="*/ 168 h 168"/>
              <a:gd name="T14" fmla="*/ 67 w 67"/>
              <a:gd name="T15" fmla="*/ 0 h 168"/>
              <a:gd name="T16" fmla="*/ 46 w 67"/>
              <a:gd name="T17" fmla="*/ 6 h 168"/>
              <a:gd name="T18" fmla="*/ 30 w 67"/>
              <a:gd name="T19" fmla="*/ 16 h 168"/>
              <a:gd name="T20" fmla="*/ 16 w 67"/>
              <a:gd name="T21" fmla="*/ 27 h 168"/>
              <a:gd name="T22" fmla="*/ 7 w 67"/>
              <a:gd name="T23" fmla="*/ 41 h 168"/>
              <a:gd name="T24" fmla="*/ 2 w 67"/>
              <a:gd name="T25" fmla="*/ 58 h 168"/>
              <a:gd name="T26" fmla="*/ 0 w 67"/>
              <a:gd name="T27" fmla="*/ 77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Lst>
            <a:rect l="0" t="0" r="r" b="b"/>
            <a:pathLst>
              <a:path w="67" h="168">
                <a:moveTo>
                  <a:pt x="0" y="77"/>
                </a:moveTo>
                <a:lnTo>
                  <a:pt x="2" y="97"/>
                </a:lnTo>
                <a:lnTo>
                  <a:pt x="6" y="113"/>
                </a:lnTo>
                <a:lnTo>
                  <a:pt x="14" y="128"/>
                </a:lnTo>
                <a:lnTo>
                  <a:pt x="26" y="141"/>
                </a:lnTo>
                <a:lnTo>
                  <a:pt x="44" y="154"/>
                </a:lnTo>
                <a:lnTo>
                  <a:pt x="67" y="168"/>
                </a:lnTo>
                <a:lnTo>
                  <a:pt x="67" y="0"/>
                </a:lnTo>
                <a:lnTo>
                  <a:pt x="46" y="6"/>
                </a:lnTo>
                <a:lnTo>
                  <a:pt x="30" y="16"/>
                </a:lnTo>
                <a:lnTo>
                  <a:pt x="16" y="27"/>
                </a:lnTo>
                <a:lnTo>
                  <a:pt x="7" y="41"/>
                </a:lnTo>
                <a:lnTo>
                  <a:pt x="2" y="58"/>
                </a:lnTo>
                <a:lnTo>
                  <a:pt x="0" y="77"/>
                </a:lnTo>
                <a:close/>
              </a:path>
            </a:pathLst>
          </a:custGeom>
          <a:solidFill>
            <a:schemeClr val="bg1"/>
          </a:solidFill>
          <a:ln w="0">
            <a:solidFill>
              <a:srgbClr val="272636"/>
            </a:solidFill>
            <a:prstDash val="solid"/>
            <a:round/>
          </a:ln>
        </p:spPr>
        <p:txBody>
          <a:bodyPr vert="horz" wrap="square" lIns="91440" tIns="45720" rIns="91440" bIns="45720" numCol="1" anchor="t" anchorCtr="0" compatLnSpc="1"/>
          <a:lstStyle/>
          <a:p>
            <a:endParaRPr lang="zh-CN" altLang="en-US"/>
          </a:p>
        </p:txBody>
      </p:sp>
      <p:sp>
        <p:nvSpPr>
          <p:cNvPr id="15" name="Freeform 9"/>
          <p:cNvSpPr>
            <a:spLocks noEditPoints="1"/>
          </p:cNvSpPr>
          <p:nvPr/>
        </p:nvSpPr>
        <p:spPr bwMode="auto">
          <a:xfrm>
            <a:off x="1299733" y="3295378"/>
            <a:ext cx="122238" cy="123825"/>
          </a:xfrm>
          <a:custGeom>
            <a:avLst/>
            <a:gdLst>
              <a:gd name="T0" fmla="*/ 482 w 1084"/>
              <a:gd name="T1" fmla="*/ 4 h 1085"/>
              <a:gd name="T2" fmla="*/ 371 w 1084"/>
              <a:gd name="T3" fmla="*/ 28 h 1085"/>
              <a:gd name="T4" fmla="*/ 268 w 1084"/>
              <a:gd name="T5" fmla="*/ 75 h 1085"/>
              <a:gd name="T6" fmla="*/ 179 w 1084"/>
              <a:gd name="T7" fmla="*/ 140 h 1085"/>
              <a:gd name="T8" fmla="*/ 105 w 1084"/>
              <a:gd name="T9" fmla="*/ 223 h 1085"/>
              <a:gd name="T10" fmla="*/ 48 w 1084"/>
              <a:gd name="T11" fmla="*/ 319 h 1085"/>
              <a:gd name="T12" fmla="*/ 12 w 1084"/>
              <a:gd name="T13" fmla="*/ 426 h 1085"/>
              <a:gd name="T14" fmla="*/ 0 w 1084"/>
              <a:gd name="T15" fmla="*/ 542 h 1085"/>
              <a:gd name="T16" fmla="*/ 12 w 1084"/>
              <a:gd name="T17" fmla="*/ 659 h 1085"/>
              <a:gd name="T18" fmla="*/ 48 w 1084"/>
              <a:gd name="T19" fmla="*/ 766 h 1085"/>
              <a:gd name="T20" fmla="*/ 105 w 1084"/>
              <a:gd name="T21" fmla="*/ 863 h 1085"/>
              <a:gd name="T22" fmla="*/ 179 w 1084"/>
              <a:gd name="T23" fmla="*/ 945 h 1085"/>
              <a:gd name="T24" fmla="*/ 268 w 1084"/>
              <a:gd name="T25" fmla="*/ 1011 h 1085"/>
              <a:gd name="T26" fmla="*/ 371 w 1084"/>
              <a:gd name="T27" fmla="*/ 1057 h 1085"/>
              <a:gd name="T28" fmla="*/ 482 w 1084"/>
              <a:gd name="T29" fmla="*/ 1082 h 1085"/>
              <a:gd name="T30" fmla="*/ 600 w 1084"/>
              <a:gd name="T31" fmla="*/ 1082 h 1085"/>
              <a:gd name="T32" fmla="*/ 713 w 1084"/>
              <a:gd name="T33" fmla="*/ 1057 h 1085"/>
              <a:gd name="T34" fmla="*/ 815 w 1084"/>
              <a:gd name="T35" fmla="*/ 1011 h 1085"/>
              <a:gd name="T36" fmla="*/ 904 w 1084"/>
              <a:gd name="T37" fmla="*/ 945 h 1085"/>
              <a:gd name="T38" fmla="*/ 979 w 1084"/>
              <a:gd name="T39" fmla="*/ 863 h 1085"/>
              <a:gd name="T40" fmla="*/ 1036 w 1084"/>
              <a:gd name="T41" fmla="*/ 766 h 1085"/>
              <a:gd name="T42" fmla="*/ 1071 w 1084"/>
              <a:gd name="T43" fmla="*/ 659 h 1085"/>
              <a:gd name="T44" fmla="*/ 1084 w 1084"/>
              <a:gd name="T45" fmla="*/ 542 h 1085"/>
              <a:gd name="T46" fmla="*/ 1071 w 1084"/>
              <a:gd name="T47" fmla="*/ 426 h 1085"/>
              <a:gd name="T48" fmla="*/ 1036 w 1084"/>
              <a:gd name="T49" fmla="*/ 319 h 1085"/>
              <a:gd name="T50" fmla="*/ 979 w 1084"/>
              <a:gd name="T51" fmla="*/ 223 h 1085"/>
              <a:gd name="T52" fmla="*/ 904 w 1084"/>
              <a:gd name="T53" fmla="*/ 140 h 1085"/>
              <a:gd name="T54" fmla="*/ 815 w 1084"/>
              <a:gd name="T55" fmla="*/ 75 h 1085"/>
              <a:gd name="T56" fmla="*/ 713 w 1084"/>
              <a:gd name="T57" fmla="*/ 28 h 1085"/>
              <a:gd name="T58" fmla="*/ 600 w 1084"/>
              <a:gd name="T59" fmla="*/ 4 h 1085"/>
              <a:gd name="T60" fmla="*/ 665 w 1084"/>
              <a:gd name="T61" fmla="*/ 741 h 1085"/>
              <a:gd name="T62" fmla="*/ 622 w 1084"/>
              <a:gd name="T63" fmla="*/ 770 h 1085"/>
              <a:gd name="T64" fmla="*/ 566 w 1084"/>
              <a:gd name="T65" fmla="*/ 786 h 1085"/>
              <a:gd name="T66" fmla="*/ 526 w 1084"/>
              <a:gd name="T67" fmla="*/ 867 h 1085"/>
              <a:gd name="T68" fmla="*/ 488 w 1084"/>
              <a:gd name="T69" fmla="*/ 787 h 1085"/>
              <a:gd name="T70" fmla="*/ 422 w 1084"/>
              <a:gd name="T71" fmla="*/ 771 h 1085"/>
              <a:gd name="T72" fmla="*/ 395 w 1084"/>
              <a:gd name="T73" fmla="*/ 686 h 1085"/>
              <a:gd name="T74" fmla="*/ 440 w 1084"/>
              <a:gd name="T75" fmla="*/ 714 h 1085"/>
              <a:gd name="T76" fmla="*/ 495 w 1084"/>
              <a:gd name="T77" fmla="*/ 729 h 1085"/>
              <a:gd name="T78" fmla="*/ 526 w 1084"/>
              <a:gd name="T79" fmla="*/ 548 h 1085"/>
              <a:gd name="T80" fmla="*/ 457 w 1084"/>
              <a:gd name="T81" fmla="*/ 510 h 1085"/>
              <a:gd name="T82" fmla="*/ 417 w 1084"/>
              <a:gd name="T83" fmla="*/ 475 h 1085"/>
              <a:gd name="T84" fmla="*/ 398 w 1084"/>
              <a:gd name="T85" fmla="*/ 438 h 1085"/>
              <a:gd name="T86" fmla="*/ 392 w 1084"/>
              <a:gd name="T87" fmla="*/ 395 h 1085"/>
              <a:gd name="T88" fmla="*/ 401 w 1084"/>
              <a:gd name="T89" fmla="*/ 344 h 1085"/>
              <a:gd name="T90" fmla="*/ 429 w 1084"/>
              <a:gd name="T91" fmla="*/ 300 h 1085"/>
              <a:gd name="T92" fmla="*/ 472 w 1084"/>
              <a:gd name="T93" fmla="*/ 268 h 1085"/>
              <a:gd name="T94" fmla="*/ 526 w 1084"/>
              <a:gd name="T95" fmla="*/ 253 h 1085"/>
              <a:gd name="T96" fmla="*/ 566 w 1084"/>
              <a:gd name="T97" fmla="*/ 185 h 1085"/>
              <a:gd name="T98" fmla="*/ 600 w 1084"/>
              <a:gd name="T99" fmla="*/ 254 h 1085"/>
              <a:gd name="T100" fmla="*/ 652 w 1084"/>
              <a:gd name="T101" fmla="*/ 264 h 1085"/>
              <a:gd name="T102" fmla="*/ 668 w 1084"/>
              <a:gd name="T103" fmla="*/ 340 h 1085"/>
              <a:gd name="T104" fmla="*/ 623 w 1084"/>
              <a:gd name="T105" fmla="*/ 316 h 1085"/>
              <a:gd name="T106" fmla="*/ 566 w 1084"/>
              <a:gd name="T107" fmla="*/ 307 h 1085"/>
              <a:gd name="T108" fmla="*/ 602 w 1084"/>
              <a:gd name="T109" fmla="*/ 516 h 1085"/>
              <a:gd name="T110" fmla="*/ 656 w 1084"/>
              <a:gd name="T111" fmla="*/ 552 h 1085"/>
              <a:gd name="T112" fmla="*/ 686 w 1084"/>
              <a:gd name="T113" fmla="*/ 588 h 1085"/>
              <a:gd name="T114" fmla="*/ 701 w 1084"/>
              <a:gd name="T115" fmla="*/ 628 h 1085"/>
              <a:gd name="T116" fmla="*/ 700 w 1084"/>
              <a:gd name="T117" fmla="*/ 676 h 1085"/>
              <a:gd name="T118" fmla="*/ 682 w 1084"/>
              <a:gd name="T119" fmla="*/ 721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4" h="1085">
                <a:moveTo>
                  <a:pt x="542" y="0"/>
                </a:moveTo>
                <a:lnTo>
                  <a:pt x="482" y="4"/>
                </a:lnTo>
                <a:lnTo>
                  <a:pt x="426" y="13"/>
                </a:lnTo>
                <a:lnTo>
                  <a:pt x="371" y="28"/>
                </a:lnTo>
                <a:lnTo>
                  <a:pt x="318" y="48"/>
                </a:lnTo>
                <a:lnTo>
                  <a:pt x="268" y="75"/>
                </a:lnTo>
                <a:lnTo>
                  <a:pt x="222" y="105"/>
                </a:lnTo>
                <a:lnTo>
                  <a:pt x="179" y="140"/>
                </a:lnTo>
                <a:lnTo>
                  <a:pt x="140" y="180"/>
                </a:lnTo>
                <a:lnTo>
                  <a:pt x="105" y="223"/>
                </a:lnTo>
                <a:lnTo>
                  <a:pt x="74" y="269"/>
                </a:lnTo>
                <a:lnTo>
                  <a:pt x="48" y="319"/>
                </a:lnTo>
                <a:lnTo>
                  <a:pt x="28" y="371"/>
                </a:lnTo>
                <a:lnTo>
                  <a:pt x="12" y="426"/>
                </a:lnTo>
                <a:lnTo>
                  <a:pt x="3" y="484"/>
                </a:lnTo>
                <a:lnTo>
                  <a:pt x="0" y="542"/>
                </a:lnTo>
                <a:lnTo>
                  <a:pt x="3" y="602"/>
                </a:lnTo>
                <a:lnTo>
                  <a:pt x="12" y="659"/>
                </a:lnTo>
                <a:lnTo>
                  <a:pt x="28" y="714"/>
                </a:lnTo>
                <a:lnTo>
                  <a:pt x="48" y="766"/>
                </a:lnTo>
                <a:lnTo>
                  <a:pt x="74" y="817"/>
                </a:lnTo>
                <a:lnTo>
                  <a:pt x="105" y="863"/>
                </a:lnTo>
                <a:lnTo>
                  <a:pt x="140" y="906"/>
                </a:lnTo>
                <a:lnTo>
                  <a:pt x="179" y="945"/>
                </a:lnTo>
                <a:lnTo>
                  <a:pt x="222" y="980"/>
                </a:lnTo>
                <a:lnTo>
                  <a:pt x="268" y="1011"/>
                </a:lnTo>
                <a:lnTo>
                  <a:pt x="318" y="1037"/>
                </a:lnTo>
                <a:lnTo>
                  <a:pt x="371" y="1057"/>
                </a:lnTo>
                <a:lnTo>
                  <a:pt x="426" y="1073"/>
                </a:lnTo>
                <a:lnTo>
                  <a:pt x="482" y="1082"/>
                </a:lnTo>
                <a:lnTo>
                  <a:pt x="542" y="1085"/>
                </a:lnTo>
                <a:lnTo>
                  <a:pt x="600" y="1082"/>
                </a:lnTo>
                <a:lnTo>
                  <a:pt x="658" y="1073"/>
                </a:lnTo>
                <a:lnTo>
                  <a:pt x="713" y="1057"/>
                </a:lnTo>
                <a:lnTo>
                  <a:pt x="766" y="1037"/>
                </a:lnTo>
                <a:lnTo>
                  <a:pt x="815" y="1011"/>
                </a:lnTo>
                <a:lnTo>
                  <a:pt x="861" y="980"/>
                </a:lnTo>
                <a:lnTo>
                  <a:pt x="904" y="945"/>
                </a:lnTo>
                <a:lnTo>
                  <a:pt x="944" y="906"/>
                </a:lnTo>
                <a:lnTo>
                  <a:pt x="979" y="863"/>
                </a:lnTo>
                <a:lnTo>
                  <a:pt x="1009" y="817"/>
                </a:lnTo>
                <a:lnTo>
                  <a:pt x="1036" y="766"/>
                </a:lnTo>
                <a:lnTo>
                  <a:pt x="1056" y="714"/>
                </a:lnTo>
                <a:lnTo>
                  <a:pt x="1071" y="659"/>
                </a:lnTo>
                <a:lnTo>
                  <a:pt x="1080" y="602"/>
                </a:lnTo>
                <a:lnTo>
                  <a:pt x="1084" y="542"/>
                </a:lnTo>
                <a:lnTo>
                  <a:pt x="1080" y="484"/>
                </a:lnTo>
                <a:lnTo>
                  <a:pt x="1071" y="426"/>
                </a:lnTo>
                <a:lnTo>
                  <a:pt x="1056" y="371"/>
                </a:lnTo>
                <a:lnTo>
                  <a:pt x="1036" y="319"/>
                </a:lnTo>
                <a:lnTo>
                  <a:pt x="1009" y="269"/>
                </a:lnTo>
                <a:lnTo>
                  <a:pt x="979" y="223"/>
                </a:lnTo>
                <a:lnTo>
                  <a:pt x="944" y="180"/>
                </a:lnTo>
                <a:lnTo>
                  <a:pt x="904" y="140"/>
                </a:lnTo>
                <a:lnTo>
                  <a:pt x="861" y="105"/>
                </a:lnTo>
                <a:lnTo>
                  <a:pt x="815" y="75"/>
                </a:lnTo>
                <a:lnTo>
                  <a:pt x="766" y="48"/>
                </a:lnTo>
                <a:lnTo>
                  <a:pt x="713" y="28"/>
                </a:lnTo>
                <a:lnTo>
                  <a:pt x="658" y="13"/>
                </a:lnTo>
                <a:lnTo>
                  <a:pt x="600" y="4"/>
                </a:lnTo>
                <a:lnTo>
                  <a:pt x="542" y="0"/>
                </a:lnTo>
                <a:close/>
                <a:moveTo>
                  <a:pt x="665" y="741"/>
                </a:moveTo>
                <a:lnTo>
                  <a:pt x="646" y="756"/>
                </a:lnTo>
                <a:lnTo>
                  <a:pt x="622" y="770"/>
                </a:lnTo>
                <a:lnTo>
                  <a:pt x="595" y="779"/>
                </a:lnTo>
                <a:lnTo>
                  <a:pt x="566" y="786"/>
                </a:lnTo>
                <a:lnTo>
                  <a:pt x="566" y="867"/>
                </a:lnTo>
                <a:lnTo>
                  <a:pt x="526" y="867"/>
                </a:lnTo>
                <a:lnTo>
                  <a:pt x="526" y="789"/>
                </a:lnTo>
                <a:lnTo>
                  <a:pt x="488" y="787"/>
                </a:lnTo>
                <a:lnTo>
                  <a:pt x="454" y="781"/>
                </a:lnTo>
                <a:lnTo>
                  <a:pt x="422" y="771"/>
                </a:lnTo>
                <a:lnTo>
                  <a:pt x="395" y="756"/>
                </a:lnTo>
                <a:lnTo>
                  <a:pt x="395" y="686"/>
                </a:lnTo>
                <a:lnTo>
                  <a:pt x="417" y="702"/>
                </a:lnTo>
                <a:lnTo>
                  <a:pt x="440" y="714"/>
                </a:lnTo>
                <a:lnTo>
                  <a:pt x="467" y="723"/>
                </a:lnTo>
                <a:lnTo>
                  <a:pt x="495" y="729"/>
                </a:lnTo>
                <a:lnTo>
                  <a:pt x="526" y="733"/>
                </a:lnTo>
                <a:lnTo>
                  <a:pt x="526" y="548"/>
                </a:lnTo>
                <a:lnTo>
                  <a:pt x="488" y="528"/>
                </a:lnTo>
                <a:lnTo>
                  <a:pt x="457" y="510"/>
                </a:lnTo>
                <a:lnTo>
                  <a:pt x="433" y="492"/>
                </a:lnTo>
                <a:lnTo>
                  <a:pt x="417" y="475"/>
                </a:lnTo>
                <a:lnTo>
                  <a:pt x="406" y="456"/>
                </a:lnTo>
                <a:lnTo>
                  <a:pt x="398" y="438"/>
                </a:lnTo>
                <a:lnTo>
                  <a:pt x="394" y="416"/>
                </a:lnTo>
                <a:lnTo>
                  <a:pt x="392" y="395"/>
                </a:lnTo>
                <a:lnTo>
                  <a:pt x="395" y="368"/>
                </a:lnTo>
                <a:lnTo>
                  <a:pt x="401" y="344"/>
                </a:lnTo>
                <a:lnTo>
                  <a:pt x="414" y="322"/>
                </a:lnTo>
                <a:lnTo>
                  <a:pt x="429" y="300"/>
                </a:lnTo>
                <a:lnTo>
                  <a:pt x="450" y="283"/>
                </a:lnTo>
                <a:lnTo>
                  <a:pt x="472" y="268"/>
                </a:lnTo>
                <a:lnTo>
                  <a:pt x="498" y="258"/>
                </a:lnTo>
                <a:lnTo>
                  <a:pt x="526" y="253"/>
                </a:lnTo>
                <a:lnTo>
                  <a:pt x="526" y="185"/>
                </a:lnTo>
                <a:lnTo>
                  <a:pt x="566" y="185"/>
                </a:lnTo>
                <a:lnTo>
                  <a:pt x="566" y="251"/>
                </a:lnTo>
                <a:lnTo>
                  <a:pt x="600" y="254"/>
                </a:lnTo>
                <a:lnTo>
                  <a:pt x="629" y="258"/>
                </a:lnTo>
                <a:lnTo>
                  <a:pt x="652" y="264"/>
                </a:lnTo>
                <a:lnTo>
                  <a:pt x="668" y="272"/>
                </a:lnTo>
                <a:lnTo>
                  <a:pt x="668" y="340"/>
                </a:lnTo>
                <a:lnTo>
                  <a:pt x="648" y="327"/>
                </a:lnTo>
                <a:lnTo>
                  <a:pt x="623" y="316"/>
                </a:lnTo>
                <a:lnTo>
                  <a:pt x="596" y="310"/>
                </a:lnTo>
                <a:lnTo>
                  <a:pt x="566" y="307"/>
                </a:lnTo>
                <a:lnTo>
                  <a:pt x="566" y="498"/>
                </a:lnTo>
                <a:lnTo>
                  <a:pt x="602" y="516"/>
                </a:lnTo>
                <a:lnTo>
                  <a:pt x="631" y="534"/>
                </a:lnTo>
                <a:lnTo>
                  <a:pt x="656" y="552"/>
                </a:lnTo>
                <a:lnTo>
                  <a:pt x="673" y="569"/>
                </a:lnTo>
                <a:lnTo>
                  <a:pt x="686" y="588"/>
                </a:lnTo>
                <a:lnTo>
                  <a:pt x="695" y="607"/>
                </a:lnTo>
                <a:lnTo>
                  <a:pt x="701" y="628"/>
                </a:lnTo>
                <a:lnTo>
                  <a:pt x="702" y="649"/>
                </a:lnTo>
                <a:lnTo>
                  <a:pt x="700" y="676"/>
                </a:lnTo>
                <a:lnTo>
                  <a:pt x="693" y="700"/>
                </a:lnTo>
                <a:lnTo>
                  <a:pt x="682" y="721"/>
                </a:lnTo>
                <a:lnTo>
                  <a:pt x="665" y="741"/>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46" name="Freeform 14"/>
          <p:cNvSpPr>
            <a:spLocks noEditPoints="1"/>
          </p:cNvSpPr>
          <p:nvPr/>
        </p:nvSpPr>
        <p:spPr bwMode="auto">
          <a:xfrm>
            <a:off x="1232996" y="2221235"/>
            <a:ext cx="252412" cy="244475"/>
          </a:xfrm>
          <a:custGeom>
            <a:avLst/>
            <a:gdLst>
              <a:gd name="T0" fmla="*/ 215 w 3342"/>
              <a:gd name="T1" fmla="*/ 252 h 3231"/>
              <a:gd name="T2" fmla="*/ 255 w 3342"/>
              <a:gd name="T3" fmla="*/ 209 h 3231"/>
              <a:gd name="T4" fmla="*/ 265 w 3342"/>
              <a:gd name="T5" fmla="*/ 2309 h 3231"/>
              <a:gd name="T6" fmla="*/ 310 w 3342"/>
              <a:gd name="T7" fmla="*/ 2378 h 3231"/>
              <a:gd name="T8" fmla="*/ 1660 w 3342"/>
              <a:gd name="T9" fmla="*/ 2972 h 3231"/>
              <a:gd name="T10" fmla="*/ 1705 w 3342"/>
              <a:gd name="T11" fmla="*/ 2972 h 3231"/>
              <a:gd name="T12" fmla="*/ 3005 w 3342"/>
              <a:gd name="T13" fmla="*/ 2399 h 3231"/>
              <a:gd name="T14" fmla="*/ 3058 w 3342"/>
              <a:gd name="T15" fmla="*/ 2346 h 3231"/>
              <a:gd name="T16" fmla="*/ 3085 w 3342"/>
              <a:gd name="T17" fmla="*/ 2276 h 3231"/>
              <a:gd name="T18" fmla="*/ 3103 w 3342"/>
              <a:gd name="T19" fmla="*/ 232 h 3231"/>
              <a:gd name="T20" fmla="*/ 3154 w 3342"/>
              <a:gd name="T21" fmla="*/ 261 h 3231"/>
              <a:gd name="T22" fmla="*/ 1601 w 3342"/>
              <a:gd name="T23" fmla="*/ 670 h 3231"/>
              <a:gd name="T24" fmla="*/ 3095 w 3342"/>
              <a:gd name="T25" fmla="*/ 10 h 3231"/>
              <a:gd name="T26" fmla="*/ 3219 w 3342"/>
              <a:gd name="T27" fmla="*/ 9 h 3231"/>
              <a:gd name="T28" fmla="*/ 3308 w 3342"/>
              <a:gd name="T29" fmla="*/ 76 h 3231"/>
              <a:gd name="T30" fmla="*/ 3342 w 3342"/>
              <a:gd name="T31" fmla="*/ 197 h 3231"/>
              <a:gd name="T32" fmla="*/ 3316 w 3342"/>
              <a:gd name="T33" fmla="*/ 2406 h 3231"/>
              <a:gd name="T34" fmla="*/ 3215 w 3342"/>
              <a:gd name="T35" fmla="*/ 2561 h 3231"/>
              <a:gd name="T36" fmla="*/ 1778 w 3342"/>
              <a:gd name="T37" fmla="*/ 3212 h 3231"/>
              <a:gd name="T38" fmla="*/ 1671 w 3342"/>
              <a:gd name="T39" fmla="*/ 3230 h 3231"/>
              <a:gd name="T40" fmla="*/ 1564 w 3342"/>
              <a:gd name="T41" fmla="*/ 3212 h 3231"/>
              <a:gd name="T42" fmla="*/ 127 w 3342"/>
              <a:gd name="T43" fmla="*/ 2561 h 3231"/>
              <a:gd name="T44" fmla="*/ 26 w 3342"/>
              <a:gd name="T45" fmla="*/ 2406 h 3231"/>
              <a:gd name="T46" fmla="*/ 0 w 3342"/>
              <a:gd name="T47" fmla="*/ 197 h 3231"/>
              <a:gd name="T48" fmla="*/ 34 w 3342"/>
              <a:gd name="T49" fmla="*/ 76 h 3231"/>
              <a:gd name="T50" fmla="*/ 123 w 3342"/>
              <a:gd name="T51" fmla="*/ 9 h 3231"/>
              <a:gd name="T52" fmla="*/ 247 w 3342"/>
              <a:gd name="T53" fmla="*/ 10 h 3231"/>
              <a:gd name="T54" fmla="*/ 411 w 3342"/>
              <a:gd name="T55" fmla="*/ 1336 h 3231"/>
              <a:gd name="T56" fmla="*/ 1388 w 3342"/>
              <a:gd name="T57" fmla="*/ 1336 h 3231"/>
              <a:gd name="T58" fmla="*/ 2097 w 3342"/>
              <a:gd name="T59" fmla="*/ 1361 h 3231"/>
              <a:gd name="T60" fmla="*/ 2926 w 3342"/>
              <a:gd name="T61" fmla="*/ 1056 h 3231"/>
              <a:gd name="T62" fmla="*/ 2951 w 3342"/>
              <a:gd name="T63" fmla="*/ 962 h 3231"/>
              <a:gd name="T64" fmla="*/ 2902 w 3342"/>
              <a:gd name="T65" fmla="*/ 874 h 3231"/>
              <a:gd name="T66" fmla="*/ 2809 w 3342"/>
              <a:gd name="T67" fmla="*/ 849 h 3231"/>
              <a:gd name="T68" fmla="*/ 1971 w 3342"/>
              <a:gd name="T69" fmla="*/ 1141 h 3231"/>
              <a:gd name="T70" fmla="*/ 1929 w 3342"/>
              <a:gd name="T71" fmla="*/ 1229 h 3231"/>
              <a:gd name="T72" fmla="*/ 1960 w 3342"/>
              <a:gd name="T73" fmla="*/ 1325 h 3231"/>
              <a:gd name="T74" fmla="*/ 2047 w 3342"/>
              <a:gd name="T75" fmla="*/ 1367 h 3231"/>
              <a:gd name="T76" fmla="*/ 2865 w 3342"/>
              <a:gd name="T77" fmla="*/ 1619 h 3231"/>
              <a:gd name="T78" fmla="*/ 2939 w 3342"/>
              <a:gd name="T79" fmla="*/ 1554 h 3231"/>
              <a:gd name="T80" fmla="*/ 2946 w 3342"/>
              <a:gd name="T81" fmla="*/ 1455 h 3231"/>
              <a:gd name="T82" fmla="*/ 2882 w 3342"/>
              <a:gd name="T83" fmla="*/ 1381 h 3231"/>
              <a:gd name="T84" fmla="*/ 2784 w 3342"/>
              <a:gd name="T85" fmla="*/ 1374 h 3231"/>
              <a:gd name="T86" fmla="*/ 1955 w 3342"/>
              <a:gd name="T87" fmla="*/ 1679 h 3231"/>
              <a:gd name="T88" fmla="*/ 1929 w 3342"/>
              <a:gd name="T89" fmla="*/ 1773 h 3231"/>
              <a:gd name="T90" fmla="*/ 1978 w 3342"/>
              <a:gd name="T91" fmla="*/ 1861 h 3231"/>
              <a:gd name="T92" fmla="*/ 2072 w 3342"/>
              <a:gd name="T93" fmla="*/ 1886 h 3231"/>
              <a:gd name="T94" fmla="*/ 2889 w 3342"/>
              <a:gd name="T95" fmla="*/ 2128 h 3231"/>
              <a:gd name="T96" fmla="*/ 2948 w 3342"/>
              <a:gd name="T97" fmla="*/ 2050 h 3231"/>
              <a:gd name="T98" fmla="*/ 2935 w 3342"/>
              <a:gd name="T99" fmla="*/ 1950 h 3231"/>
              <a:gd name="T100" fmla="*/ 2858 w 3342"/>
              <a:gd name="T101" fmla="*/ 1890 h 3231"/>
              <a:gd name="T102" fmla="*/ 2016 w 3342"/>
              <a:gd name="T103" fmla="*/ 2154 h 3231"/>
              <a:gd name="T104" fmla="*/ 1942 w 3342"/>
              <a:gd name="T105" fmla="*/ 2219 h 3231"/>
              <a:gd name="T106" fmla="*/ 1935 w 3342"/>
              <a:gd name="T107" fmla="*/ 2318 h 3231"/>
              <a:gd name="T108" fmla="*/ 1999 w 3342"/>
              <a:gd name="T109" fmla="*/ 2393 h 3231"/>
              <a:gd name="T110" fmla="*/ 2097 w 3342"/>
              <a:gd name="T111" fmla="*/ 2400 h 323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Lst>
            <a:rect l="0" t="0" r="r" b="b"/>
            <a:pathLst>
              <a:path w="3342" h="3231">
                <a:moveTo>
                  <a:pt x="176" y="260"/>
                </a:moveTo>
                <a:lnTo>
                  <a:pt x="187" y="261"/>
                </a:lnTo>
                <a:lnTo>
                  <a:pt x="200" y="258"/>
                </a:lnTo>
                <a:lnTo>
                  <a:pt x="215" y="252"/>
                </a:lnTo>
                <a:lnTo>
                  <a:pt x="228" y="244"/>
                </a:lnTo>
                <a:lnTo>
                  <a:pt x="239" y="232"/>
                </a:lnTo>
                <a:lnTo>
                  <a:pt x="249" y="221"/>
                </a:lnTo>
                <a:lnTo>
                  <a:pt x="255" y="209"/>
                </a:lnTo>
                <a:lnTo>
                  <a:pt x="257" y="197"/>
                </a:lnTo>
                <a:lnTo>
                  <a:pt x="257" y="2276"/>
                </a:lnTo>
                <a:lnTo>
                  <a:pt x="259" y="2292"/>
                </a:lnTo>
                <a:lnTo>
                  <a:pt x="265" y="2309"/>
                </a:lnTo>
                <a:lnTo>
                  <a:pt x="273" y="2327"/>
                </a:lnTo>
                <a:lnTo>
                  <a:pt x="284" y="2346"/>
                </a:lnTo>
                <a:lnTo>
                  <a:pt x="296" y="2363"/>
                </a:lnTo>
                <a:lnTo>
                  <a:pt x="310" y="2378"/>
                </a:lnTo>
                <a:lnTo>
                  <a:pt x="323" y="2390"/>
                </a:lnTo>
                <a:lnTo>
                  <a:pt x="337" y="2399"/>
                </a:lnTo>
                <a:lnTo>
                  <a:pt x="1665" y="2973"/>
                </a:lnTo>
                <a:lnTo>
                  <a:pt x="1660" y="2972"/>
                </a:lnTo>
                <a:lnTo>
                  <a:pt x="1650" y="2971"/>
                </a:lnTo>
                <a:lnTo>
                  <a:pt x="1637" y="2972"/>
                </a:lnTo>
                <a:lnTo>
                  <a:pt x="1671" y="2968"/>
                </a:lnTo>
                <a:lnTo>
                  <a:pt x="1705" y="2972"/>
                </a:lnTo>
                <a:lnTo>
                  <a:pt x="1692" y="2971"/>
                </a:lnTo>
                <a:lnTo>
                  <a:pt x="1682" y="2972"/>
                </a:lnTo>
                <a:lnTo>
                  <a:pt x="1677" y="2973"/>
                </a:lnTo>
                <a:lnTo>
                  <a:pt x="3005" y="2399"/>
                </a:lnTo>
                <a:lnTo>
                  <a:pt x="3018" y="2390"/>
                </a:lnTo>
                <a:lnTo>
                  <a:pt x="3032" y="2378"/>
                </a:lnTo>
                <a:lnTo>
                  <a:pt x="3046" y="2363"/>
                </a:lnTo>
                <a:lnTo>
                  <a:pt x="3058" y="2346"/>
                </a:lnTo>
                <a:lnTo>
                  <a:pt x="3069" y="2327"/>
                </a:lnTo>
                <a:lnTo>
                  <a:pt x="3077" y="2309"/>
                </a:lnTo>
                <a:lnTo>
                  <a:pt x="3083" y="2292"/>
                </a:lnTo>
                <a:lnTo>
                  <a:pt x="3085" y="2276"/>
                </a:lnTo>
                <a:lnTo>
                  <a:pt x="3085" y="197"/>
                </a:lnTo>
                <a:lnTo>
                  <a:pt x="3087" y="209"/>
                </a:lnTo>
                <a:lnTo>
                  <a:pt x="3093" y="221"/>
                </a:lnTo>
                <a:lnTo>
                  <a:pt x="3103" y="232"/>
                </a:lnTo>
                <a:lnTo>
                  <a:pt x="3114" y="244"/>
                </a:lnTo>
                <a:lnTo>
                  <a:pt x="3128" y="252"/>
                </a:lnTo>
                <a:lnTo>
                  <a:pt x="3141" y="258"/>
                </a:lnTo>
                <a:lnTo>
                  <a:pt x="3154" y="261"/>
                </a:lnTo>
                <a:lnTo>
                  <a:pt x="3166" y="260"/>
                </a:lnTo>
                <a:lnTo>
                  <a:pt x="1741" y="670"/>
                </a:lnTo>
                <a:lnTo>
                  <a:pt x="1671" y="691"/>
                </a:lnTo>
                <a:lnTo>
                  <a:pt x="1601" y="670"/>
                </a:lnTo>
                <a:lnTo>
                  <a:pt x="176" y="260"/>
                </a:lnTo>
                <a:close/>
                <a:moveTo>
                  <a:pt x="247" y="10"/>
                </a:moveTo>
                <a:lnTo>
                  <a:pt x="1671" y="421"/>
                </a:lnTo>
                <a:lnTo>
                  <a:pt x="3095" y="10"/>
                </a:lnTo>
                <a:lnTo>
                  <a:pt x="3129" y="3"/>
                </a:lnTo>
                <a:lnTo>
                  <a:pt x="3160" y="0"/>
                </a:lnTo>
                <a:lnTo>
                  <a:pt x="3190" y="3"/>
                </a:lnTo>
                <a:lnTo>
                  <a:pt x="3219" y="9"/>
                </a:lnTo>
                <a:lnTo>
                  <a:pt x="3245" y="20"/>
                </a:lnTo>
                <a:lnTo>
                  <a:pt x="3269" y="36"/>
                </a:lnTo>
                <a:lnTo>
                  <a:pt x="3289" y="54"/>
                </a:lnTo>
                <a:lnTo>
                  <a:pt x="3308" y="76"/>
                </a:lnTo>
                <a:lnTo>
                  <a:pt x="3322" y="102"/>
                </a:lnTo>
                <a:lnTo>
                  <a:pt x="3333" y="131"/>
                </a:lnTo>
                <a:lnTo>
                  <a:pt x="3340" y="163"/>
                </a:lnTo>
                <a:lnTo>
                  <a:pt x="3342" y="197"/>
                </a:lnTo>
                <a:lnTo>
                  <a:pt x="3342" y="2276"/>
                </a:lnTo>
                <a:lnTo>
                  <a:pt x="3339" y="2319"/>
                </a:lnTo>
                <a:lnTo>
                  <a:pt x="3330" y="2363"/>
                </a:lnTo>
                <a:lnTo>
                  <a:pt x="3316" y="2406"/>
                </a:lnTo>
                <a:lnTo>
                  <a:pt x="3297" y="2447"/>
                </a:lnTo>
                <a:lnTo>
                  <a:pt x="3273" y="2488"/>
                </a:lnTo>
                <a:lnTo>
                  <a:pt x="3246" y="2526"/>
                </a:lnTo>
                <a:lnTo>
                  <a:pt x="3215" y="2561"/>
                </a:lnTo>
                <a:lnTo>
                  <a:pt x="3181" y="2591"/>
                </a:lnTo>
                <a:lnTo>
                  <a:pt x="3145" y="2617"/>
                </a:lnTo>
                <a:lnTo>
                  <a:pt x="3106" y="2637"/>
                </a:lnTo>
                <a:lnTo>
                  <a:pt x="1778" y="3212"/>
                </a:lnTo>
                <a:lnTo>
                  <a:pt x="1749" y="3223"/>
                </a:lnTo>
                <a:lnTo>
                  <a:pt x="1722" y="3229"/>
                </a:lnTo>
                <a:lnTo>
                  <a:pt x="1696" y="3231"/>
                </a:lnTo>
                <a:lnTo>
                  <a:pt x="1671" y="3230"/>
                </a:lnTo>
                <a:lnTo>
                  <a:pt x="1646" y="3231"/>
                </a:lnTo>
                <a:lnTo>
                  <a:pt x="1620" y="3229"/>
                </a:lnTo>
                <a:lnTo>
                  <a:pt x="1593" y="3223"/>
                </a:lnTo>
                <a:lnTo>
                  <a:pt x="1564" y="3212"/>
                </a:lnTo>
                <a:lnTo>
                  <a:pt x="236" y="2637"/>
                </a:lnTo>
                <a:lnTo>
                  <a:pt x="197" y="2617"/>
                </a:lnTo>
                <a:lnTo>
                  <a:pt x="161" y="2591"/>
                </a:lnTo>
                <a:lnTo>
                  <a:pt x="127" y="2561"/>
                </a:lnTo>
                <a:lnTo>
                  <a:pt x="96" y="2526"/>
                </a:lnTo>
                <a:lnTo>
                  <a:pt x="69" y="2488"/>
                </a:lnTo>
                <a:lnTo>
                  <a:pt x="46" y="2447"/>
                </a:lnTo>
                <a:lnTo>
                  <a:pt x="26" y="2406"/>
                </a:lnTo>
                <a:lnTo>
                  <a:pt x="12" y="2363"/>
                </a:lnTo>
                <a:lnTo>
                  <a:pt x="3" y="2319"/>
                </a:lnTo>
                <a:lnTo>
                  <a:pt x="0" y="2276"/>
                </a:lnTo>
                <a:lnTo>
                  <a:pt x="0" y="197"/>
                </a:lnTo>
                <a:lnTo>
                  <a:pt x="2" y="163"/>
                </a:lnTo>
                <a:lnTo>
                  <a:pt x="9" y="131"/>
                </a:lnTo>
                <a:lnTo>
                  <a:pt x="19" y="102"/>
                </a:lnTo>
                <a:lnTo>
                  <a:pt x="34" y="76"/>
                </a:lnTo>
                <a:lnTo>
                  <a:pt x="52" y="54"/>
                </a:lnTo>
                <a:lnTo>
                  <a:pt x="73" y="36"/>
                </a:lnTo>
                <a:lnTo>
                  <a:pt x="97" y="20"/>
                </a:lnTo>
                <a:lnTo>
                  <a:pt x="123" y="9"/>
                </a:lnTo>
                <a:lnTo>
                  <a:pt x="152" y="3"/>
                </a:lnTo>
                <a:lnTo>
                  <a:pt x="182" y="0"/>
                </a:lnTo>
                <a:lnTo>
                  <a:pt x="213" y="3"/>
                </a:lnTo>
                <a:lnTo>
                  <a:pt x="247" y="10"/>
                </a:lnTo>
                <a:close/>
                <a:moveTo>
                  <a:pt x="900" y="1756"/>
                </a:moveTo>
                <a:lnTo>
                  <a:pt x="598" y="1917"/>
                </a:lnTo>
                <a:lnTo>
                  <a:pt x="656" y="1576"/>
                </a:lnTo>
                <a:lnTo>
                  <a:pt x="411" y="1336"/>
                </a:lnTo>
                <a:lnTo>
                  <a:pt x="749" y="1287"/>
                </a:lnTo>
                <a:lnTo>
                  <a:pt x="900" y="977"/>
                </a:lnTo>
                <a:lnTo>
                  <a:pt x="1051" y="1287"/>
                </a:lnTo>
                <a:lnTo>
                  <a:pt x="1388" y="1336"/>
                </a:lnTo>
                <a:lnTo>
                  <a:pt x="1144" y="1576"/>
                </a:lnTo>
                <a:lnTo>
                  <a:pt x="1202" y="1917"/>
                </a:lnTo>
                <a:lnTo>
                  <a:pt x="900" y="1756"/>
                </a:lnTo>
                <a:close/>
                <a:moveTo>
                  <a:pt x="2097" y="1361"/>
                </a:moveTo>
                <a:lnTo>
                  <a:pt x="2865" y="1100"/>
                </a:lnTo>
                <a:lnTo>
                  <a:pt x="2889" y="1089"/>
                </a:lnTo>
                <a:lnTo>
                  <a:pt x="2909" y="1074"/>
                </a:lnTo>
                <a:lnTo>
                  <a:pt x="2926" y="1056"/>
                </a:lnTo>
                <a:lnTo>
                  <a:pt x="2939" y="1035"/>
                </a:lnTo>
                <a:lnTo>
                  <a:pt x="2948" y="1012"/>
                </a:lnTo>
                <a:lnTo>
                  <a:pt x="2952" y="987"/>
                </a:lnTo>
                <a:lnTo>
                  <a:pt x="2951" y="962"/>
                </a:lnTo>
                <a:lnTo>
                  <a:pt x="2946" y="935"/>
                </a:lnTo>
                <a:lnTo>
                  <a:pt x="2935" y="912"/>
                </a:lnTo>
                <a:lnTo>
                  <a:pt x="2920" y="892"/>
                </a:lnTo>
                <a:lnTo>
                  <a:pt x="2902" y="874"/>
                </a:lnTo>
                <a:lnTo>
                  <a:pt x="2882" y="861"/>
                </a:lnTo>
                <a:lnTo>
                  <a:pt x="2858" y="852"/>
                </a:lnTo>
                <a:lnTo>
                  <a:pt x="2834" y="848"/>
                </a:lnTo>
                <a:lnTo>
                  <a:pt x="2809" y="849"/>
                </a:lnTo>
                <a:lnTo>
                  <a:pt x="2784" y="854"/>
                </a:lnTo>
                <a:lnTo>
                  <a:pt x="2016" y="1116"/>
                </a:lnTo>
                <a:lnTo>
                  <a:pt x="1992" y="1126"/>
                </a:lnTo>
                <a:lnTo>
                  <a:pt x="1971" y="1141"/>
                </a:lnTo>
                <a:lnTo>
                  <a:pt x="1955" y="1160"/>
                </a:lnTo>
                <a:lnTo>
                  <a:pt x="1942" y="1181"/>
                </a:lnTo>
                <a:lnTo>
                  <a:pt x="1933" y="1204"/>
                </a:lnTo>
                <a:lnTo>
                  <a:pt x="1929" y="1229"/>
                </a:lnTo>
                <a:lnTo>
                  <a:pt x="1929" y="1254"/>
                </a:lnTo>
                <a:lnTo>
                  <a:pt x="1935" y="1280"/>
                </a:lnTo>
                <a:lnTo>
                  <a:pt x="1946" y="1304"/>
                </a:lnTo>
                <a:lnTo>
                  <a:pt x="1960" y="1325"/>
                </a:lnTo>
                <a:lnTo>
                  <a:pt x="1978" y="1342"/>
                </a:lnTo>
                <a:lnTo>
                  <a:pt x="1999" y="1354"/>
                </a:lnTo>
                <a:lnTo>
                  <a:pt x="2023" y="1363"/>
                </a:lnTo>
                <a:lnTo>
                  <a:pt x="2047" y="1367"/>
                </a:lnTo>
                <a:lnTo>
                  <a:pt x="2072" y="1367"/>
                </a:lnTo>
                <a:lnTo>
                  <a:pt x="2097" y="1361"/>
                </a:lnTo>
                <a:close/>
                <a:moveTo>
                  <a:pt x="2097" y="1881"/>
                </a:moveTo>
                <a:lnTo>
                  <a:pt x="2865" y="1619"/>
                </a:lnTo>
                <a:lnTo>
                  <a:pt x="2889" y="1609"/>
                </a:lnTo>
                <a:lnTo>
                  <a:pt x="2909" y="1594"/>
                </a:lnTo>
                <a:lnTo>
                  <a:pt x="2926" y="1575"/>
                </a:lnTo>
                <a:lnTo>
                  <a:pt x="2939" y="1554"/>
                </a:lnTo>
                <a:lnTo>
                  <a:pt x="2948" y="1530"/>
                </a:lnTo>
                <a:lnTo>
                  <a:pt x="2952" y="1506"/>
                </a:lnTo>
                <a:lnTo>
                  <a:pt x="2951" y="1481"/>
                </a:lnTo>
                <a:lnTo>
                  <a:pt x="2946" y="1455"/>
                </a:lnTo>
                <a:lnTo>
                  <a:pt x="2935" y="1432"/>
                </a:lnTo>
                <a:lnTo>
                  <a:pt x="2920" y="1410"/>
                </a:lnTo>
                <a:lnTo>
                  <a:pt x="2902" y="1393"/>
                </a:lnTo>
                <a:lnTo>
                  <a:pt x="2882" y="1381"/>
                </a:lnTo>
                <a:lnTo>
                  <a:pt x="2858" y="1372"/>
                </a:lnTo>
                <a:lnTo>
                  <a:pt x="2834" y="1367"/>
                </a:lnTo>
                <a:lnTo>
                  <a:pt x="2809" y="1367"/>
                </a:lnTo>
                <a:lnTo>
                  <a:pt x="2784" y="1374"/>
                </a:lnTo>
                <a:lnTo>
                  <a:pt x="2016" y="1634"/>
                </a:lnTo>
                <a:lnTo>
                  <a:pt x="1992" y="1646"/>
                </a:lnTo>
                <a:lnTo>
                  <a:pt x="1971" y="1661"/>
                </a:lnTo>
                <a:lnTo>
                  <a:pt x="1955" y="1679"/>
                </a:lnTo>
                <a:lnTo>
                  <a:pt x="1942" y="1700"/>
                </a:lnTo>
                <a:lnTo>
                  <a:pt x="1933" y="1723"/>
                </a:lnTo>
                <a:lnTo>
                  <a:pt x="1929" y="1747"/>
                </a:lnTo>
                <a:lnTo>
                  <a:pt x="1929" y="1773"/>
                </a:lnTo>
                <a:lnTo>
                  <a:pt x="1935" y="1799"/>
                </a:lnTo>
                <a:lnTo>
                  <a:pt x="1946" y="1823"/>
                </a:lnTo>
                <a:lnTo>
                  <a:pt x="1960" y="1843"/>
                </a:lnTo>
                <a:lnTo>
                  <a:pt x="1978" y="1861"/>
                </a:lnTo>
                <a:lnTo>
                  <a:pt x="1999" y="1874"/>
                </a:lnTo>
                <a:lnTo>
                  <a:pt x="2023" y="1883"/>
                </a:lnTo>
                <a:lnTo>
                  <a:pt x="2047" y="1887"/>
                </a:lnTo>
                <a:lnTo>
                  <a:pt x="2072" y="1886"/>
                </a:lnTo>
                <a:lnTo>
                  <a:pt x="2097" y="1881"/>
                </a:lnTo>
                <a:close/>
                <a:moveTo>
                  <a:pt x="2097" y="2400"/>
                </a:moveTo>
                <a:lnTo>
                  <a:pt x="2865" y="2139"/>
                </a:lnTo>
                <a:lnTo>
                  <a:pt x="2889" y="2128"/>
                </a:lnTo>
                <a:lnTo>
                  <a:pt x="2909" y="2113"/>
                </a:lnTo>
                <a:lnTo>
                  <a:pt x="2926" y="2095"/>
                </a:lnTo>
                <a:lnTo>
                  <a:pt x="2939" y="2074"/>
                </a:lnTo>
                <a:lnTo>
                  <a:pt x="2948" y="2050"/>
                </a:lnTo>
                <a:lnTo>
                  <a:pt x="2952" y="2026"/>
                </a:lnTo>
                <a:lnTo>
                  <a:pt x="2951" y="2000"/>
                </a:lnTo>
                <a:lnTo>
                  <a:pt x="2946" y="1975"/>
                </a:lnTo>
                <a:lnTo>
                  <a:pt x="2935" y="1950"/>
                </a:lnTo>
                <a:lnTo>
                  <a:pt x="2920" y="1930"/>
                </a:lnTo>
                <a:lnTo>
                  <a:pt x="2902" y="1913"/>
                </a:lnTo>
                <a:lnTo>
                  <a:pt x="2882" y="1899"/>
                </a:lnTo>
                <a:lnTo>
                  <a:pt x="2858" y="1890"/>
                </a:lnTo>
                <a:lnTo>
                  <a:pt x="2834" y="1886"/>
                </a:lnTo>
                <a:lnTo>
                  <a:pt x="2809" y="1887"/>
                </a:lnTo>
                <a:lnTo>
                  <a:pt x="2784" y="1893"/>
                </a:lnTo>
                <a:lnTo>
                  <a:pt x="2016" y="2154"/>
                </a:lnTo>
                <a:lnTo>
                  <a:pt x="1992" y="2164"/>
                </a:lnTo>
                <a:lnTo>
                  <a:pt x="1971" y="2179"/>
                </a:lnTo>
                <a:lnTo>
                  <a:pt x="1955" y="2198"/>
                </a:lnTo>
                <a:lnTo>
                  <a:pt x="1942" y="2219"/>
                </a:lnTo>
                <a:lnTo>
                  <a:pt x="1933" y="2243"/>
                </a:lnTo>
                <a:lnTo>
                  <a:pt x="1929" y="2267"/>
                </a:lnTo>
                <a:lnTo>
                  <a:pt x="1929" y="2293"/>
                </a:lnTo>
                <a:lnTo>
                  <a:pt x="1935" y="2318"/>
                </a:lnTo>
                <a:lnTo>
                  <a:pt x="1946" y="2343"/>
                </a:lnTo>
                <a:lnTo>
                  <a:pt x="1960" y="2363"/>
                </a:lnTo>
                <a:lnTo>
                  <a:pt x="1978" y="2380"/>
                </a:lnTo>
                <a:lnTo>
                  <a:pt x="1999" y="2393"/>
                </a:lnTo>
                <a:lnTo>
                  <a:pt x="2023" y="2402"/>
                </a:lnTo>
                <a:lnTo>
                  <a:pt x="2047" y="2407"/>
                </a:lnTo>
                <a:lnTo>
                  <a:pt x="2072" y="2406"/>
                </a:lnTo>
                <a:lnTo>
                  <a:pt x="2097" y="240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Tree>
  </p:cSld>
  <p:clrMapOvr>
    <a:masterClrMapping/>
  </p:clrMapOvr>
</p:sld>
</file>

<file path=ppt/slides/slide1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3166889" y="1832620"/>
            <a:ext cx="5796136" cy="720080"/>
          </a:xfrm>
        </p:spPr>
        <p:txBody>
          <a:bodyPr>
            <a:normAutofit/>
          </a:bodyPr>
          <a:lstStyle/>
          <a:p>
            <a:pPr>
              <a:lnSpc>
                <a:spcPct val="150000"/>
              </a:lnSpc>
            </a:pPr>
            <a:r>
              <a:rPr lang="zh-CN" altLang="en-US" dirty="0">
                <a:solidFill>
                  <a:srgbClr val="258EA1"/>
                </a:solidFill>
                <a:latin typeface="Arial" panose="020B0604020202020204" pitchFamily="34" charset="0"/>
                <a:cs typeface="Arial" panose="020B0604020202020204" pitchFamily="34" charset="0"/>
              </a:rPr>
              <a:t>新技术对充电桩行业发展的影响</a:t>
            </a:r>
            <a:endParaRPr lang="zh-CN" altLang="en-US" dirty="0">
              <a:solidFill>
                <a:srgbClr val="258EA1"/>
              </a:solidFill>
              <a:latin typeface="Arial" panose="020B0604020202020204" pitchFamily="34" charset="0"/>
              <a:cs typeface="Arial" panose="020B0604020202020204" pitchFamily="34" charset="0"/>
            </a:endParaRPr>
          </a:p>
        </p:txBody>
      </p:sp>
      <p:sp>
        <p:nvSpPr>
          <p:cNvPr id="11" name="文本占位符 10"/>
          <p:cNvSpPr>
            <a:spLocks noGrp="1"/>
          </p:cNvSpPr>
          <p:nvPr>
            <p:ph type="body" sz="quarter" idx="13"/>
          </p:nvPr>
        </p:nvSpPr>
        <p:spPr>
          <a:xfrm>
            <a:off x="1831504" y="1747363"/>
            <a:ext cx="1214438" cy="928694"/>
          </a:xfrm>
        </p:spPr>
        <p:txBody>
          <a:bodyPr/>
          <a:lstStyle/>
          <a:p>
            <a:r>
              <a:rPr lang="en-US" altLang="zh-CN" b="1" dirty="0">
                <a:latin typeface="Arial" panose="020B0604020202020204" pitchFamily="34" charset="0"/>
                <a:cs typeface="Arial" panose="020B0604020202020204" pitchFamily="34" charset="0"/>
              </a:rPr>
              <a:t>02</a:t>
            </a:r>
            <a:endParaRPr lang="zh-CN" altLang="en-US" b="1" dirty="0">
              <a:latin typeface="Arial" panose="020B0604020202020204" pitchFamily="34" charset="0"/>
              <a:cs typeface="Arial" panose="020B0604020202020204" pitchFamily="34" charset="0"/>
            </a:endParaRPr>
          </a:p>
        </p:txBody>
      </p:sp>
    </p:spTree>
  </p:cSld>
  <p:clrMapOvr>
    <a:masterClrMapping/>
  </p:clrMapOvr>
</p:sld>
</file>

<file path=ppt/slides/slide1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78" name="直接连接符 77"/>
          <p:cNvCxnSpPr/>
          <p:nvPr/>
        </p:nvCxnSpPr>
        <p:spPr>
          <a:xfrm flipH="1">
            <a:off x="5128596" y="3190769"/>
            <a:ext cx="2364863" cy="0"/>
          </a:xfrm>
          <a:prstGeom prst="line">
            <a:avLst/>
          </a:prstGeom>
          <a:ln w="19050"/>
        </p:spPr>
        <p:style>
          <a:lnRef idx="1">
            <a:schemeClr val="accent1"/>
          </a:lnRef>
          <a:fillRef idx="0">
            <a:schemeClr val="accent1"/>
          </a:fillRef>
          <a:effectRef idx="0">
            <a:schemeClr val="accent1"/>
          </a:effectRef>
          <a:fontRef idx="minor">
            <a:schemeClr val="tx1"/>
          </a:fontRef>
        </p:style>
      </p:cxnSp>
      <p:cxnSp>
        <p:nvCxnSpPr>
          <p:cNvPr id="26" name="直接连接符 25"/>
          <p:cNvCxnSpPr/>
          <p:nvPr/>
        </p:nvCxnSpPr>
        <p:spPr>
          <a:xfrm flipH="1">
            <a:off x="1787233" y="3190769"/>
            <a:ext cx="2342355" cy="0"/>
          </a:xfrm>
          <a:prstGeom prst="line">
            <a:avLst/>
          </a:prstGeom>
          <a:ln w="19050"/>
        </p:spPr>
        <p:style>
          <a:lnRef idx="1">
            <a:schemeClr val="accent1"/>
          </a:lnRef>
          <a:fillRef idx="0">
            <a:schemeClr val="accent1"/>
          </a:fillRef>
          <a:effectRef idx="0">
            <a:schemeClr val="accent1"/>
          </a:effectRef>
          <a:fontRef idx="minor">
            <a:schemeClr val="tx1"/>
          </a:fontRef>
        </p:style>
      </p:cxnSp>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互联网发展对充电桩行业的影响</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标题 1"/>
          <p:cNvSpPr txBox="1"/>
          <p:nvPr/>
        </p:nvSpPr>
        <p:spPr>
          <a:xfrm>
            <a:off x="794191" y="627535"/>
            <a:ext cx="5796644" cy="2880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200" dirty="0">
                <a:latin typeface="微软雅黑" panose="020B0503020204020204" pitchFamily="34" charset="-122"/>
                <a:ea typeface="微软雅黑" panose="020B0503020204020204" pitchFamily="34" charset="-122"/>
                <a:cs typeface="Arial" panose="020B0604020202020204" pitchFamily="34" charset="0"/>
              </a:rPr>
              <a:t>缓解用户充电痛点，提升充电体验，挖掘设施运营价值</a:t>
            </a:r>
            <a:endParaRPr lang="zh-CN" altLang="en-US"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2" name="椭圆 21"/>
          <p:cNvSpPr/>
          <p:nvPr/>
        </p:nvSpPr>
        <p:spPr>
          <a:xfrm>
            <a:off x="3625532" y="3034710"/>
            <a:ext cx="2000833" cy="1970297"/>
          </a:xfrm>
          <a:prstGeom prst="ellipse">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69" name="椭圆 68"/>
          <p:cNvSpPr/>
          <p:nvPr/>
        </p:nvSpPr>
        <p:spPr>
          <a:xfrm>
            <a:off x="3913564" y="3538766"/>
            <a:ext cx="1428960" cy="1466241"/>
          </a:xfrm>
          <a:prstGeom prst="ellipse">
            <a:avLst/>
          </a:prstGeom>
          <a:solidFill>
            <a:srgbClr val="93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71" name="椭圆 70"/>
          <p:cNvSpPr/>
          <p:nvPr/>
        </p:nvSpPr>
        <p:spPr>
          <a:xfrm>
            <a:off x="4129588" y="3970370"/>
            <a:ext cx="999008" cy="1009159"/>
          </a:xfrm>
          <a:prstGeom prst="ellipse">
            <a:avLst/>
          </a:pr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3" name="文本框 22"/>
          <p:cNvSpPr txBox="1"/>
          <p:nvPr/>
        </p:nvSpPr>
        <p:spPr>
          <a:xfrm>
            <a:off x="4019889" y="3190769"/>
            <a:ext cx="1211888" cy="307777"/>
          </a:xfrm>
          <a:prstGeom prst="rect">
            <a:avLst/>
          </a:prstGeom>
          <a:noFill/>
          <a:ln>
            <a:noFill/>
          </a:ln>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运营云平台</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2" name="文本框 71"/>
          <p:cNvSpPr txBox="1"/>
          <p:nvPr/>
        </p:nvSpPr>
        <p:spPr>
          <a:xfrm>
            <a:off x="4019889" y="3654605"/>
            <a:ext cx="1211888" cy="307777"/>
          </a:xfrm>
          <a:prstGeom prst="rect">
            <a:avLst/>
          </a:prstGeom>
          <a:noFill/>
          <a:ln>
            <a:noFill/>
          </a:ln>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充电</a:t>
            </a:r>
            <a:r>
              <a:rPr lang="en-US" altLang="zh-CN" sz="1400" b="1" dirty="0">
                <a:solidFill>
                  <a:schemeClr val="bg1"/>
                </a:solidFill>
                <a:latin typeface="微软雅黑" panose="020B0503020204020204" pitchFamily="34" charset="-122"/>
                <a:ea typeface="微软雅黑" panose="020B0503020204020204" pitchFamily="34" charset="-122"/>
              </a:rPr>
              <a:t>APP</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76" name="文本框 75"/>
          <p:cNvSpPr txBox="1"/>
          <p:nvPr/>
        </p:nvSpPr>
        <p:spPr>
          <a:xfrm>
            <a:off x="4019889" y="4344956"/>
            <a:ext cx="1211888" cy="307777"/>
          </a:xfrm>
          <a:prstGeom prst="rect">
            <a:avLst/>
          </a:prstGeom>
          <a:noFill/>
          <a:ln>
            <a:noFill/>
          </a:ln>
        </p:spPr>
        <p:txBody>
          <a:bodyPr wrap="square" rtlCol="0">
            <a:spAutoFit/>
          </a:bodyPr>
          <a:lstStyle/>
          <a:p>
            <a:pPr algn="ctr"/>
            <a:r>
              <a:rPr lang="zh-CN" altLang="en-US" sz="1400" b="1" dirty="0">
                <a:solidFill>
                  <a:schemeClr val="bg1"/>
                </a:solidFill>
                <a:latin typeface="微软雅黑" panose="020B0503020204020204" pitchFamily="34" charset="-122"/>
                <a:ea typeface="微软雅黑" panose="020B0503020204020204" pitchFamily="34" charset="-122"/>
              </a:rPr>
              <a:t>充电设施</a:t>
            </a:r>
            <a:endParaRPr lang="zh-CN" altLang="en-US" sz="1400" b="1" dirty="0">
              <a:solidFill>
                <a:schemeClr val="bg1"/>
              </a:solidFill>
              <a:latin typeface="微软雅黑" panose="020B0503020204020204" pitchFamily="34" charset="-122"/>
              <a:ea typeface="微软雅黑" panose="020B0503020204020204" pitchFamily="34" charset="-122"/>
            </a:endParaRPr>
          </a:p>
        </p:txBody>
      </p:sp>
      <p:sp>
        <p:nvSpPr>
          <p:cNvPr id="28" name="椭圆 27"/>
          <p:cNvSpPr/>
          <p:nvPr/>
        </p:nvSpPr>
        <p:spPr>
          <a:xfrm>
            <a:off x="7468245" y="316666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80" name="椭圆 79"/>
          <p:cNvSpPr/>
          <p:nvPr/>
        </p:nvSpPr>
        <p:spPr>
          <a:xfrm>
            <a:off x="1753324" y="3166662"/>
            <a:ext cx="45719" cy="45719"/>
          </a:xfrm>
          <a:prstGeom prst="ellipse">
            <a:avLst/>
          </a:prstGeom>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32" name="文本框 31"/>
          <p:cNvSpPr txBox="1"/>
          <p:nvPr/>
        </p:nvSpPr>
        <p:spPr>
          <a:xfrm>
            <a:off x="1676738" y="3328830"/>
            <a:ext cx="1912635" cy="1569660"/>
          </a:xfrm>
          <a:prstGeom prst="rect">
            <a:avLst/>
          </a:prstGeom>
          <a:noFill/>
          <a:ln>
            <a:noFill/>
          </a:ln>
        </p:spPr>
        <p:txBody>
          <a:bodyPr wrap="square" rtlCol="0">
            <a:spAutoFit/>
          </a:bodyPr>
          <a:lstStyle/>
          <a:p>
            <a:pPr marL="171450" indent="-171450">
              <a:lnSpc>
                <a:spcPct val="20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掌握充电设施运行数据</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20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优化充电设施布局，提高运营效率</a:t>
            </a:r>
            <a:endParaRPr lang="en-US" altLang="zh-CN" sz="12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20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提高客户充电体验</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文本框 81"/>
          <p:cNvSpPr txBox="1"/>
          <p:nvPr/>
        </p:nvSpPr>
        <p:spPr>
          <a:xfrm>
            <a:off x="5697722" y="3328830"/>
            <a:ext cx="1769028" cy="1569660"/>
          </a:xfrm>
          <a:prstGeom prst="rect">
            <a:avLst/>
          </a:prstGeom>
          <a:noFill/>
          <a:ln>
            <a:noFill/>
          </a:ln>
        </p:spPr>
        <p:txBody>
          <a:bodyPr wrap="square" rtlCol="0">
            <a:spAutoFit/>
          </a:bodyPr>
          <a:lstStyle/>
          <a:p>
            <a:pPr marL="171450" indent="-171450">
              <a:lnSpc>
                <a:spcPct val="200000"/>
              </a:lnSpc>
              <a:buFont typeface="Wingdings" panose="05000000000000000000" pitchFamily="2" charset="2"/>
              <a:buChar char="l"/>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基于充电设施掌握的海量数据，为上下游企业及相关行业提供增值服务</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9" name="矩形 48"/>
          <p:cNvSpPr/>
          <p:nvPr/>
        </p:nvSpPr>
        <p:spPr>
          <a:xfrm>
            <a:off x="7657980" y="3163487"/>
            <a:ext cx="864096" cy="1816042"/>
          </a:xfrm>
          <a:prstGeom prst="rect">
            <a:avLst/>
          </a:prstGeom>
          <a:ln w="28575"/>
        </p:spPr>
        <p:style>
          <a:lnRef idx="3">
            <a:schemeClr val="lt1"/>
          </a:lnRef>
          <a:fillRef idx="1">
            <a:schemeClr val="accent5"/>
          </a:fillRef>
          <a:effectRef idx="1">
            <a:schemeClr val="accent5"/>
          </a:effectRef>
          <a:fontRef idx="minor">
            <a:schemeClr val="lt1"/>
          </a:fontRef>
        </p:style>
        <p:txBody>
          <a:bodyPr vert="eaVert" rtlCol="0" anchor="ctr"/>
          <a:lstStyle/>
          <a:p>
            <a:pPr algn="ctr"/>
            <a:r>
              <a:rPr lang="zh-CN" altLang="en-US" b="1" dirty="0">
                <a:latin typeface="微软雅黑" panose="020B0503020204020204" pitchFamily="34" charset="-122"/>
                <a:ea typeface="微软雅黑" panose="020B0503020204020204" pitchFamily="34" charset="-122"/>
              </a:rPr>
              <a:t>充电增值服务</a:t>
            </a:r>
            <a:endParaRPr lang="zh-CN" altLang="en-US" b="1" dirty="0">
              <a:latin typeface="微软雅黑" panose="020B0503020204020204" pitchFamily="34" charset="-122"/>
              <a:ea typeface="微软雅黑" panose="020B0503020204020204" pitchFamily="34" charset="-122"/>
            </a:endParaRPr>
          </a:p>
        </p:txBody>
      </p:sp>
      <p:sp>
        <p:nvSpPr>
          <p:cNvPr id="83" name="矩形 82"/>
          <p:cNvSpPr/>
          <p:nvPr/>
        </p:nvSpPr>
        <p:spPr>
          <a:xfrm>
            <a:off x="639296" y="3163487"/>
            <a:ext cx="864096" cy="1816042"/>
          </a:xfrm>
          <a:prstGeom prst="rect">
            <a:avLst/>
          </a:prstGeom>
          <a:ln w="28575"/>
        </p:spPr>
        <p:style>
          <a:lnRef idx="3">
            <a:schemeClr val="lt1"/>
          </a:lnRef>
          <a:fillRef idx="1">
            <a:schemeClr val="accent5"/>
          </a:fillRef>
          <a:effectRef idx="1">
            <a:schemeClr val="accent5"/>
          </a:effectRef>
          <a:fontRef idx="minor">
            <a:schemeClr val="lt1"/>
          </a:fontRef>
        </p:style>
        <p:txBody>
          <a:bodyPr vert="eaVert" rtlCol="0" anchor="ctr"/>
          <a:lstStyle/>
          <a:p>
            <a:pPr algn="ctr"/>
            <a:r>
              <a:rPr lang="zh-CN" altLang="en-US" b="1" dirty="0">
                <a:latin typeface="微软雅黑" panose="020B0503020204020204" pitchFamily="34" charset="-122"/>
                <a:ea typeface="微软雅黑" panose="020B0503020204020204" pitchFamily="34" charset="-122"/>
              </a:rPr>
              <a:t>充电设施运营</a:t>
            </a:r>
            <a:endParaRPr lang="zh-CN" altLang="en-US" b="1" dirty="0">
              <a:latin typeface="微软雅黑" panose="020B0503020204020204" pitchFamily="34" charset="-122"/>
              <a:ea typeface="微软雅黑" panose="020B0503020204020204" pitchFamily="34" charset="-122"/>
            </a:endParaRPr>
          </a:p>
        </p:txBody>
      </p:sp>
      <p:sp>
        <p:nvSpPr>
          <p:cNvPr id="52" name="圆角矩形 51"/>
          <p:cNvSpPr/>
          <p:nvPr/>
        </p:nvSpPr>
        <p:spPr>
          <a:xfrm>
            <a:off x="493489" y="1085335"/>
            <a:ext cx="8028587" cy="1800200"/>
          </a:xfrm>
          <a:prstGeom prst="roundRect">
            <a:avLst>
              <a:gd name="adj" fmla="val 6965"/>
            </a:avLst>
          </a:prstGeom>
          <a:noFill/>
          <a:ln>
            <a:solidFill>
              <a:srgbClr val="F7B02F"/>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4" name="圆角矩形 53"/>
          <p:cNvSpPr/>
          <p:nvPr/>
        </p:nvSpPr>
        <p:spPr>
          <a:xfrm>
            <a:off x="1503392" y="1244035"/>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dirty="0">
                <a:latin typeface="微软雅黑" panose="020B0503020204020204" pitchFamily="34" charset="-122"/>
                <a:ea typeface="微软雅黑" panose="020B0503020204020204" pitchFamily="34" charset="-122"/>
              </a:rPr>
              <a:t>充电桩查询</a:t>
            </a:r>
            <a:endParaRPr lang="zh-CN" altLang="en-US" sz="1200" dirty="0">
              <a:latin typeface="微软雅黑" panose="020B0503020204020204" pitchFamily="34" charset="-122"/>
              <a:ea typeface="微软雅黑" panose="020B0503020204020204" pitchFamily="34" charset="-122"/>
            </a:endParaRPr>
          </a:p>
        </p:txBody>
      </p:sp>
      <p:sp>
        <p:nvSpPr>
          <p:cNvPr id="84" name="圆角矩形 83"/>
          <p:cNvSpPr/>
          <p:nvPr/>
        </p:nvSpPr>
        <p:spPr>
          <a:xfrm>
            <a:off x="1503392" y="1634920"/>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dirty="0">
                <a:latin typeface="微软雅黑" panose="020B0503020204020204" pitchFamily="34" charset="-122"/>
                <a:ea typeface="微软雅黑" panose="020B0503020204020204" pitchFamily="34" charset="-122"/>
              </a:rPr>
              <a:t>充电预约</a:t>
            </a:r>
            <a:endParaRPr lang="zh-CN" altLang="en-US" sz="1200" dirty="0">
              <a:latin typeface="微软雅黑" panose="020B0503020204020204" pitchFamily="34" charset="-122"/>
              <a:ea typeface="微软雅黑" panose="020B0503020204020204" pitchFamily="34" charset="-122"/>
            </a:endParaRPr>
          </a:p>
        </p:txBody>
      </p:sp>
      <p:sp>
        <p:nvSpPr>
          <p:cNvPr id="85" name="圆角矩形 84"/>
          <p:cNvSpPr/>
          <p:nvPr/>
        </p:nvSpPr>
        <p:spPr>
          <a:xfrm>
            <a:off x="1503392" y="2025805"/>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100" dirty="0">
                <a:latin typeface="微软雅黑" panose="020B0503020204020204" pitchFamily="34" charset="-122"/>
                <a:ea typeface="微软雅黑" panose="020B0503020204020204" pitchFamily="34" charset="-122"/>
              </a:rPr>
              <a:t>充电路径规划</a:t>
            </a:r>
            <a:endParaRPr lang="zh-CN" altLang="en-US" sz="1100" dirty="0">
              <a:latin typeface="微软雅黑" panose="020B0503020204020204" pitchFamily="34" charset="-122"/>
              <a:ea typeface="微软雅黑" panose="020B0503020204020204" pitchFamily="34" charset="-122"/>
            </a:endParaRPr>
          </a:p>
        </p:txBody>
      </p:sp>
      <p:sp>
        <p:nvSpPr>
          <p:cNvPr id="86" name="圆角矩形 85"/>
          <p:cNvSpPr/>
          <p:nvPr/>
        </p:nvSpPr>
        <p:spPr>
          <a:xfrm>
            <a:off x="1503392" y="2435682"/>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100" dirty="0">
                <a:latin typeface="微软雅黑" panose="020B0503020204020204" pitchFamily="34" charset="-122"/>
                <a:ea typeface="微软雅黑" panose="020B0503020204020204" pitchFamily="34" charset="-122"/>
              </a:rPr>
              <a:t>在线充值</a:t>
            </a:r>
            <a:endParaRPr lang="zh-CN" altLang="en-US" sz="1100" dirty="0">
              <a:latin typeface="微软雅黑" panose="020B0503020204020204" pitchFamily="34" charset="-122"/>
              <a:ea typeface="微软雅黑" panose="020B0503020204020204" pitchFamily="34" charset="-122"/>
            </a:endParaRPr>
          </a:p>
        </p:txBody>
      </p:sp>
      <p:sp>
        <p:nvSpPr>
          <p:cNvPr id="87" name="圆角矩形 86"/>
          <p:cNvSpPr/>
          <p:nvPr/>
        </p:nvSpPr>
        <p:spPr>
          <a:xfrm>
            <a:off x="2652122" y="1244035"/>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dirty="0">
                <a:latin typeface="微软雅黑" panose="020B0503020204020204" pitchFamily="34" charset="-122"/>
                <a:ea typeface="微软雅黑" panose="020B0503020204020204" pitchFamily="34" charset="-122"/>
              </a:rPr>
              <a:t>扫码支付</a:t>
            </a:r>
            <a:endParaRPr lang="zh-CN" altLang="en-US" sz="1200" dirty="0">
              <a:latin typeface="微软雅黑" panose="020B0503020204020204" pitchFamily="34" charset="-122"/>
              <a:ea typeface="微软雅黑" panose="020B0503020204020204" pitchFamily="34" charset="-122"/>
            </a:endParaRPr>
          </a:p>
        </p:txBody>
      </p:sp>
      <p:sp>
        <p:nvSpPr>
          <p:cNvPr id="88" name="圆角矩形 87"/>
          <p:cNvSpPr/>
          <p:nvPr/>
        </p:nvSpPr>
        <p:spPr>
          <a:xfrm>
            <a:off x="2652122" y="1634920"/>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dirty="0">
                <a:latin typeface="微软雅黑" panose="020B0503020204020204" pitchFamily="34" charset="-122"/>
                <a:ea typeface="微软雅黑" panose="020B0503020204020204" pitchFamily="34" charset="-122"/>
              </a:rPr>
              <a:t>设施评价</a:t>
            </a:r>
            <a:endParaRPr lang="zh-CN" altLang="en-US" sz="1200" dirty="0">
              <a:latin typeface="微软雅黑" panose="020B0503020204020204" pitchFamily="34" charset="-122"/>
              <a:ea typeface="微软雅黑" panose="020B0503020204020204" pitchFamily="34" charset="-122"/>
            </a:endParaRPr>
          </a:p>
        </p:txBody>
      </p:sp>
      <p:sp>
        <p:nvSpPr>
          <p:cNvPr id="89" name="圆角矩形 88"/>
          <p:cNvSpPr/>
          <p:nvPr/>
        </p:nvSpPr>
        <p:spPr>
          <a:xfrm>
            <a:off x="2652122" y="2025805"/>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100" dirty="0">
                <a:latin typeface="微软雅黑" panose="020B0503020204020204" pitchFamily="34" charset="-122"/>
                <a:ea typeface="微软雅黑" panose="020B0503020204020204" pitchFamily="34" charset="-122"/>
              </a:rPr>
              <a:t>社区交流</a:t>
            </a:r>
            <a:endParaRPr lang="zh-CN" altLang="en-US" sz="1100" dirty="0">
              <a:latin typeface="微软雅黑" panose="020B0503020204020204" pitchFamily="34" charset="-122"/>
              <a:ea typeface="微软雅黑" panose="020B0503020204020204" pitchFamily="34" charset="-122"/>
            </a:endParaRPr>
          </a:p>
        </p:txBody>
      </p:sp>
      <p:sp>
        <p:nvSpPr>
          <p:cNvPr id="90" name="圆角矩形 89"/>
          <p:cNvSpPr/>
          <p:nvPr/>
        </p:nvSpPr>
        <p:spPr>
          <a:xfrm>
            <a:off x="2652122" y="2435682"/>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en-US" altLang="zh-CN" sz="1100" dirty="0">
                <a:latin typeface="微软雅黑" panose="020B0503020204020204" pitchFamily="34" charset="-122"/>
                <a:ea typeface="微软雅黑" panose="020B0503020204020204" pitchFamily="34" charset="-122"/>
              </a:rPr>
              <a:t>… …</a:t>
            </a:r>
            <a:endParaRPr lang="zh-CN" altLang="en-US" sz="1100" dirty="0">
              <a:latin typeface="微软雅黑" panose="020B0503020204020204" pitchFamily="34" charset="-122"/>
              <a:ea typeface="微软雅黑" panose="020B0503020204020204" pitchFamily="34" charset="-122"/>
            </a:endParaRPr>
          </a:p>
        </p:txBody>
      </p:sp>
      <p:sp>
        <p:nvSpPr>
          <p:cNvPr id="91" name="文本框 90"/>
          <p:cNvSpPr txBox="1"/>
          <p:nvPr/>
        </p:nvSpPr>
        <p:spPr>
          <a:xfrm>
            <a:off x="639296" y="2270582"/>
            <a:ext cx="720080" cy="523220"/>
          </a:xfrm>
          <a:prstGeom prst="rect">
            <a:avLst/>
          </a:prstGeom>
          <a:noFill/>
          <a:ln>
            <a:noFill/>
          </a:ln>
        </p:spPr>
        <p:txBody>
          <a:bodyPr wrap="squar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消费者</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用户</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2" name="文本框 91"/>
          <p:cNvSpPr txBox="1"/>
          <p:nvPr/>
        </p:nvSpPr>
        <p:spPr>
          <a:xfrm>
            <a:off x="7542294" y="2435682"/>
            <a:ext cx="954258" cy="307777"/>
          </a:xfrm>
          <a:prstGeom prst="rect">
            <a:avLst/>
          </a:prstGeom>
          <a:noFill/>
          <a:ln>
            <a:noFill/>
          </a:ln>
        </p:spPr>
        <p:txBody>
          <a:bodyPr wrap="square" rtlCol="0">
            <a:sp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集团客户</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3" name="圆角矩形 92"/>
          <p:cNvSpPr/>
          <p:nvPr/>
        </p:nvSpPr>
        <p:spPr>
          <a:xfrm>
            <a:off x="5388830" y="1244035"/>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dirty="0">
                <a:latin typeface="微软雅黑" panose="020B0503020204020204" pitchFamily="34" charset="-122"/>
                <a:ea typeface="微软雅黑" panose="020B0503020204020204" pitchFamily="34" charset="-122"/>
              </a:rPr>
              <a:t>车辆管理</a:t>
            </a:r>
            <a:endParaRPr lang="zh-CN" altLang="en-US" sz="1200" dirty="0">
              <a:latin typeface="微软雅黑" panose="020B0503020204020204" pitchFamily="34" charset="-122"/>
              <a:ea typeface="微软雅黑" panose="020B0503020204020204" pitchFamily="34" charset="-122"/>
            </a:endParaRPr>
          </a:p>
        </p:txBody>
      </p:sp>
      <p:sp>
        <p:nvSpPr>
          <p:cNvPr id="94" name="圆角矩形 93"/>
          <p:cNvSpPr/>
          <p:nvPr/>
        </p:nvSpPr>
        <p:spPr>
          <a:xfrm>
            <a:off x="5388830" y="1634920"/>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dirty="0">
                <a:latin typeface="微软雅黑" panose="020B0503020204020204" pitchFamily="34" charset="-122"/>
                <a:ea typeface="微软雅黑" panose="020B0503020204020204" pitchFamily="34" charset="-122"/>
              </a:rPr>
              <a:t>额度分配</a:t>
            </a:r>
            <a:endParaRPr lang="zh-CN" altLang="en-US" sz="1200" dirty="0">
              <a:latin typeface="微软雅黑" panose="020B0503020204020204" pitchFamily="34" charset="-122"/>
              <a:ea typeface="微软雅黑" panose="020B0503020204020204" pitchFamily="34" charset="-122"/>
            </a:endParaRPr>
          </a:p>
        </p:txBody>
      </p:sp>
      <p:sp>
        <p:nvSpPr>
          <p:cNvPr id="95" name="圆角矩形 94"/>
          <p:cNvSpPr/>
          <p:nvPr/>
        </p:nvSpPr>
        <p:spPr>
          <a:xfrm>
            <a:off x="5388830" y="2025805"/>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dirty="0">
                <a:latin typeface="微软雅黑" panose="020B0503020204020204" pitchFamily="34" charset="-122"/>
                <a:ea typeface="微软雅黑" panose="020B0503020204020204" pitchFamily="34" charset="-122"/>
              </a:rPr>
              <a:t>策略管理</a:t>
            </a:r>
            <a:endParaRPr lang="zh-CN" altLang="en-US" sz="1200" dirty="0">
              <a:latin typeface="微软雅黑" panose="020B0503020204020204" pitchFamily="34" charset="-122"/>
              <a:ea typeface="微软雅黑" panose="020B0503020204020204" pitchFamily="34" charset="-122"/>
            </a:endParaRPr>
          </a:p>
        </p:txBody>
      </p:sp>
      <p:sp>
        <p:nvSpPr>
          <p:cNvPr id="96" name="圆角矩形 95"/>
          <p:cNvSpPr/>
          <p:nvPr/>
        </p:nvSpPr>
        <p:spPr>
          <a:xfrm>
            <a:off x="5388830" y="2435682"/>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100" dirty="0">
                <a:latin typeface="微软雅黑" panose="020B0503020204020204" pitchFamily="34" charset="-122"/>
                <a:ea typeface="微软雅黑" panose="020B0503020204020204" pitchFamily="34" charset="-122"/>
              </a:rPr>
              <a:t>充电状态预警</a:t>
            </a:r>
            <a:endParaRPr lang="zh-CN" altLang="en-US" sz="1100" dirty="0">
              <a:latin typeface="微软雅黑" panose="020B0503020204020204" pitchFamily="34" charset="-122"/>
              <a:ea typeface="微软雅黑" panose="020B0503020204020204" pitchFamily="34" charset="-122"/>
            </a:endParaRPr>
          </a:p>
        </p:txBody>
      </p:sp>
      <p:sp>
        <p:nvSpPr>
          <p:cNvPr id="97" name="圆角矩形 96"/>
          <p:cNvSpPr/>
          <p:nvPr/>
        </p:nvSpPr>
        <p:spPr>
          <a:xfrm>
            <a:off x="6537560" y="1244035"/>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dirty="0">
                <a:latin typeface="微软雅黑" panose="020B0503020204020204" pitchFamily="34" charset="-122"/>
                <a:ea typeface="微软雅黑" panose="020B0503020204020204" pitchFamily="34" charset="-122"/>
              </a:rPr>
              <a:t>余额查询</a:t>
            </a:r>
            <a:endParaRPr lang="zh-CN" altLang="en-US" sz="1200" dirty="0">
              <a:latin typeface="微软雅黑" panose="020B0503020204020204" pitchFamily="34" charset="-122"/>
              <a:ea typeface="微软雅黑" panose="020B0503020204020204" pitchFamily="34" charset="-122"/>
            </a:endParaRPr>
          </a:p>
        </p:txBody>
      </p:sp>
      <p:sp>
        <p:nvSpPr>
          <p:cNvPr id="98" name="圆角矩形 97"/>
          <p:cNvSpPr/>
          <p:nvPr/>
        </p:nvSpPr>
        <p:spPr>
          <a:xfrm>
            <a:off x="6537560" y="1634920"/>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dirty="0">
                <a:latin typeface="微软雅黑" panose="020B0503020204020204" pitchFamily="34" charset="-122"/>
                <a:ea typeface="微软雅黑" panose="020B0503020204020204" pitchFamily="34" charset="-122"/>
              </a:rPr>
              <a:t>月度对账</a:t>
            </a:r>
            <a:endParaRPr lang="zh-CN" altLang="en-US" sz="1200" dirty="0">
              <a:latin typeface="微软雅黑" panose="020B0503020204020204" pitchFamily="34" charset="-122"/>
              <a:ea typeface="微软雅黑" panose="020B0503020204020204" pitchFamily="34" charset="-122"/>
            </a:endParaRPr>
          </a:p>
        </p:txBody>
      </p:sp>
      <p:sp>
        <p:nvSpPr>
          <p:cNvPr id="99" name="圆角矩形 98"/>
          <p:cNvSpPr/>
          <p:nvPr/>
        </p:nvSpPr>
        <p:spPr>
          <a:xfrm>
            <a:off x="6537560" y="2025805"/>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100" dirty="0">
                <a:latin typeface="微软雅黑" panose="020B0503020204020204" pitchFamily="34" charset="-122"/>
                <a:ea typeface="微软雅黑" panose="020B0503020204020204" pitchFamily="34" charset="-122"/>
              </a:rPr>
              <a:t>充电数据分析</a:t>
            </a:r>
            <a:endParaRPr lang="zh-CN" altLang="en-US" sz="1100" dirty="0">
              <a:latin typeface="微软雅黑" panose="020B0503020204020204" pitchFamily="34" charset="-122"/>
              <a:ea typeface="微软雅黑" panose="020B0503020204020204" pitchFamily="34" charset="-122"/>
            </a:endParaRPr>
          </a:p>
        </p:txBody>
      </p:sp>
      <p:sp>
        <p:nvSpPr>
          <p:cNvPr id="100" name="圆角矩形 99"/>
          <p:cNvSpPr/>
          <p:nvPr/>
        </p:nvSpPr>
        <p:spPr>
          <a:xfrm>
            <a:off x="6537560" y="2435682"/>
            <a:ext cx="970012" cy="288032"/>
          </a:xfrm>
          <a:prstGeom prst="roundRect">
            <a:avLst/>
          </a:prstGeom>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en-US" altLang="zh-CN" sz="1100" dirty="0">
                <a:latin typeface="微软雅黑" panose="020B0503020204020204" pitchFamily="34" charset="-122"/>
                <a:ea typeface="微软雅黑" panose="020B0503020204020204" pitchFamily="34" charset="-122"/>
              </a:rPr>
              <a:t>… …</a:t>
            </a:r>
            <a:endParaRPr lang="zh-CN" altLang="en-US" sz="1100" dirty="0">
              <a:latin typeface="微软雅黑" panose="020B0503020204020204" pitchFamily="34" charset="-122"/>
              <a:ea typeface="微软雅黑" panose="020B0503020204020204" pitchFamily="34" charset="-122"/>
            </a:endParaRPr>
          </a:p>
        </p:txBody>
      </p:sp>
      <p:pic>
        <p:nvPicPr>
          <p:cNvPr id="2052" name="Picture 4" descr="https://timgsa.baidu.com/timg?image&amp;quality=80&amp;size=b9999_10000&amp;sec=1511964348068&amp;di=dd1ab4494a16015524f2dda9935e729c&amp;imgtype=0&amp;src=http%3A%2F%2Fimg5.duitang.com%2Fuploads%2Fblog%2F201509%2F26%2F20150926165516_PkiNQ.thumb.700_0.gif"/>
          <p:cNvPicPr>
            <a:picLocks noChangeAspect="1" noChangeArrowheads="1"/>
          </p:cNvPicPr>
          <p:nvPr/>
        </p:nvPicPr>
        <p:blipFill rotWithShape="1">
          <a:blip r:embed="rId1" cstate="print">
            <a:extLst>
              <a:ext uri="{28A0092B-C50C-407E-A947-70E740481C1C}">
                <a14:useLocalDpi xmlns:a14="http://schemas.microsoft.com/office/drawing/2010/main" val="0"/>
              </a:ext>
            </a:extLst>
          </a:blip>
          <a:srcRect l="5764" t="5961" r="5845" b="54840"/>
          <a:stretch>
            <a:fillRect/>
          </a:stretch>
        </p:blipFill>
        <p:spPr bwMode="auto">
          <a:xfrm>
            <a:off x="3685518" y="1243103"/>
            <a:ext cx="888139" cy="327209"/>
          </a:xfrm>
          <a:prstGeom prst="rect">
            <a:avLst/>
          </a:prstGeom>
          <a:noFill/>
          <a:extLst>
            <a:ext uri="{909E8E84-426E-40DD-AFC4-6F175D3DCCD1}">
              <a14:hiddenFill xmlns:a14="http://schemas.microsoft.com/office/drawing/2010/main">
                <a:solidFill>
                  <a:srgbClr val="FFFFFF"/>
                </a:solidFill>
              </a14:hiddenFill>
            </a:ext>
          </a:extLst>
        </p:spPr>
      </p:pic>
      <p:pic>
        <p:nvPicPr>
          <p:cNvPr id="2054" name="Picture 6" descr="https://timgsa.baidu.com/timg?image&amp;quality=80&amp;size=b9999_10000&amp;sec=1511964444402&amp;di=069805ad0b7a7e2ad2796f06290dac26&amp;imgtype=0&amp;src=http%3A%2F%2Fweikebaba.cn%2FPublic%2Fkindeditor%2Factivite%2F20160120%2F20160120142907_29019.jpg"/>
          <p:cNvPicPr>
            <a:picLocks noChangeAspect="1" noChangeArrowheads="1"/>
          </p:cNvPicPr>
          <p:nvPr/>
        </p:nvPicPr>
        <p:blipFill rotWithShape="1">
          <a:blip r:embed="rId2" cstate="print">
            <a:extLst>
              <a:ext uri="{28A0092B-C50C-407E-A947-70E740481C1C}">
                <a14:useLocalDpi xmlns:a14="http://schemas.microsoft.com/office/drawing/2010/main" val="0"/>
              </a:ext>
            </a:extLst>
          </a:blip>
          <a:srcRect l="13916" t="10413" r="12660" b="14589"/>
          <a:stretch>
            <a:fillRect/>
          </a:stretch>
        </p:blipFill>
        <p:spPr bwMode="auto">
          <a:xfrm>
            <a:off x="3640169" y="1689057"/>
            <a:ext cx="693688" cy="642303"/>
          </a:xfrm>
          <a:prstGeom prst="rect">
            <a:avLst/>
          </a:prstGeom>
          <a:noFill/>
          <a:extLst>
            <a:ext uri="{909E8E84-426E-40DD-AFC4-6F175D3DCCD1}">
              <a14:hiddenFill xmlns:a14="http://schemas.microsoft.com/office/drawing/2010/main">
                <a:solidFill>
                  <a:srgbClr val="FFFFFF"/>
                </a:solidFill>
              </a14:hiddenFill>
            </a:ext>
          </a:extLst>
        </p:spPr>
      </p:pic>
      <p:pic>
        <p:nvPicPr>
          <p:cNvPr id="2056" name="Picture 8" descr="https://timgsa.baidu.com/timg?image&amp;quality=80&amp;size=b9999_10000&amp;sec=1511964508131&amp;di=4b7994aed4966815473a4107816ad392&amp;imgtype=0&amp;src=http%3A%2F%2Fupload.news.esnai.com%2F2015%2F0826%2F1440566900603.jpg"/>
          <p:cNvPicPr>
            <a:picLocks noChangeAspect="1" noChangeArrowheads="1"/>
          </p:cNvPicPr>
          <p:nvPr/>
        </p:nvPicPr>
        <p:blipFill>
          <a:blip r:embed="rId3" cstate="print">
            <a:extLst>
              <a:ext uri="{28A0092B-C50C-407E-A947-70E740481C1C}">
                <a14:useLocalDpi xmlns:a14="http://schemas.microsoft.com/office/drawing/2010/main" val="0"/>
              </a:ext>
            </a:extLst>
          </a:blip>
          <a:srcRect/>
          <a:stretch>
            <a:fillRect/>
          </a:stretch>
        </p:blipFill>
        <p:spPr bwMode="auto">
          <a:xfrm>
            <a:off x="3827650" y="2472943"/>
            <a:ext cx="1355663" cy="335252"/>
          </a:xfrm>
          <a:prstGeom prst="rect">
            <a:avLst/>
          </a:prstGeom>
          <a:noFill/>
          <a:extLst>
            <a:ext uri="{909E8E84-426E-40DD-AFC4-6F175D3DCCD1}">
              <a14:hiddenFill xmlns:a14="http://schemas.microsoft.com/office/drawing/2010/main">
                <a:solidFill>
                  <a:srgbClr val="FFFFFF"/>
                </a:solidFill>
              </a14:hiddenFill>
            </a:ext>
          </a:extLst>
        </p:spPr>
      </p:pic>
      <p:pic>
        <p:nvPicPr>
          <p:cNvPr id="2058" name="Picture 10" descr="https://timgsa.baidu.com/timg?image&amp;quality=80&amp;size=b9999_10000&amp;sec=1511964551103&amp;di=4cdf091ccb8aa023689d3574431ad001&amp;imgtype=0&amp;src=http%3A%2F%2Fwww.pc6.com%2Fup%2F2013-11%2F2013112815123.png"/>
          <p:cNvPicPr>
            <a:picLocks noChangeAspect="1" noChangeArrowheads="1"/>
          </p:cNvPicPr>
          <p:nvPr/>
        </p:nvPicPr>
        <p:blipFill>
          <a:blip r:embed="rId4" cstate="print">
            <a:extLst>
              <a:ext uri="{28A0092B-C50C-407E-A947-70E740481C1C}">
                <a14:useLocalDpi xmlns:a14="http://schemas.microsoft.com/office/drawing/2010/main" val="0"/>
              </a:ext>
            </a:extLst>
          </a:blip>
          <a:srcRect/>
          <a:stretch>
            <a:fillRect/>
          </a:stretch>
        </p:blipFill>
        <p:spPr bwMode="auto">
          <a:xfrm>
            <a:off x="4603381" y="1282012"/>
            <a:ext cx="640940" cy="640940"/>
          </a:xfrm>
          <a:prstGeom prst="rect">
            <a:avLst/>
          </a:prstGeom>
          <a:noFill/>
          <a:extLst>
            <a:ext uri="{909E8E84-426E-40DD-AFC4-6F175D3DCCD1}">
              <a14:hiddenFill xmlns:a14="http://schemas.microsoft.com/office/drawing/2010/main">
                <a:solidFill>
                  <a:srgbClr val="FFFFFF"/>
                </a:solidFill>
              </a14:hiddenFill>
            </a:ext>
          </a:extLst>
        </p:spPr>
      </p:pic>
      <p:pic>
        <p:nvPicPr>
          <p:cNvPr id="2060" name="Picture 12" descr="https://timgsa.baidu.com/timg?image&amp;quality=80&amp;size=b9999_10000&amp;sec=1511964592734&amp;di=332f68cdb264735102764dbf33c03dd9&amp;imgtype=0&amp;src=http%3A%2F%2Fpic60.nipic.com%2Ffile%2F20150208%2F17755948_180134864673_2.jpg"/>
          <p:cNvPicPr>
            <a:picLocks noChangeAspect="1" noChangeArrowheads="1"/>
          </p:cNvPicPr>
          <p:nvPr/>
        </p:nvPicPr>
        <p:blipFill rotWithShape="1">
          <a:blip r:embed="rId5" cstate="print">
            <a:extLst>
              <a:ext uri="{28A0092B-C50C-407E-A947-70E740481C1C}">
                <a14:useLocalDpi xmlns:a14="http://schemas.microsoft.com/office/drawing/2010/main" val="0"/>
              </a:ext>
            </a:extLst>
          </a:blip>
          <a:srcRect l="32730" t="13050" r="2431" b="14422"/>
          <a:stretch>
            <a:fillRect/>
          </a:stretch>
        </p:blipFill>
        <p:spPr bwMode="auto">
          <a:xfrm>
            <a:off x="4364985" y="1974047"/>
            <a:ext cx="977539" cy="380151"/>
          </a:xfrm>
          <a:prstGeom prst="rect">
            <a:avLst/>
          </a:prstGeom>
          <a:noFill/>
          <a:extLst>
            <a:ext uri="{909E8E84-426E-40DD-AFC4-6F175D3DCCD1}">
              <a14:hiddenFill xmlns:a14="http://schemas.microsoft.com/office/drawing/2010/main">
                <a:solidFill>
                  <a:srgbClr val="FFFFFF"/>
                </a:solidFill>
              </a14:hiddenFill>
            </a:ext>
          </a:extLst>
        </p:spPr>
      </p:pic>
      <p:pic>
        <p:nvPicPr>
          <p:cNvPr id="2062" name="Picture 14" descr="https://ss1.bdstatic.com/70cFuXSh_Q1YnxGkpoWK1HF6hhy/it/u=4119202530,2335946505&amp;fm=27&amp;gp=0.jpg"/>
          <p:cNvPicPr>
            <a:picLocks noChangeAspect="1" noChangeArrowheads="1"/>
          </p:cNvPicPr>
          <p:nvPr/>
        </p:nvPicPr>
        <p:blipFill rotWithShape="1">
          <a:blip r:embed="rId6" cstate="print">
            <a:extLst>
              <a:ext uri="{28A0092B-C50C-407E-A947-70E740481C1C}">
                <a14:useLocalDpi xmlns:a14="http://schemas.microsoft.com/office/drawing/2010/main" val="0"/>
              </a:ext>
            </a:extLst>
          </a:blip>
          <a:srcRect l="4677" r="6542"/>
          <a:stretch>
            <a:fillRect/>
          </a:stretch>
        </p:blipFill>
        <p:spPr bwMode="auto">
          <a:xfrm>
            <a:off x="7616691" y="1418944"/>
            <a:ext cx="791967" cy="1008015"/>
          </a:xfrm>
          <a:prstGeom prst="rect">
            <a:avLst/>
          </a:prstGeom>
          <a:noFill/>
          <a:extLst>
            <a:ext uri="{909E8E84-426E-40DD-AFC4-6F175D3DCCD1}">
              <a14:hiddenFill xmlns:a14="http://schemas.microsoft.com/office/drawing/2010/main">
                <a:solidFill>
                  <a:srgbClr val="FFFFFF"/>
                </a:solidFill>
              </a14:hiddenFill>
            </a:ext>
          </a:extLst>
        </p:spPr>
      </p:pic>
      <p:pic>
        <p:nvPicPr>
          <p:cNvPr id="108" name="Picture 12" descr="http://img.web07.cn/UpImg/Png/201212/07/png101986071451543.png"/>
          <p:cNvPicPr>
            <a:picLocks noChangeAspect="1" noChangeArrowheads="1"/>
          </p:cNvPicPr>
          <p:nvPr/>
        </p:nvPicPr>
        <p:blipFill>
          <a:blip r:embed="rId7">
            <a:extLst>
              <a:ext uri="{28A0092B-C50C-407E-A947-70E740481C1C}">
                <a14:useLocalDpi xmlns:a14="http://schemas.microsoft.com/office/drawing/2010/main" val="0"/>
              </a:ext>
            </a:extLst>
          </a:blip>
          <a:srcRect/>
          <a:stretch>
            <a:fillRect/>
          </a:stretch>
        </p:blipFill>
        <p:spPr bwMode="auto">
          <a:xfrm>
            <a:off x="678940" y="1388051"/>
            <a:ext cx="649116" cy="809556"/>
          </a:xfrm>
          <a:prstGeom prst="rect">
            <a:avLst/>
          </a:prstGeom>
          <a:noFill/>
          <a:extLst>
            <a:ext uri="{909E8E84-426E-40DD-AFC4-6F175D3DCCD1}">
              <a14:hiddenFill xmlns:a14="http://schemas.microsoft.com/office/drawing/2010/main">
                <a:solidFill>
                  <a:srgbClr val="FFFFFF"/>
                </a:solidFill>
              </a14:hiddenFill>
            </a:ext>
          </a:extLst>
        </p:spPr>
      </p:pic>
    </p:spTree>
  </p:cSld>
  <p:clrMapOvr>
    <a:masterClrMapping/>
  </p:clrMapOvr>
</p:sld>
</file>

<file path=ppt/slides/slide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3166889" y="1832620"/>
            <a:ext cx="5796136" cy="720080"/>
          </a:xfrm>
        </p:spPr>
        <p:txBody>
          <a:bodyPr>
            <a:normAutofit/>
          </a:bodyPr>
          <a:lstStyle/>
          <a:p>
            <a:pPr>
              <a:lnSpc>
                <a:spcPct val="150000"/>
              </a:lnSpc>
            </a:pPr>
            <a:r>
              <a:rPr lang="zh-CN" altLang="en-US" dirty="0">
                <a:solidFill>
                  <a:srgbClr val="258EA1"/>
                </a:solidFill>
                <a:latin typeface="Arial" panose="020B0604020202020204" pitchFamily="34" charset="0"/>
                <a:cs typeface="Arial" panose="020B0604020202020204" pitchFamily="34" charset="0"/>
              </a:rPr>
              <a:t>充电桩产业发展现状分析</a:t>
            </a:r>
            <a:endParaRPr lang="zh-CN" altLang="en-US" dirty="0">
              <a:solidFill>
                <a:srgbClr val="258EA1"/>
              </a:solidFill>
              <a:latin typeface="Arial" panose="020B0604020202020204" pitchFamily="34" charset="0"/>
              <a:cs typeface="Arial" panose="020B0604020202020204" pitchFamily="34" charset="0"/>
            </a:endParaRPr>
          </a:p>
        </p:txBody>
      </p:sp>
      <p:sp>
        <p:nvSpPr>
          <p:cNvPr id="11" name="文本占位符 10"/>
          <p:cNvSpPr>
            <a:spLocks noGrp="1"/>
          </p:cNvSpPr>
          <p:nvPr>
            <p:ph type="body" sz="quarter" idx="13"/>
          </p:nvPr>
        </p:nvSpPr>
        <p:spPr>
          <a:xfrm>
            <a:off x="1831504" y="1747363"/>
            <a:ext cx="1214438" cy="928694"/>
          </a:xfrm>
        </p:spPr>
        <p:txBody>
          <a:bodyPr/>
          <a:lstStyle/>
          <a:p>
            <a:r>
              <a:rPr lang="en-US" altLang="zh-CN" b="1" dirty="0">
                <a:latin typeface="Arial" panose="020B0604020202020204" pitchFamily="34" charset="0"/>
                <a:cs typeface="Arial" panose="020B0604020202020204" pitchFamily="34" charset="0"/>
              </a:rPr>
              <a:t>01</a:t>
            </a:r>
            <a:endParaRPr lang="zh-CN" altLang="en-US" b="1" dirty="0">
              <a:latin typeface="Arial" panose="020B0604020202020204" pitchFamily="34" charset="0"/>
              <a:cs typeface="Arial" panose="020B0604020202020204" pitchFamily="34" charset="0"/>
            </a:endParaRPr>
          </a:p>
        </p:txBody>
      </p:sp>
    </p:spTree>
  </p:cSld>
  <p:clrMapOvr>
    <a:masterClrMapping/>
  </p:clrMapOvr>
</p:sld>
</file>

<file path=ppt/slides/slide2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互联网发展对充电桩行业的影响</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8" name="标题 1"/>
          <p:cNvSpPr txBox="1"/>
          <p:nvPr/>
        </p:nvSpPr>
        <p:spPr>
          <a:xfrm>
            <a:off x="794190" y="627535"/>
            <a:ext cx="7666241" cy="2880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zh-CN" sz="1200" dirty="0">
                <a:latin typeface="微软雅黑" panose="020B0503020204020204" pitchFamily="34" charset="-122"/>
                <a:ea typeface="微软雅黑" panose="020B0503020204020204" pitchFamily="34" charset="-122"/>
              </a:rPr>
              <a:t>基于人工智能与大数据的运营优化方案将有效地解决运营难点，让产品更具竞争力</a:t>
            </a:r>
            <a:endParaRPr lang="zh-CN" altLang="en-US" sz="30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15" name="组合 14"/>
          <p:cNvGrpSpPr/>
          <p:nvPr/>
        </p:nvGrpSpPr>
        <p:grpSpPr>
          <a:xfrm>
            <a:off x="107505" y="1101096"/>
            <a:ext cx="2160240" cy="3872193"/>
            <a:chOff x="179512" y="1101096"/>
            <a:chExt cx="2231113" cy="3872193"/>
          </a:xfrm>
        </p:grpSpPr>
        <p:pic>
          <p:nvPicPr>
            <p:cNvPr id="2" name="图片 1"/>
            <p:cNvPicPr>
              <a:picLocks noChangeAspect="1"/>
            </p:cNvPicPr>
            <p:nvPr/>
          </p:nvPicPr>
          <p:blipFill rotWithShape="1">
            <a:blip r:embed="rId1"/>
            <a:srcRect l="8681" t="35813" r="67629" b="12246"/>
            <a:stretch>
              <a:fillRect/>
            </a:stretch>
          </p:blipFill>
          <p:spPr>
            <a:xfrm>
              <a:off x="199315" y="1540847"/>
              <a:ext cx="2183397" cy="3132524"/>
            </a:xfrm>
            <a:prstGeom prst="rect">
              <a:avLst/>
            </a:prstGeom>
          </p:spPr>
        </p:pic>
        <p:sp>
          <p:nvSpPr>
            <p:cNvPr id="3" name="圆角矩形 2"/>
            <p:cNvSpPr/>
            <p:nvPr/>
          </p:nvSpPr>
          <p:spPr>
            <a:xfrm>
              <a:off x="179512" y="1101096"/>
              <a:ext cx="2231113" cy="3872193"/>
            </a:xfrm>
            <a:prstGeom prst="roundRect">
              <a:avLst>
                <a:gd name="adj" fmla="val 9180"/>
              </a:avLst>
            </a:prstGeom>
            <a:noFill/>
            <a:ln w="19050">
              <a:solidFill>
                <a:srgbClr val="00A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5" name="文本框 4"/>
            <p:cNvSpPr txBox="1"/>
            <p:nvPr/>
          </p:nvSpPr>
          <p:spPr>
            <a:xfrm>
              <a:off x="428321" y="1242090"/>
              <a:ext cx="1784890" cy="400110"/>
            </a:xfrm>
            <a:prstGeom prst="rect">
              <a:avLst/>
            </a:prstGeom>
            <a:noFill/>
            <a:ln>
              <a:noFill/>
            </a:ln>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智能故障检测</a:t>
              </a:r>
              <a:endParaRPr lang="zh-CN" altLang="en-US" sz="2000" b="1" dirty="0">
                <a:latin typeface="微软雅黑" panose="020B0503020204020204" pitchFamily="34" charset="-122"/>
                <a:ea typeface="微软雅黑" panose="020B0503020204020204" pitchFamily="34" charset="-122"/>
              </a:endParaRPr>
            </a:p>
          </p:txBody>
        </p:sp>
      </p:grpSp>
      <p:grpSp>
        <p:nvGrpSpPr>
          <p:cNvPr id="14" name="组合 13"/>
          <p:cNvGrpSpPr/>
          <p:nvPr/>
        </p:nvGrpSpPr>
        <p:grpSpPr>
          <a:xfrm>
            <a:off x="4618301" y="1101096"/>
            <a:ext cx="2160240" cy="3872193"/>
            <a:chOff x="2793101" y="1101096"/>
            <a:chExt cx="2231113" cy="3872193"/>
          </a:xfrm>
        </p:grpSpPr>
        <p:sp>
          <p:nvSpPr>
            <p:cNvPr id="7" name="圆角矩形 6"/>
            <p:cNvSpPr/>
            <p:nvPr/>
          </p:nvSpPr>
          <p:spPr>
            <a:xfrm>
              <a:off x="2793101" y="1101096"/>
              <a:ext cx="2231113" cy="3872193"/>
            </a:xfrm>
            <a:prstGeom prst="roundRect">
              <a:avLst>
                <a:gd name="adj" fmla="val 9180"/>
              </a:avLst>
            </a:prstGeom>
            <a:noFill/>
            <a:ln w="19050">
              <a:solidFill>
                <a:srgbClr val="00A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0" name="文本框 9"/>
            <p:cNvSpPr txBox="1"/>
            <p:nvPr/>
          </p:nvSpPr>
          <p:spPr>
            <a:xfrm>
              <a:off x="3070012" y="1242090"/>
              <a:ext cx="1784890" cy="400110"/>
            </a:xfrm>
            <a:prstGeom prst="rect">
              <a:avLst/>
            </a:prstGeom>
            <a:noFill/>
            <a:ln>
              <a:noFill/>
            </a:ln>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车辆图像识别</a:t>
              </a:r>
              <a:endParaRPr lang="zh-CN" altLang="en-US" sz="2000" b="1" dirty="0">
                <a:latin typeface="微软雅黑" panose="020B0503020204020204" pitchFamily="34" charset="-122"/>
                <a:ea typeface="微软雅黑" panose="020B0503020204020204" pitchFamily="34" charset="-122"/>
              </a:endParaRPr>
            </a:p>
          </p:txBody>
        </p:sp>
        <p:pic>
          <p:nvPicPr>
            <p:cNvPr id="12" name="图片 11"/>
            <p:cNvPicPr>
              <a:picLocks noChangeAspect="1"/>
            </p:cNvPicPr>
            <p:nvPr/>
          </p:nvPicPr>
          <p:blipFill rotWithShape="1">
            <a:blip r:embed="rId1"/>
            <a:srcRect l="41767" t="39155" r="33753" b="11670"/>
            <a:stretch>
              <a:fillRect/>
            </a:stretch>
          </p:blipFill>
          <p:spPr>
            <a:xfrm>
              <a:off x="2876121" y="1707653"/>
              <a:ext cx="2092268" cy="2965717"/>
            </a:xfrm>
            <a:prstGeom prst="rect">
              <a:avLst/>
            </a:prstGeom>
          </p:spPr>
        </p:pic>
      </p:grpSp>
      <p:grpSp>
        <p:nvGrpSpPr>
          <p:cNvPr id="9" name="组合 8"/>
          <p:cNvGrpSpPr/>
          <p:nvPr/>
        </p:nvGrpSpPr>
        <p:grpSpPr>
          <a:xfrm>
            <a:off x="6877819" y="1101096"/>
            <a:ext cx="2160240" cy="3872193"/>
            <a:chOff x="5406690" y="1101095"/>
            <a:chExt cx="2231113" cy="3872193"/>
          </a:xfrm>
        </p:grpSpPr>
        <p:sp>
          <p:nvSpPr>
            <p:cNvPr id="8" name="圆角矩形 7"/>
            <p:cNvSpPr/>
            <p:nvPr/>
          </p:nvSpPr>
          <p:spPr>
            <a:xfrm>
              <a:off x="5406690" y="1101095"/>
              <a:ext cx="2231113" cy="3872193"/>
            </a:xfrm>
            <a:prstGeom prst="roundRect">
              <a:avLst>
                <a:gd name="adj" fmla="val 9180"/>
              </a:avLst>
            </a:prstGeom>
            <a:noFill/>
            <a:ln w="19050">
              <a:solidFill>
                <a:srgbClr val="00A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11" name="文本框 10"/>
            <p:cNvSpPr txBox="1"/>
            <p:nvPr/>
          </p:nvSpPr>
          <p:spPr>
            <a:xfrm>
              <a:off x="5443908" y="1242090"/>
              <a:ext cx="2140328" cy="400110"/>
            </a:xfrm>
            <a:prstGeom prst="rect">
              <a:avLst/>
            </a:prstGeom>
            <a:noFill/>
            <a:ln>
              <a:noFill/>
            </a:ln>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充电桩智能布桩</a:t>
              </a:r>
              <a:endParaRPr lang="zh-CN" altLang="en-US" sz="2000" b="1" dirty="0">
                <a:latin typeface="微软雅黑" panose="020B0503020204020204" pitchFamily="34" charset="-122"/>
                <a:ea typeface="微软雅黑" panose="020B0503020204020204" pitchFamily="34" charset="-122"/>
              </a:endParaRPr>
            </a:p>
          </p:txBody>
        </p:sp>
        <p:pic>
          <p:nvPicPr>
            <p:cNvPr id="13" name="图片 12"/>
            <p:cNvPicPr>
              <a:picLocks noChangeAspect="1"/>
            </p:cNvPicPr>
            <p:nvPr/>
          </p:nvPicPr>
          <p:blipFill rotWithShape="1">
            <a:blip r:embed="rId1"/>
            <a:srcRect l="72564" t="36388" r="4536" b="13074"/>
            <a:stretch>
              <a:fillRect/>
            </a:stretch>
          </p:blipFill>
          <p:spPr>
            <a:xfrm>
              <a:off x="5443908" y="1576850"/>
              <a:ext cx="2140329" cy="3096521"/>
            </a:xfrm>
            <a:prstGeom prst="rect">
              <a:avLst/>
            </a:prstGeom>
          </p:spPr>
        </p:pic>
      </p:grpSp>
      <p:grpSp>
        <p:nvGrpSpPr>
          <p:cNvPr id="19" name="组合 18"/>
          <p:cNvGrpSpPr/>
          <p:nvPr/>
        </p:nvGrpSpPr>
        <p:grpSpPr>
          <a:xfrm>
            <a:off x="2373470" y="1101096"/>
            <a:ext cx="2160240" cy="3872193"/>
            <a:chOff x="179512" y="1101096"/>
            <a:chExt cx="2231113" cy="3872193"/>
          </a:xfrm>
        </p:grpSpPr>
        <p:sp>
          <p:nvSpPr>
            <p:cNvPr id="21" name="圆角矩形 20"/>
            <p:cNvSpPr/>
            <p:nvPr/>
          </p:nvSpPr>
          <p:spPr>
            <a:xfrm>
              <a:off x="179512" y="1101096"/>
              <a:ext cx="2231113" cy="3872193"/>
            </a:xfrm>
            <a:prstGeom prst="roundRect">
              <a:avLst>
                <a:gd name="adj" fmla="val 9180"/>
              </a:avLst>
            </a:prstGeom>
            <a:noFill/>
            <a:ln w="19050">
              <a:solidFill>
                <a:srgbClr val="00A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sp>
          <p:nvSpPr>
            <p:cNvPr id="22" name="文本框 21"/>
            <p:cNvSpPr txBox="1"/>
            <p:nvPr/>
          </p:nvSpPr>
          <p:spPr>
            <a:xfrm>
              <a:off x="428321" y="1242090"/>
              <a:ext cx="1784890" cy="400110"/>
            </a:xfrm>
            <a:prstGeom prst="rect">
              <a:avLst/>
            </a:prstGeom>
            <a:noFill/>
            <a:ln>
              <a:noFill/>
            </a:ln>
          </p:spPr>
          <p:txBody>
            <a:bodyPr wrap="square" rtlCol="0">
              <a:spAutoFit/>
            </a:bodyPr>
            <a:lstStyle/>
            <a:p>
              <a:pPr algn="ctr"/>
              <a:r>
                <a:rPr lang="zh-CN" altLang="en-US" sz="2000" b="1" dirty="0">
                  <a:latin typeface="微软雅黑" panose="020B0503020204020204" pitchFamily="34" charset="-122"/>
                  <a:ea typeface="微软雅黑" panose="020B0503020204020204" pitchFamily="34" charset="-122"/>
                </a:rPr>
                <a:t>智慧路线规划</a:t>
              </a:r>
              <a:endParaRPr lang="zh-CN" altLang="en-US" sz="2000" b="1" dirty="0">
                <a:latin typeface="微软雅黑" panose="020B0503020204020204" pitchFamily="34" charset="-122"/>
                <a:ea typeface="微软雅黑" panose="020B0503020204020204" pitchFamily="34" charset="-122"/>
              </a:endParaRPr>
            </a:p>
          </p:txBody>
        </p:sp>
      </p:grpSp>
      <p:pic>
        <p:nvPicPr>
          <p:cNvPr id="23" name="图片 22"/>
          <p:cNvPicPr>
            <a:picLocks noChangeAspect="1"/>
          </p:cNvPicPr>
          <p:nvPr/>
        </p:nvPicPr>
        <p:blipFill rotWithShape="1">
          <a:blip r:embed="rId2"/>
          <a:srcRect l="5170" t="8990" r="4345" b="10073"/>
          <a:stretch>
            <a:fillRect/>
          </a:stretch>
        </p:blipFill>
        <p:spPr>
          <a:xfrm>
            <a:off x="2429441" y="1916356"/>
            <a:ext cx="2052431" cy="1231458"/>
          </a:xfrm>
          <a:prstGeom prst="rect">
            <a:avLst/>
          </a:prstGeom>
        </p:spPr>
      </p:pic>
      <p:pic>
        <p:nvPicPr>
          <p:cNvPr id="16" name="图片 15"/>
          <p:cNvPicPr>
            <a:picLocks noChangeAspect="1"/>
          </p:cNvPicPr>
          <p:nvPr/>
        </p:nvPicPr>
        <p:blipFill rotWithShape="1">
          <a:blip r:embed="rId3" cstate="print">
            <a:extLst>
              <a:ext uri="{28A0092B-C50C-407E-A947-70E740481C1C}">
                <a14:useLocalDpi xmlns:a14="http://schemas.microsoft.com/office/drawing/2010/main" val="0"/>
              </a:ext>
            </a:extLst>
          </a:blip>
          <a:srcRect t="8000" b="9401"/>
          <a:stretch>
            <a:fillRect/>
          </a:stretch>
        </p:blipFill>
        <p:spPr>
          <a:xfrm>
            <a:off x="2488689" y="3306153"/>
            <a:ext cx="1913126" cy="1548383"/>
          </a:xfrm>
          <a:prstGeom prst="rect">
            <a:avLst/>
          </a:prstGeom>
          <a:effectLst>
            <a:softEdge rad="63500"/>
          </a:effectLst>
        </p:spPr>
      </p:pic>
    </p:spTree>
  </p:cSld>
  <p:clrMapOvr>
    <a:masterClrMapping/>
  </p:clrMapOvr>
</p:sld>
</file>

<file path=ppt/slides/slide2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互联网发展对充电桩行业的影响</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pic>
        <p:nvPicPr>
          <p:cNvPr id="5" name="图片 4"/>
          <p:cNvPicPr>
            <a:picLocks noChangeAspect="1"/>
          </p:cNvPicPr>
          <p:nvPr/>
        </p:nvPicPr>
        <p:blipFill rotWithShape="1">
          <a:blip r:embed="rId1"/>
          <a:srcRect t="17849" b="7510"/>
          <a:stretch>
            <a:fillRect/>
          </a:stretch>
        </p:blipFill>
        <p:spPr>
          <a:xfrm>
            <a:off x="867272" y="1441899"/>
            <a:ext cx="7402021" cy="3107790"/>
          </a:xfrm>
          <a:prstGeom prst="rect">
            <a:avLst/>
          </a:prstGeom>
        </p:spPr>
      </p:pic>
      <p:sp>
        <p:nvSpPr>
          <p:cNvPr id="6" name="标题 1"/>
          <p:cNvSpPr txBox="1"/>
          <p:nvPr/>
        </p:nvSpPr>
        <p:spPr>
          <a:xfrm>
            <a:off x="794190" y="713260"/>
            <a:ext cx="6946161" cy="2880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buFont typeface="Wingdings" panose="05000000000000000000" pitchFamily="2" charset="2"/>
              <a:buChar char="u"/>
            </a:pPr>
            <a:r>
              <a:rPr lang="zh-CN" altLang="en-US" sz="1400" b="1" dirty="0">
                <a:solidFill>
                  <a:srgbClr val="258EA1"/>
                </a:solidFill>
                <a:latin typeface="微软雅黑" panose="020B0503020204020204" pitchFamily="34" charset="-122"/>
                <a:ea typeface="微软雅黑" panose="020B0503020204020204" pitchFamily="34" charset="-122"/>
                <a:cs typeface="Arial" panose="020B0604020202020204" pitchFamily="34" charset="0"/>
              </a:rPr>
              <a:t>  大数据驱动充电运营产业“人</a:t>
            </a:r>
            <a:r>
              <a:rPr lang="en-US" altLang="zh-CN" sz="1400" b="1" dirty="0">
                <a:solidFill>
                  <a:srgbClr val="258EA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258EA1"/>
                </a:solidFill>
                <a:latin typeface="微软雅黑" panose="020B0503020204020204" pitchFamily="34" charset="-122"/>
                <a:ea typeface="微软雅黑" panose="020B0503020204020204" pitchFamily="34" charset="-122"/>
                <a:cs typeface="Arial" panose="020B0604020202020204" pitchFamily="34" charset="0"/>
              </a:rPr>
              <a:t>桩</a:t>
            </a:r>
            <a:r>
              <a:rPr lang="en-US" altLang="zh-CN" sz="1400" b="1" dirty="0">
                <a:solidFill>
                  <a:srgbClr val="258EA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258EA1"/>
                </a:solidFill>
                <a:latin typeface="微软雅黑" panose="020B0503020204020204" pitchFamily="34" charset="-122"/>
                <a:ea typeface="微软雅黑" panose="020B0503020204020204" pitchFamily="34" charset="-122"/>
                <a:cs typeface="Arial" panose="020B0604020202020204" pitchFamily="34" charset="0"/>
              </a:rPr>
              <a:t>车</a:t>
            </a:r>
            <a:r>
              <a:rPr lang="en-US" altLang="zh-CN" sz="1400" b="1" dirty="0">
                <a:solidFill>
                  <a:srgbClr val="258EA1"/>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400" b="1" dirty="0">
                <a:solidFill>
                  <a:srgbClr val="258EA1"/>
                </a:solidFill>
                <a:latin typeface="微软雅黑" panose="020B0503020204020204" pitchFamily="34" charset="-122"/>
                <a:ea typeface="微软雅黑" panose="020B0503020204020204" pitchFamily="34" charset="-122"/>
                <a:cs typeface="Arial" panose="020B0604020202020204" pitchFamily="34" charset="0"/>
              </a:rPr>
              <a:t>服务”智能新生态，全面提升行业服务水准</a:t>
            </a:r>
            <a:endParaRPr lang="zh-CN" altLang="en-US" sz="1400" b="1" dirty="0">
              <a:solidFill>
                <a:srgbClr val="258EA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0" y="153975"/>
            <a:ext cx="7378209" cy="473560"/>
          </a:xfrm>
          <a:prstGeom prst="rect">
            <a:avLst/>
          </a:prstGeom>
        </p:spPr>
        <p:txBody>
          <a:bodyPr>
            <a:normAutofit fontScale="92500"/>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新技术的发展将深刻影响充电桩行业的发展与竞争格局 </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8756068" y="4869656"/>
            <a:ext cx="387931" cy="273844"/>
          </a:xfrm>
        </p:spPr>
        <p:txBody>
          <a:bodyPr/>
          <a:lstStyle/>
          <a:p>
            <a:fld id="{0C913308-F349-4B6D-A68A-DD1791B4A57B}" type="slidenum">
              <a:rPr lang="zh-CN" altLang="en-US" smtClean="0"/>
            </a:fld>
            <a:endParaRPr lang="zh-CN" altLang="en-US"/>
          </a:p>
        </p:txBody>
      </p:sp>
      <p:sp>
        <p:nvSpPr>
          <p:cNvPr id="7" name="标题 1"/>
          <p:cNvSpPr txBox="1"/>
          <p:nvPr/>
        </p:nvSpPr>
        <p:spPr>
          <a:xfrm>
            <a:off x="346464" y="656110"/>
            <a:ext cx="8537632" cy="2880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marL="171450" indent="-171450" algn="l">
              <a:buFont typeface="Wingdings" panose="05000000000000000000" pitchFamily="2" charset="2"/>
              <a:buChar char="u"/>
            </a:pPr>
            <a:r>
              <a:rPr lang="zh-CN" altLang="en-US" sz="1200" dirty="0">
                <a:latin typeface="微软雅黑" panose="020B0503020204020204" pitchFamily="34" charset="-122"/>
                <a:ea typeface="微软雅黑" panose="020B0503020204020204" pitchFamily="34" charset="-122"/>
                <a:cs typeface="Arial" panose="020B0604020202020204" pitchFamily="34" charset="0"/>
              </a:rPr>
              <a:t>  可以利用互联网技术与工具，通过平台建设与运营，</a:t>
            </a:r>
            <a:r>
              <a:rPr lang="zh-CN" altLang="en-US" sz="1200" b="1" dirty="0">
                <a:solidFill>
                  <a:srgbClr val="258EA1"/>
                </a:solidFill>
                <a:latin typeface="微软雅黑" panose="020B0503020204020204" pitchFamily="34" charset="-122"/>
                <a:ea typeface="微软雅黑" panose="020B0503020204020204" pitchFamily="34" charset="-122"/>
                <a:cs typeface="Arial" panose="020B0604020202020204" pitchFamily="34" charset="0"/>
              </a:rPr>
              <a:t>缓解用户、运营、供应商的痛点</a:t>
            </a:r>
            <a:r>
              <a:rPr lang="zh-CN" altLang="en-US" sz="1200" dirty="0">
                <a:latin typeface="微软雅黑" panose="020B0503020204020204" pitchFamily="34" charset="-122"/>
                <a:ea typeface="微软雅黑" panose="020B0503020204020204" pitchFamily="34" charset="-122"/>
                <a:cs typeface="Arial" panose="020B0604020202020204" pitchFamily="34" charset="0"/>
              </a:rPr>
              <a:t>，提升服务，创造价值。</a:t>
            </a:r>
            <a:endParaRPr lang="zh-CN" altLang="en-US" sz="12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9" name="AutoShape 54"/>
          <p:cNvSpPr>
            <a:spLocks noChangeArrowheads="1"/>
          </p:cNvSpPr>
          <p:nvPr/>
        </p:nvSpPr>
        <p:spPr bwMode="auto">
          <a:xfrm rot="16200000">
            <a:off x="5791915" y="3910873"/>
            <a:ext cx="365219" cy="344803"/>
          </a:xfrm>
          <a:prstGeom prst="rightArrow">
            <a:avLst>
              <a:gd name="adj1" fmla="val 49685"/>
              <a:gd name="adj2" fmla="val 48311"/>
            </a:avLst>
          </a:prstGeom>
          <a:gradFill rotWithShape="1">
            <a:gsLst>
              <a:gs pos="1000">
                <a:schemeClr val="bg1"/>
              </a:gs>
              <a:gs pos="61000">
                <a:schemeClr val="bg1">
                  <a:lumMod val="50000"/>
                </a:schemeClr>
              </a:gs>
            </a:gsLst>
            <a:lin ang="0" scaled="1"/>
          </a:gradFill>
          <a:ln>
            <a:noFill/>
          </a:ln>
        </p:spPr>
        <p:txBody>
          <a:bodyPr wrap="none" lIns="243834" tIns="121917" rIns="243834" bIns="121917" anchor="ctr"/>
          <a:lstStyle/>
          <a:p>
            <a:endParaRPr lang="zh-CN" altLang="en-US"/>
          </a:p>
        </p:txBody>
      </p:sp>
      <p:sp>
        <p:nvSpPr>
          <p:cNvPr id="50" name="AutoShape 54"/>
          <p:cNvSpPr>
            <a:spLocks noChangeArrowheads="1"/>
          </p:cNvSpPr>
          <p:nvPr/>
        </p:nvSpPr>
        <p:spPr bwMode="auto">
          <a:xfrm rot="16200000">
            <a:off x="1374259" y="3910873"/>
            <a:ext cx="365219" cy="344803"/>
          </a:xfrm>
          <a:prstGeom prst="rightArrow">
            <a:avLst>
              <a:gd name="adj1" fmla="val 49685"/>
              <a:gd name="adj2" fmla="val 48311"/>
            </a:avLst>
          </a:prstGeom>
          <a:gradFill rotWithShape="1">
            <a:gsLst>
              <a:gs pos="1000">
                <a:schemeClr val="bg1"/>
              </a:gs>
              <a:gs pos="61000">
                <a:schemeClr val="bg1">
                  <a:lumMod val="50000"/>
                </a:schemeClr>
              </a:gs>
            </a:gsLst>
            <a:lin ang="0" scaled="1"/>
          </a:gradFill>
          <a:ln>
            <a:noFill/>
          </a:ln>
        </p:spPr>
        <p:txBody>
          <a:bodyPr wrap="none" lIns="243834" tIns="121917" rIns="243834" bIns="121917" anchor="ctr"/>
          <a:lstStyle/>
          <a:p>
            <a:endParaRPr lang="zh-CN" altLang="en-US"/>
          </a:p>
        </p:txBody>
      </p:sp>
      <p:sp>
        <p:nvSpPr>
          <p:cNvPr id="51" name="AutoShape 54"/>
          <p:cNvSpPr>
            <a:spLocks noChangeArrowheads="1"/>
          </p:cNvSpPr>
          <p:nvPr/>
        </p:nvSpPr>
        <p:spPr bwMode="auto">
          <a:xfrm rot="16200000">
            <a:off x="2846811" y="3910873"/>
            <a:ext cx="365219" cy="344803"/>
          </a:xfrm>
          <a:prstGeom prst="rightArrow">
            <a:avLst>
              <a:gd name="adj1" fmla="val 49685"/>
              <a:gd name="adj2" fmla="val 48311"/>
            </a:avLst>
          </a:prstGeom>
          <a:gradFill rotWithShape="1">
            <a:gsLst>
              <a:gs pos="1000">
                <a:schemeClr val="bg1"/>
              </a:gs>
              <a:gs pos="61000">
                <a:schemeClr val="bg1">
                  <a:lumMod val="50000"/>
                </a:schemeClr>
              </a:gs>
            </a:gsLst>
            <a:lin ang="0" scaled="1"/>
          </a:gradFill>
          <a:ln>
            <a:noFill/>
          </a:ln>
        </p:spPr>
        <p:txBody>
          <a:bodyPr wrap="none" lIns="243834" tIns="121917" rIns="243834" bIns="121917" anchor="ctr"/>
          <a:lstStyle/>
          <a:p>
            <a:endParaRPr lang="zh-CN" altLang="en-US"/>
          </a:p>
        </p:txBody>
      </p:sp>
      <p:sp>
        <p:nvSpPr>
          <p:cNvPr id="52" name="AutoShape 54"/>
          <p:cNvSpPr>
            <a:spLocks noChangeArrowheads="1"/>
          </p:cNvSpPr>
          <p:nvPr/>
        </p:nvSpPr>
        <p:spPr bwMode="auto">
          <a:xfrm rot="16200000">
            <a:off x="4319363" y="3910873"/>
            <a:ext cx="365219" cy="344803"/>
          </a:xfrm>
          <a:prstGeom prst="rightArrow">
            <a:avLst>
              <a:gd name="adj1" fmla="val 49685"/>
              <a:gd name="adj2" fmla="val 48311"/>
            </a:avLst>
          </a:prstGeom>
          <a:gradFill rotWithShape="1">
            <a:gsLst>
              <a:gs pos="1000">
                <a:schemeClr val="bg1"/>
              </a:gs>
              <a:gs pos="61000">
                <a:schemeClr val="bg1">
                  <a:lumMod val="50000"/>
                </a:schemeClr>
              </a:gs>
            </a:gsLst>
            <a:lin ang="0" scaled="1"/>
          </a:gradFill>
          <a:ln>
            <a:noFill/>
          </a:ln>
        </p:spPr>
        <p:txBody>
          <a:bodyPr wrap="none" lIns="243834" tIns="121917" rIns="243834" bIns="121917" anchor="ctr"/>
          <a:lstStyle/>
          <a:p>
            <a:endParaRPr lang="zh-CN" altLang="en-US"/>
          </a:p>
        </p:txBody>
      </p:sp>
      <p:sp>
        <p:nvSpPr>
          <p:cNvPr id="53" name="AutoShape 54"/>
          <p:cNvSpPr>
            <a:spLocks noChangeArrowheads="1"/>
          </p:cNvSpPr>
          <p:nvPr/>
        </p:nvSpPr>
        <p:spPr bwMode="auto">
          <a:xfrm rot="16200000">
            <a:off x="7264466" y="3910873"/>
            <a:ext cx="365219" cy="344803"/>
          </a:xfrm>
          <a:prstGeom prst="rightArrow">
            <a:avLst>
              <a:gd name="adj1" fmla="val 49685"/>
              <a:gd name="adj2" fmla="val 48311"/>
            </a:avLst>
          </a:prstGeom>
          <a:gradFill rotWithShape="1">
            <a:gsLst>
              <a:gs pos="1000">
                <a:schemeClr val="bg1"/>
              </a:gs>
              <a:gs pos="61000">
                <a:schemeClr val="bg1">
                  <a:lumMod val="50000"/>
                </a:schemeClr>
              </a:gs>
            </a:gsLst>
            <a:lin ang="0" scaled="1"/>
          </a:gradFill>
          <a:ln>
            <a:noFill/>
          </a:ln>
        </p:spPr>
        <p:txBody>
          <a:bodyPr wrap="none" lIns="243834" tIns="121917" rIns="243834" bIns="121917" anchor="ctr"/>
          <a:lstStyle/>
          <a:p>
            <a:endParaRPr lang="zh-CN" altLang="en-US"/>
          </a:p>
        </p:txBody>
      </p:sp>
      <p:sp>
        <p:nvSpPr>
          <p:cNvPr id="54" name="圆角矩形 53"/>
          <p:cNvSpPr/>
          <p:nvPr/>
        </p:nvSpPr>
        <p:spPr bwMode="auto">
          <a:xfrm>
            <a:off x="412795" y="4261792"/>
            <a:ext cx="8182752" cy="702643"/>
          </a:xfrm>
          <a:prstGeom prst="roundRect">
            <a:avLst>
              <a:gd name="adj" fmla="val 10568"/>
            </a:avLst>
          </a:prstGeom>
          <a:solidFill>
            <a:schemeClr val="accent1"/>
          </a:solidFill>
          <a:ln w="7938" cap="flat">
            <a:noFill/>
            <a:prstDash val="solid"/>
            <a:miter lim="800000"/>
          </a:ln>
          <a:effectLst/>
        </p:spPr>
        <p:txBody>
          <a:bodyPr vert="horz" wrap="square" lIns="91440" tIns="45720" rIns="91440" bIns="45720" numCol="1" anchor="ctr" anchorCtr="0" compatLnSpc="1"/>
          <a:lstStyle/>
          <a:p>
            <a:pPr algn="ctr" defTabSz="342900">
              <a:defRPr/>
            </a:pP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defTabSz="342900">
              <a:defRPr/>
            </a:pPr>
            <a:endParaRPr lang="en-US" altLang="zh-CN" sz="1200" b="1" dirty="0">
              <a:solidFill>
                <a:schemeClr val="bg1"/>
              </a:solidFill>
              <a:latin typeface="微软雅黑" panose="020B0503020204020204" pitchFamily="34" charset="-122"/>
              <a:ea typeface="微软雅黑" panose="020B0503020204020204" pitchFamily="34" charset="-122"/>
            </a:endParaRPr>
          </a:p>
          <a:p>
            <a:pPr algn="ctr" defTabSz="342900">
              <a:defRPr/>
            </a:pPr>
            <a:r>
              <a:rPr lang="zh-CN" altLang="en-US" sz="1400" b="1" dirty="0">
                <a:solidFill>
                  <a:schemeClr val="bg1"/>
                </a:solidFill>
                <a:latin typeface="微软雅黑" panose="020B0503020204020204" pitchFamily="34" charset="-122"/>
                <a:ea typeface="微软雅黑" panose="020B0503020204020204" pitchFamily="34" charset="-122"/>
              </a:rPr>
              <a:t>（互联网、大数据、物联网人工智能等</a:t>
            </a:r>
            <a:r>
              <a:rPr lang="en-US" altLang="zh-CN" sz="1400" b="1" dirty="0">
                <a:solidFill>
                  <a:schemeClr val="bg1"/>
                </a:solidFill>
                <a:latin typeface="微软雅黑" panose="020B0503020204020204" pitchFamily="34" charset="-122"/>
                <a:ea typeface="微软雅黑" panose="020B0503020204020204" pitchFamily="34" charset="-122"/>
              </a:rPr>
              <a:t>)</a:t>
            </a:r>
            <a:r>
              <a:rPr lang="zh-CN" altLang="en-US" sz="1400" b="1" dirty="0">
                <a:solidFill>
                  <a:schemeClr val="bg1"/>
                </a:solidFill>
                <a:latin typeface="微软雅黑" panose="020B0503020204020204" pitchFamily="34" charset="-122"/>
                <a:ea typeface="微软雅黑" panose="020B0503020204020204" pitchFamily="34" charset="-122"/>
              </a:rPr>
              <a:t>新技术与工具</a:t>
            </a:r>
            <a:endParaRPr lang="en-US" altLang="zh-CN" sz="1400" b="1" dirty="0">
              <a:solidFill>
                <a:schemeClr val="bg1"/>
              </a:solidFill>
              <a:latin typeface="微软雅黑" panose="020B0503020204020204" pitchFamily="34" charset="-122"/>
              <a:ea typeface="微软雅黑" panose="020B0503020204020204" pitchFamily="34" charset="-122"/>
            </a:endParaRPr>
          </a:p>
        </p:txBody>
      </p:sp>
      <p:sp>
        <p:nvSpPr>
          <p:cNvPr id="55" name="TextBox 54"/>
          <p:cNvSpPr txBox="1"/>
          <p:nvPr/>
        </p:nvSpPr>
        <p:spPr>
          <a:xfrm>
            <a:off x="1680922" y="3886944"/>
            <a:ext cx="1233669" cy="4154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hangingPunct="0"/>
            <a:r>
              <a:rPr lang="zh-CN" altLang="en-US" sz="1100" b="1" dirty="0">
                <a:solidFill>
                  <a:srgbClr val="258EA1"/>
                </a:solidFill>
                <a:latin typeface="微软雅黑" panose="020B0503020204020204" pitchFamily="34" charset="-122"/>
                <a:ea typeface="微软雅黑" panose="020B0503020204020204" pitchFamily="34" charset="-122"/>
              </a:rPr>
              <a:t>充电桩平台运营</a:t>
            </a:r>
            <a:endPar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56" name="TextBox 55"/>
          <p:cNvSpPr txBox="1"/>
          <p:nvPr/>
        </p:nvSpPr>
        <p:spPr>
          <a:xfrm>
            <a:off x="6176330" y="3886944"/>
            <a:ext cx="1092605" cy="4154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r>
              <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rPr>
              <a:t>增值服务整合</a:t>
            </a:r>
            <a:endPar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57" name="TextBox 56"/>
          <p:cNvSpPr txBox="1"/>
          <p:nvPr/>
        </p:nvSpPr>
        <p:spPr>
          <a:xfrm>
            <a:off x="3190351" y="3886944"/>
            <a:ext cx="1102223" cy="4154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hangingPunct="0"/>
            <a:r>
              <a:rPr lang="zh-CN" altLang="en-US" sz="1100" b="1" dirty="0">
                <a:solidFill>
                  <a:srgbClr val="258EA1"/>
                </a:solidFill>
                <a:latin typeface="微软雅黑" panose="020B0503020204020204" pitchFamily="34" charset="-122"/>
                <a:ea typeface="微软雅黑" panose="020B0503020204020204" pitchFamily="34" charset="-122"/>
              </a:rPr>
              <a:t>充电</a:t>
            </a:r>
            <a:r>
              <a:rPr lang="en-US" altLang="zh-CN" sz="1100" b="1" dirty="0">
                <a:solidFill>
                  <a:srgbClr val="258EA1"/>
                </a:solidFill>
                <a:latin typeface="微软雅黑" panose="020B0503020204020204" pitchFamily="34" charset="-122"/>
                <a:ea typeface="微软雅黑" panose="020B0503020204020204" pitchFamily="34" charset="-122"/>
              </a:rPr>
              <a:t>APP</a:t>
            </a:r>
            <a:r>
              <a:rPr lang="zh-CN" altLang="en-US" sz="1100" b="1" dirty="0">
                <a:solidFill>
                  <a:srgbClr val="258EA1"/>
                </a:solidFill>
                <a:latin typeface="微软雅黑" panose="020B0503020204020204" pitchFamily="34" charset="-122"/>
                <a:ea typeface="微软雅黑" panose="020B0503020204020204" pitchFamily="34" charset="-122"/>
              </a:rPr>
              <a:t>运营</a:t>
            </a:r>
            <a:endPar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58" name="TextBox 57"/>
          <p:cNvSpPr txBox="1"/>
          <p:nvPr/>
        </p:nvSpPr>
        <p:spPr>
          <a:xfrm>
            <a:off x="4705438" y="3886944"/>
            <a:ext cx="1092605" cy="4154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r>
              <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rPr>
              <a:t>行业资源整合</a:t>
            </a:r>
            <a:endPar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59" name="TextBox 58"/>
          <p:cNvSpPr txBox="1"/>
          <p:nvPr/>
        </p:nvSpPr>
        <p:spPr>
          <a:xfrm>
            <a:off x="539552" y="3886944"/>
            <a:ext cx="810476" cy="4154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hangingPunct="0"/>
            <a:r>
              <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rPr>
              <a:t>平台建设</a:t>
            </a:r>
            <a:endPar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60" name="TextBox 59"/>
          <p:cNvSpPr txBox="1"/>
          <p:nvPr/>
        </p:nvSpPr>
        <p:spPr>
          <a:xfrm>
            <a:off x="7571655" y="3886944"/>
            <a:ext cx="951541" cy="41549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r>
              <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rPr>
              <a:t>全渠道触达</a:t>
            </a:r>
            <a:endParaRPr lang="zh-CN" altLang="en-US" sz="11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61" name="圆角矩形 60"/>
          <p:cNvSpPr/>
          <p:nvPr/>
        </p:nvSpPr>
        <p:spPr>
          <a:xfrm>
            <a:off x="508389" y="4315633"/>
            <a:ext cx="881829" cy="299417"/>
          </a:xfrm>
          <a:prstGeom prst="roundRect">
            <a:avLst/>
          </a:prstGeom>
          <a:solidFill>
            <a:schemeClr val="bg1">
              <a:lumMod val="95000"/>
            </a:schemeClr>
          </a:solidFill>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信息互通</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62" name="圆角矩形 61"/>
          <p:cNvSpPr/>
          <p:nvPr/>
        </p:nvSpPr>
        <p:spPr>
          <a:xfrm>
            <a:off x="1691824" y="4315633"/>
            <a:ext cx="881829" cy="299417"/>
          </a:xfrm>
          <a:prstGeom prst="roundRect">
            <a:avLst/>
          </a:prstGeom>
          <a:solidFill>
            <a:schemeClr val="bg1">
              <a:lumMod val="95000"/>
            </a:schemeClr>
          </a:solidFill>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移动互联</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63" name="圆角矩形 62"/>
          <p:cNvSpPr/>
          <p:nvPr/>
        </p:nvSpPr>
        <p:spPr>
          <a:xfrm>
            <a:off x="2875259" y="4315633"/>
            <a:ext cx="881829" cy="299417"/>
          </a:xfrm>
          <a:prstGeom prst="roundRect">
            <a:avLst/>
          </a:prstGeom>
          <a:solidFill>
            <a:schemeClr val="bg1">
              <a:lumMod val="95000"/>
            </a:schemeClr>
          </a:solidFill>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在线支付</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64" name="圆角矩形 63"/>
          <p:cNvSpPr/>
          <p:nvPr/>
        </p:nvSpPr>
        <p:spPr>
          <a:xfrm>
            <a:off x="7609000" y="4315633"/>
            <a:ext cx="881829" cy="299417"/>
          </a:xfrm>
          <a:prstGeom prst="roundRect">
            <a:avLst/>
          </a:prstGeom>
          <a:solidFill>
            <a:schemeClr val="bg1">
              <a:lumMod val="95000"/>
            </a:schemeClr>
          </a:solidFill>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大数据</a:t>
            </a:r>
            <a:r>
              <a:rPr lang="en-US" altLang="zh-CN" sz="1200" b="1" dirty="0">
                <a:solidFill>
                  <a:schemeClr val="tx1"/>
                </a:solidFill>
                <a:latin typeface="微软雅黑" panose="020B0503020204020204" pitchFamily="34" charset="-122"/>
                <a:ea typeface="微软雅黑" panose="020B0503020204020204" pitchFamily="34" charset="-122"/>
              </a:rPr>
              <a:t>…</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65" name="圆角矩形 64"/>
          <p:cNvSpPr/>
          <p:nvPr/>
        </p:nvSpPr>
        <p:spPr>
          <a:xfrm>
            <a:off x="6425564" y="4315633"/>
            <a:ext cx="881829" cy="299417"/>
          </a:xfrm>
          <a:prstGeom prst="roundRect">
            <a:avLst/>
          </a:prstGeom>
          <a:solidFill>
            <a:schemeClr val="bg1">
              <a:lumMod val="95000"/>
            </a:schemeClr>
          </a:solidFill>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用户互动</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66" name="圆角矩形 65"/>
          <p:cNvSpPr/>
          <p:nvPr/>
        </p:nvSpPr>
        <p:spPr>
          <a:xfrm>
            <a:off x="5242129" y="4315633"/>
            <a:ext cx="881829" cy="299417"/>
          </a:xfrm>
          <a:prstGeom prst="roundRect">
            <a:avLst/>
          </a:prstGeom>
          <a:solidFill>
            <a:schemeClr val="bg1">
              <a:lumMod val="95000"/>
            </a:schemeClr>
          </a:solidFill>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位置共享</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sp>
        <p:nvSpPr>
          <p:cNvPr id="67" name="圆角矩形 66"/>
          <p:cNvSpPr/>
          <p:nvPr/>
        </p:nvSpPr>
        <p:spPr>
          <a:xfrm>
            <a:off x="4058694" y="4315633"/>
            <a:ext cx="881829" cy="299417"/>
          </a:xfrm>
          <a:prstGeom prst="roundRect">
            <a:avLst/>
          </a:prstGeom>
          <a:solidFill>
            <a:schemeClr val="bg1">
              <a:lumMod val="95000"/>
            </a:schemeClr>
          </a:solidFill>
          <a:ln w="19050"/>
        </p:spPr>
        <p:style>
          <a:lnRef idx="3">
            <a:schemeClr val="lt1"/>
          </a:lnRef>
          <a:fillRef idx="1">
            <a:schemeClr val="accent5"/>
          </a:fillRef>
          <a:effectRef idx="1">
            <a:schemeClr val="accent5"/>
          </a:effectRef>
          <a:fontRef idx="minor">
            <a:schemeClr val="lt1"/>
          </a:fontRef>
        </p:style>
        <p:txBody>
          <a:bodyPr lIns="36000" rIns="36000" rtlCol="0" anchor="ctr"/>
          <a:lstStyle/>
          <a:p>
            <a:pPr algn="ctr"/>
            <a:r>
              <a:rPr lang="zh-CN" altLang="en-US" sz="1200" b="1" dirty="0">
                <a:solidFill>
                  <a:schemeClr val="tx1"/>
                </a:solidFill>
                <a:latin typeface="微软雅黑" panose="020B0503020204020204" pitchFamily="34" charset="-122"/>
                <a:ea typeface="微软雅黑" panose="020B0503020204020204" pitchFamily="34" charset="-122"/>
              </a:rPr>
              <a:t>设备连接</a:t>
            </a:r>
            <a:endParaRPr lang="zh-CN" altLang="en-US" sz="1200" b="1" dirty="0">
              <a:solidFill>
                <a:schemeClr val="tx1"/>
              </a:solidFill>
              <a:latin typeface="微软雅黑" panose="020B0503020204020204" pitchFamily="34" charset="-122"/>
              <a:ea typeface="微软雅黑" panose="020B0503020204020204" pitchFamily="34" charset="-122"/>
            </a:endParaRPr>
          </a:p>
        </p:txBody>
      </p:sp>
      <p:grpSp>
        <p:nvGrpSpPr>
          <p:cNvPr id="68" name="组合 67"/>
          <p:cNvGrpSpPr/>
          <p:nvPr/>
        </p:nvGrpSpPr>
        <p:grpSpPr>
          <a:xfrm>
            <a:off x="50354" y="1083923"/>
            <a:ext cx="2204468" cy="2758447"/>
            <a:chOff x="484795" y="722600"/>
            <a:chExt cx="2204468" cy="2758447"/>
          </a:xfrm>
        </p:grpSpPr>
        <p:grpSp>
          <p:nvGrpSpPr>
            <p:cNvPr id="69" name="组合 68"/>
            <p:cNvGrpSpPr/>
            <p:nvPr/>
          </p:nvGrpSpPr>
          <p:grpSpPr>
            <a:xfrm>
              <a:off x="834965" y="756763"/>
              <a:ext cx="1512168" cy="360040"/>
              <a:chOff x="752526" y="771550"/>
              <a:chExt cx="1512168" cy="360040"/>
            </a:xfrm>
          </p:grpSpPr>
          <p:sp>
            <p:nvSpPr>
              <p:cNvPr id="84" name="圆角矩形 83"/>
              <p:cNvSpPr/>
              <p:nvPr/>
            </p:nvSpPr>
            <p:spPr>
              <a:xfrm>
                <a:off x="752526" y="771550"/>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客户</a:t>
                </a:r>
                <a:endParaRPr lang="zh-CN" altLang="en-US" sz="1400" b="1" dirty="0">
                  <a:latin typeface="微软雅黑" panose="020B0503020204020204" pitchFamily="34" charset="-122"/>
                  <a:ea typeface="微软雅黑" panose="020B0503020204020204" pitchFamily="34" charset="-122"/>
                </a:endParaRPr>
              </a:p>
            </p:txBody>
          </p:sp>
          <p:sp>
            <p:nvSpPr>
              <p:cNvPr id="85" name="Freeform 41"/>
              <p:cNvSpPr>
                <a:spLocks noEditPoints="1"/>
              </p:cNvSpPr>
              <p:nvPr/>
            </p:nvSpPr>
            <p:spPr bwMode="auto">
              <a:xfrm>
                <a:off x="830955" y="811525"/>
                <a:ext cx="263394" cy="253225"/>
              </a:xfrm>
              <a:custGeom>
                <a:avLst/>
                <a:gdLst>
                  <a:gd name="T0" fmla="*/ 419 w 628"/>
                  <a:gd name="T1" fmla="*/ 232 h 600"/>
                  <a:gd name="T2" fmla="*/ 411 w 628"/>
                  <a:gd name="T3" fmla="*/ 249 h 600"/>
                  <a:gd name="T4" fmla="*/ 408 w 628"/>
                  <a:gd name="T5" fmla="*/ 261 h 600"/>
                  <a:gd name="T6" fmla="*/ 409 w 628"/>
                  <a:gd name="T7" fmla="*/ 283 h 600"/>
                  <a:gd name="T8" fmla="*/ 417 w 628"/>
                  <a:gd name="T9" fmla="*/ 305 h 600"/>
                  <a:gd name="T10" fmla="*/ 424 w 628"/>
                  <a:gd name="T11" fmla="*/ 315 h 600"/>
                  <a:gd name="T12" fmla="*/ 441 w 628"/>
                  <a:gd name="T13" fmla="*/ 330 h 600"/>
                  <a:gd name="T14" fmla="*/ 453 w 628"/>
                  <a:gd name="T15" fmla="*/ 335 h 600"/>
                  <a:gd name="T16" fmla="*/ 478 w 628"/>
                  <a:gd name="T17" fmla="*/ 200 h 600"/>
                  <a:gd name="T18" fmla="*/ 449 w 628"/>
                  <a:gd name="T19" fmla="*/ 207 h 600"/>
                  <a:gd name="T20" fmla="*/ 433 w 628"/>
                  <a:gd name="T21" fmla="*/ 216 h 600"/>
                  <a:gd name="T22" fmla="*/ 425 w 628"/>
                  <a:gd name="T23" fmla="*/ 224 h 600"/>
                  <a:gd name="T24" fmla="*/ 384 w 628"/>
                  <a:gd name="T25" fmla="*/ 70 h 600"/>
                  <a:gd name="T26" fmla="*/ 314 w 628"/>
                  <a:gd name="T27" fmla="*/ 140 h 600"/>
                  <a:gd name="T28" fmla="*/ 379 w 628"/>
                  <a:gd name="T29" fmla="*/ 283 h 600"/>
                  <a:gd name="T30" fmla="*/ 379 w 628"/>
                  <a:gd name="T31" fmla="*/ 254 h 600"/>
                  <a:gd name="T32" fmla="*/ 359 w 628"/>
                  <a:gd name="T33" fmla="*/ 154 h 600"/>
                  <a:gd name="T34" fmla="*/ 249 w 628"/>
                  <a:gd name="T35" fmla="*/ 270 h 600"/>
                  <a:gd name="T36" fmla="*/ 314 w 628"/>
                  <a:gd name="T37" fmla="*/ 396 h 600"/>
                  <a:gd name="T38" fmla="*/ 282 w 628"/>
                  <a:gd name="T39" fmla="*/ 400 h 600"/>
                  <a:gd name="T40" fmla="*/ 267 w 628"/>
                  <a:gd name="T41" fmla="*/ 382 h 600"/>
                  <a:gd name="T42" fmla="*/ 257 w 628"/>
                  <a:gd name="T43" fmla="*/ 374 h 600"/>
                  <a:gd name="T44" fmla="*/ 214 w 628"/>
                  <a:gd name="T45" fmla="*/ 356 h 600"/>
                  <a:gd name="T46" fmla="*/ 195 w 628"/>
                  <a:gd name="T47" fmla="*/ 354 h 600"/>
                  <a:gd name="T48" fmla="*/ 0 w 628"/>
                  <a:gd name="T49" fmla="*/ 600 h 600"/>
                  <a:gd name="T50" fmla="*/ 83 w 628"/>
                  <a:gd name="T51" fmla="*/ 454 h 600"/>
                  <a:gd name="T52" fmla="*/ 216 w 628"/>
                  <a:gd name="T53" fmla="*/ 454 h 600"/>
                  <a:gd name="T54" fmla="*/ 301 w 628"/>
                  <a:gd name="T55" fmla="*/ 600 h 600"/>
                  <a:gd name="T56" fmla="*/ 282 w 628"/>
                  <a:gd name="T57" fmla="*/ 400 h 600"/>
                  <a:gd name="T58" fmla="*/ 433 w 628"/>
                  <a:gd name="T59" fmla="*/ 354 h 600"/>
                  <a:gd name="T60" fmla="*/ 413 w 628"/>
                  <a:gd name="T61" fmla="*/ 356 h 600"/>
                  <a:gd name="T62" fmla="*/ 361 w 628"/>
                  <a:gd name="T63" fmla="*/ 382 h 600"/>
                  <a:gd name="T64" fmla="*/ 353 w 628"/>
                  <a:gd name="T65" fmla="*/ 391 h 600"/>
                  <a:gd name="T66" fmla="*/ 389 w 628"/>
                  <a:gd name="T67" fmla="*/ 600 h 600"/>
                  <a:gd name="T68" fmla="*/ 410 w 628"/>
                  <a:gd name="T69" fmla="*/ 600 h 600"/>
                  <a:gd name="T70" fmla="*/ 564 w 628"/>
                  <a:gd name="T71" fmla="*/ 454 h 600"/>
                  <a:gd name="T72" fmla="*/ 628 w 628"/>
                  <a:gd name="T73" fmla="*/ 460 h 600"/>
                  <a:gd name="T74" fmla="*/ 150 w 628"/>
                  <a:gd name="T75" fmla="*/ 340 h 600"/>
                  <a:gd name="T76" fmla="*/ 186 w 628"/>
                  <a:gd name="T77" fmla="*/ 330 h 600"/>
                  <a:gd name="T78" fmla="*/ 196 w 628"/>
                  <a:gd name="T79" fmla="*/ 323 h 600"/>
                  <a:gd name="T80" fmla="*/ 216 w 628"/>
                  <a:gd name="T81" fmla="*/ 295 h 600"/>
                  <a:gd name="T82" fmla="*/ 219 w 628"/>
                  <a:gd name="T83" fmla="*/ 282 h 600"/>
                  <a:gd name="T84" fmla="*/ 219 w 628"/>
                  <a:gd name="T85" fmla="*/ 258 h 600"/>
                  <a:gd name="T86" fmla="*/ 214 w 628"/>
                  <a:gd name="T87" fmla="*/ 241 h 600"/>
                  <a:gd name="T88" fmla="*/ 208 w 628"/>
                  <a:gd name="T89" fmla="*/ 231 h 600"/>
                  <a:gd name="T90" fmla="*/ 195 w 628"/>
                  <a:gd name="T91" fmla="*/ 217 h 600"/>
                  <a:gd name="T92" fmla="*/ 186 w 628"/>
                  <a:gd name="T93" fmla="*/ 210 h 600"/>
                  <a:gd name="T94" fmla="*/ 150 w 628"/>
                  <a:gd name="T95" fmla="*/ 200 h 60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Lst>
                <a:rect l="0" t="0" r="r" b="b"/>
                <a:pathLst>
                  <a:path w="628" h="600">
                    <a:moveTo>
                      <a:pt x="425" y="224"/>
                    </a:moveTo>
                    <a:cubicBezTo>
                      <a:pt x="423" y="227"/>
                      <a:pt x="421" y="229"/>
                      <a:pt x="419" y="231"/>
                    </a:cubicBezTo>
                    <a:cubicBezTo>
                      <a:pt x="419" y="231"/>
                      <a:pt x="419" y="232"/>
                      <a:pt x="419" y="232"/>
                    </a:cubicBezTo>
                    <a:cubicBezTo>
                      <a:pt x="418" y="234"/>
                      <a:pt x="416" y="237"/>
                      <a:pt x="415" y="239"/>
                    </a:cubicBezTo>
                    <a:cubicBezTo>
                      <a:pt x="415" y="240"/>
                      <a:pt x="414" y="240"/>
                      <a:pt x="414" y="241"/>
                    </a:cubicBezTo>
                    <a:cubicBezTo>
                      <a:pt x="413" y="244"/>
                      <a:pt x="412" y="247"/>
                      <a:pt x="411" y="249"/>
                    </a:cubicBezTo>
                    <a:cubicBezTo>
                      <a:pt x="411" y="250"/>
                      <a:pt x="411" y="250"/>
                      <a:pt x="411" y="250"/>
                    </a:cubicBezTo>
                    <a:cubicBezTo>
                      <a:pt x="410" y="253"/>
                      <a:pt x="409" y="255"/>
                      <a:pt x="409" y="258"/>
                    </a:cubicBezTo>
                    <a:cubicBezTo>
                      <a:pt x="409" y="259"/>
                      <a:pt x="409" y="260"/>
                      <a:pt x="408" y="261"/>
                    </a:cubicBezTo>
                    <a:cubicBezTo>
                      <a:pt x="408" y="264"/>
                      <a:pt x="408" y="267"/>
                      <a:pt x="408" y="270"/>
                    </a:cubicBezTo>
                    <a:cubicBezTo>
                      <a:pt x="408" y="274"/>
                      <a:pt x="408" y="278"/>
                      <a:pt x="409" y="281"/>
                    </a:cubicBezTo>
                    <a:cubicBezTo>
                      <a:pt x="409" y="282"/>
                      <a:pt x="409" y="283"/>
                      <a:pt x="409" y="283"/>
                    </a:cubicBezTo>
                    <a:cubicBezTo>
                      <a:pt x="410" y="287"/>
                      <a:pt x="411" y="290"/>
                      <a:pt x="412" y="293"/>
                    </a:cubicBezTo>
                    <a:cubicBezTo>
                      <a:pt x="412" y="294"/>
                      <a:pt x="412" y="295"/>
                      <a:pt x="412" y="295"/>
                    </a:cubicBezTo>
                    <a:cubicBezTo>
                      <a:pt x="414" y="298"/>
                      <a:pt x="415" y="301"/>
                      <a:pt x="417" y="305"/>
                    </a:cubicBezTo>
                    <a:cubicBezTo>
                      <a:pt x="417" y="305"/>
                      <a:pt x="417" y="305"/>
                      <a:pt x="418" y="306"/>
                    </a:cubicBezTo>
                    <a:cubicBezTo>
                      <a:pt x="420" y="309"/>
                      <a:pt x="422" y="312"/>
                      <a:pt x="424" y="315"/>
                    </a:cubicBezTo>
                    <a:cubicBezTo>
                      <a:pt x="424" y="315"/>
                      <a:pt x="424" y="315"/>
                      <a:pt x="424" y="315"/>
                    </a:cubicBezTo>
                    <a:cubicBezTo>
                      <a:pt x="427" y="318"/>
                      <a:pt x="429" y="320"/>
                      <a:pt x="432" y="323"/>
                    </a:cubicBezTo>
                    <a:cubicBezTo>
                      <a:pt x="432" y="323"/>
                      <a:pt x="432" y="323"/>
                      <a:pt x="432" y="323"/>
                    </a:cubicBezTo>
                    <a:cubicBezTo>
                      <a:pt x="435" y="326"/>
                      <a:pt x="438" y="328"/>
                      <a:pt x="441" y="330"/>
                    </a:cubicBezTo>
                    <a:cubicBezTo>
                      <a:pt x="442" y="330"/>
                      <a:pt x="442" y="330"/>
                      <a:pt x="442" y="330"/>
                    </a:cubicBezTo>
                    <a:cubicBezTo>
                      <a:pt x="446" y="332"/>
                      <a:pt x="449" y="334"/>
                      <a:pt x="452" y="335"/>
                    </a:cubicBezTo>
                    <a:cubicBezTo>
                      <a:pt x="453" y="335"/>
                      <a:pt x="453" y="335"/>
                      <a:pt x="453" y="335"/>
                    </a:cubicBezTo>
                    <a:cubicBezTo>
                      <a:pt x="461" y="338"/>
                      <a:pt x="469" y="340"/>
                      <a:pt x="478" y="340"/>
                    </a:cubicBezTo>
                    <a:cubicBezTo>
                      <a:pt x="516" y="340"/>
                      <a:pt x="547" y="309"/>
                      <a:pt x="547" y="270"/>
                    </a:cubicBezTo>
                    <a:cubicBezTo>
                      <a:pt x="547" y="232"/>
                      <a:pt x="516" y="200"/>
                      <a:pt x="478" y="200"/>
                    </a:cubicBezTo>
                    <a:cubicBezTo>
                      <a:pt x="468" y="200"/>
                      <a:pt x="458" y="202"/>
                      <a:pt x="450" y="206"/>
                    </a:cubicBezTo>
                    <a:cubicBezTo>
                      <a:pt x="450" y="206"/>
                      <a:pt x="450" y="206"/>
                      <a:pt x="450" y="206"/>
                    </a:cubicBezTo>
                    <a:cubicBezTo>
                      <a:pt x="449" y="206"/>
                      <a:pt x="449" y="206"/>
                      <a:pt x="449" y="207"/>
                    </a:cubicBezTo>
                    <a:cubicBezTo>
                      <a:pt x="446" y="208"/>
                      <a:pt x="444" y="209"/>
                      <a:pt x="442" y="210"/>
                    </a:cubicBezTo>
                    <a:cubicBezTo>
                      <a:pt x="441" y="211"/>
                      <a:pt x="441" y="211"/>
                      <a:pt x="440" y="211"/>
                    </a:cubicBezTo>
                    <a:cubicBezTo>
                      <a:pt x="438" y="213"/>
                      <a:pt x="435" y="215"/>
                      <a:pt x="433" y="216"/>
                    </a:cubicBezTo>
                    <a:cubicBezTo>
                      <a:pt x="433" y="217"/>
                      <a:pt x="432" y="217"/>
                      <a:pt x="432" y="217"/>
                    </a:cubicBezTo>
                    <a:cubicBezTo>
                      <a:pt x="430" y="219"/>
                      <a:pt x="428" y="221"/>
                      <a:pt x="426" y="223"/>
                    </a:cubicBezTo>
                    <a:cubicBezTo>
                      <a:pt x="426" y="223"/>
                      <a:pt x="425" y="224"/>
                      <a:pt x="425" y="224"/>
                    </a:cubicBezTo>
                    <a:close/>
                    <a:moveTo>
                      <a:pt x="314" y="140"/>
                    </a:moveTo>
                    <a:lnTo>
                      <a:pt x="314" y="140"/>
                    </a:lnTo>
                    <a:cubicBezTo>
                      <a:pt x="353" y="140"/>
                      <a:pt x="384" y="108"/>
                      <a:pt x="384" y="70"/>
                    </a:cubicBezTo>
                    <a:cubicBezTo>
                      <a:pt x="384" y="31"/>
                      <a:pt x="353" y="0"/>
                      <a:pt x="314" y="0"/>
                    </a:cubicBezTo>
                    <a:cubicBezTo>
                      <a:pt x="275" y="0"/>
                      <a:pt x="244" y="31"/>
                      <a:pt x="244" y="70"/>
                    </a:cubicBezTo>
                    <a:cubicBezTo>
                      <a:pt x="244" y="108"/>
                      <a:pt x="275" y="140"/>
                      <a:pt x="314" y="140"/>
                    </a:cubicBezTo>
                    <a:close/>
                    <a:moveTo>
                      <a:pt x="379" y="336"/>
                    </a:moveTo>
                    <a:lnTo>
                      <a:pt x="379" y="336"/>
                    </a:lnTo>
                    <a:lnTo>
                      <a:pt x="379" y="283"/>
                    </a:lnTo>
                    <a:cubicBezTo>
                      <a:pt x="379" y="279"/>
                      <a:pt x="378" y="274"/>
                      <a:pt x="378" y="270"/>
                    </a:cubicBezTo>
                    <a:cubicBezTo>
                      <a:pt x="378" y="266"/>
                      <a:pt x="379" y="262"/>
                      <a:pt x="379" y="257"/>
                    </a:cubicBezTo>
                    <a:lnTo>
                      <a:pt x="379" y="254"/>
                    </a:lnTo>
                    <a:lnTo>
                      <a:pt x="380" y="254"/>
                    </a:lnTo>
                    <a:cubicBezTo>
                      <a:pt x="385" y="223"/>
                      <a:pt x="404" y="197"/>
                      <a:pt x="431" y="183"/>
                    </a:cubicBezTo>
                    <a:cubicBezTo>
                      <a:pt x="412" y="165"/>
                      <a:pt x="387" y="154"/>
                      <a:pt x="359" y="154"/>
                    </a:cubicBezTo>
                    <a:lnTo>
                      <a:pt x="269" y="154"/>
                    </a:lnTo>
                    <a:cubicBezTo>
                      <a:pt x="241" y="154"/>
                      <a:pt x="216" y="165"/>
                      <a:pt x="197" y="183"/>
                    </a:cubicBezTo>
                    <a:cubicBezTo>
                      <a:pt x="228" y="199"/>
                      <a:pt x="249" y="232"/>
                      <a:pt x="249" y="270"/>
                    </a:cubicBezTo>
                    <a:cubicBezTo>
                      <a:pt x="249" y="278"/>
                      <a:pt x="249" y="286"/>
                      <a:pt x="247" y="293"/>
                    </a:cubicBezTo>
                    <a:lnTo>
                      <a:pt x="247" y="335"/>
                    </a:lnTo>
                    <a:cubicBezTo>
                      <a:pt x="276" y="347"/>
                      <a:pt x="299" y="369"/>
                      <a:pt x="314" y="396"/>
                    </a:cubicBezTo>
                    <a:cubicBezTo>
                      <a:pt x="328" y="369"/>
                      <a:pt x="351" y="348"/>
                      <a:pt x="379" y="336"/>
                    </a:cubicBezTo>
                    <a:close/>
                    <a:moveTo>
                      <a:pt x="282" y="400"/>
                    </a:moveTo>
                    <a:lnTo>
                      <a:pt x="282" y="400"/>
                    </a:lnTo>
                    <a:cubicBezTo>
                      <a:pt x="280" y="397"/>
                      <a:pt x="278" y="394"/>
                      <a:pt x="275" y="391"/>
                    </a:cubicBezTo>
                    <a:cubicBezTo>
                      <a:pt x="275" y="390"/>
                      <a:pt x="274" y="390"/>
                      <a:pt x="274" y="390"/>
                    </a:cubicBezTo>
                    <a:cubicBezTo>
                      <a:pt x="272" y="387"/>
                      <a:pt x="270" y="385"/>
                      <a:pt x="267" y="382"/>
                    </a:cubicBezTo>
                    <a:cubicBezTo>
                      <a:pt x="267" y="382"/>
                      <a:pt x="266" y="382"/>
                      <a:pt x="266" y="381"/>
                    </a:cubicBezTo>
                    <a:cubicBezTo>
                      <a:pt x="263" y="379"/>
                      <a:pt x="261" y="377"/>
                      <a:pt x="258" y="375"/>
                    </a:cubicBezTo>
                    <a:cubicBezTo>
                      <a:pt x="257" y="374"/>
                      <a:pt x="257" y="374"/>
                      <a:pt x="257" y="374"/>
                    </a:cubicBezTo>
                    <a:cubicBezTo>
                      <a:pt x="247" y="367"/>
                      <a:pt x="237" y="362"/>
                      <a:pt x="225" y="359"/>
                    </a:cubicBezTo>
                    <a:cubicBezTo>
                      <a:pt x="223" y="358"/>
                      <a:pt x="220" y="357"/>
                      <a:pt x="218" y="357"/>
                    </a:cubicBezTo>
                    <a:cubicBezTo>
                      <a:pt x="217" y="356"/>
                      <a:pt x="215" y="356"/>
                      <a:pt x="214" y="356"/>
                    </a:cubicBezTo>
                    <a:cubicBezTo>
                      <a:pt x="212" y="356"/>
                      <a:pt x="210" y="355"/>
                      <a:pt x="208" y="355"/>
                    </a:cubicBezTo>
                    <a:cubicBezTo>
                      <a:pt x="207" y="355"/>
                      <a:pt x="206" y="355"/>
                      <a:pt x="205" y="355"/>
                    </a:cubicBezTo>
                    <a:cubicBezTo>
                      <a:pt x="202" y="354"/>
                      <a:pt x="199" y="354"/>
                      <a:pt x="195" y="354"/>
                    </a:cubicBezTo>
                    <a:lnTo>
                      <a:pt x="105" y="354"/>
                    </a:lnTo>
                    <a:cubicBezTo>
                      <a:pt x="47" y="354"/>
                      <a:pt x="0" y="401"/>
                      <a:pt x="0" y="460"/>
                    </a:cubicBezTo>
                    <a:lnTo>
                      <a:pt x="0" y="600"/>
                    </a:lnTo>
                    <a:lnTo>
                      <a:pt x="62" y="600"/>
                    </a:lnTo>
                    <a:lnTo>
                      <a:pt x="62" y="454"/>
                    </a:lnTo>
                    <a:lnTo>
                      <a:pt x="83" y="454"/>
                    </a:lnTo>
                    <a:lnTo>
                      <a:pt x="83" y="600"/>
                    </a:lnTo>
                    <a:lnTo>
                      <a:pt x="216" y="600"/>
                    </a:lnTo>
                    <a:lnTo>
                      <a:pt x="216" y="454"/>
                    </a:lnTo>
                    <a:lnTo>
                      <a:pt x="237" y="454"/>
                    </a:lnTo>
                    <a:lnTo>
                      <a:pt x="237" y="600"/>
                    </a:lnTo>
                    <a:lnTo>
                      <a:pt x="301" y="600"/>
                    </a:lnTo>
                    <a:lnTo>
                      <a:pt x="301" y="460"/>
                    </a:lnTo>
                    <a:cubicBezTo>
                      <a:pt x="301" y="438"/>
                      <a:pt x="294" y="417"/>
                      <a:pt x="282" y="400"/>
                    </a:cubicBezTo>
                    <a:cubicBezTo>
                      <a:pt x="282" y="400"/>
                      <a:pt x="282" y="400"/>
                      <a:pt x="282" y="400"/>
                    </a:cubicBezTo>
                    <a:close/>
                    <a:moveTo>
                      <a:pt x="523" y="354"/>
                    </a:moveTo>
                    <a:lnTo>
                      <a:pt x="523" y="354"/>
                    </a:lnTo>
                    <a:lnTo>
                      <a:pt x="433" y="354"/>
                    </a:lnTo>
                    <a:cubicBezTo>
                      <a:pt x="429" y="354"/>
                      <a:pt x="426" y="354"/>
                      <a:pt x="423" y="355"/>
                    </a:cubicBezTo>
                    <a:cubicBezTo>
                      <a:pt x="422" y="355"/>
                      <a:pt x="421" y="355"/>
                      <a:pt x="420" y="355"/>
                    </a:cubicBezTo>
                    <a:cubicBezTo>
                      <a:pt x="418" y="355"/>
                      <a:pt x="415" y="356"/>
                      <a:pt x="413" y="356"/>
                    </a:cubicBezTo>
                    <a:cubicBezTo>
                      <a:pt x="412" y="356"/>
                      <a:pt x="411" y="356"/>
                      <a:pt x="410" y="357"/>
                    </a:cubicBezTo>
                    <a:cubicBezTo>
                      <a:pt x="408" y="357"/>
                      <a:pt x="405" y="358"/>
                      <a:pt x="403" y="358"/>
                    </a:cubicBezTo>
                    <a:cubicBezTo>
                      <a:pt x="387" y="363"/>
                      <a:pt x="373" y="371"/>
                      <a:pt x="361" y="382"/>
                    </a:cubicBezTo>
                    <a:cubicBezTo>
                      <a:pt x="361" y="382"/>
                      <a:pt x="361" y="383"/>
                      <a:pt x="361" y="383"/>
                    </a:cubicBezTo>
                    <a:cubicBezTo>
                      <a:pt x="358" y="385"/>
                      <a:pt x="356" y="388"/>
                      <a:pt x="353" y="390"/>
                    </a:cubicBezTo>
                    <a:cubicBezTo>
                      <a:pt x="353" y="391"/>
                      <a:pt x="353" y="391"/>
                      <a:pt x="353" y="391"/>
                    </a:cubicBezTo>
                    <a:cubicBezTo>
                      <a:pt x="337" y="410"/>
                      <a:pt x="327" y="433"/>
                      <a:pt x="327" y="460"/>
                    </a:cubicBezTo>
                    <a:lnTo>
                      <a:pt x="327" y="600"/>
                    </a:lnTo>
                    <a:lnTo>
                      <a:pt x="389" y="600"/>
                    </a:lnTo>
                    <a:lnTo>
                      <a:pt x="389" y="454"/>
                    </a:lnTo>
                    <a:lnTo>
                      <a:pt x="410" y="454"/>
                    </a:lnTo>
                    <a:lnTo>
                      <a:pt x="410" y="600"/>
                    </a:lnTo>
                    <a:lnTo>
                      <a:pt x="543" y="600"/>
                    </a:lnTo>
                    <a:lnTo>
                      <a:pt x="543" y="454"/>
                    </a:lnTo>
                    <a:lnTo>
                      <a:pt x="564" y="454"/>
                    </a:lnTo>
                    <a:lnTo>
                      <a:pt x="564" y="600"/>
                    </a:lnTo>
                    <a:lnTo>
                      <a:pt x="628" y="600"/>
                    </a:lnTo>
                    <a:lnTo>
                      <a:pt x="628" y="460"/>
                    </a:lnTo>
                    <a:cubicBezTo>
                      <a:pt x="628" y="401"/>
                      <a:pt x="581" y="354"/>
                      <a:pt x="523" y="354"/>
                    </a:cubicBezTo>
                    <a:close/>
                    <a:moveTo>
                      <a:pt x="150" y="340"/>
                    </a:moveTo>
                    <a:lnTo>
                      <a:pt x="150" y="340"/>
                    </a:lnTo>
                    <a:cubicBezTo>
                      <a:pt x="159" y="340"/>
                      <a:pt x="167" y="338"/>
                      <a:pt x="175" y="335"/>
                    </a:cubicBezTo>
                    <a:cubicBezTo>
                      <a:pt x="175" y="335"/>
                      <a:pt x="175" y="335"/>
                      <a:pt x="176" y="335"/>
                    </a:cubicBezTo>
                    <a:cubicBezTo>
                      <a:pt x="179" y="334"/>
                      <a:pt x="183" y="332"/>
                      <a:pt x="186" y="330"/>
                    </a:cubicBezTo>
                    <a:cubicBezTo>
                      <a:pt x="186" y="330"/>
                      <a:pt x="186" y="330"/>
                      <a:pt x="186" y="330"/>
                    </a:cubicBezTo>
                    <a:cubicBezTo>
                      <a:pt x="190" y="328"/>
                      <a:pt x="193" y="326"/>
                      <a:pt x="196" y="323"/>
                    </a:cubicBezTo>
                    <a:cubicBezTo>
                      <a:pt x="196" y="323"/>
                      <a:pt x="196" y="323"/>
                      <a:pt x="196" y="323"/>
                    </a:cubicBezTo>
                    <a:cubicBezTo>
                      <a:pt x="202" y="318"/>
                      <a:pt x="206" y="312"/>
                      <a:pt x="210" y="306"/>
                    </a:cubicBezTo>
                    <a:cubicBezTo>
                      <a:pt x="211" y="305"/>
                      <a:pt x="211" y="305"/>
                      <a:pt x="211" y="305"/>
                    </a:cubicBezTo>
                    <a:cubicBezTo>
                      <a:pt x="213" y="302"/>
                      <a:pt x="214" y="298"/>
                      <a:pt x="216" y="295"/>
                    </a:cubicBezTo>
                    <a:cubicBezTo>
                      <a:pt x="216" y="295"/>
                      <a:pt x="216" y="294"/>
                      <a:pt x="216" y="293"/>
                    </a:cubicBezTo>
                    <a:cubicBezTo>
                      <a:pt x="217" y="290"/>
                      <a:pt x="218" y="287"/>
                      <a:pt x="219" y="283"/>
                    </a:cubicBezTo>
                    <a:cubicBezTo>
                      <a:pt x="219" y="283"/>
                      <a:pt x="219" y="282"/>
                      <a:pt x="219" y="282"/>
                    </a:cubicBezTo>
                    <a:cubicBezTo>
                      <a:pt x="220" y="278"/>
                      <a:pt x="220" y="274"/>
                      <a:pt x="220" y="270"/>
                    </a:cubicBezTo>
                    <a:cubicBezTo>
                      <a:pt x="220" y="267"/>
                      <a:pt x="220" y="264"/>
                      <a:pt x="220" y="261"/>
                    </a:cubicBezTo>
                    <a:cubicBezTo>
                      <a:pt x="219" y="260"/>
                      <a:pt x="219" y="259"/>
                      <a:pt x="219" y="258"/>
                    </a:cubicBezTo>
                    <a:cubicBezTo>
                      <a:pt x="219" y="255"/>
                      <a:pt x="218" y="253"/>
                      <a:pt x="217" y="250"/>
                    </a:cubicBezTo>
                    <a:cubicBezTo>
                      <a:pt x="217" y="250"/>
                      <a:pt x="217" y="250"/>
                      <a:pt x="217" y="249"/>
                    </a:cubicBezTo>
                    <a:cubicBezTo>
                      <a:pt x="216" y="247"/>
                      <a:pt x="215" y="244"/>
                      <a:pt x="214" y="241"/>
                    </a:cubicBezTo>
                    <a:cubicBezTo>
                      <a:pt x="214" y="240"/>
                      <a:pt x="213" y="240"/>
                      <a:pt x="213" y="239"/>
                    </a:cubicBezTo>
                    <a:cubicBezTo>
                      <a:pt x="212" y="237"/>
                      <a:pt x="210" y="234"/>
                      <a:pt x="209" y="231"/>
                    </a:cubicBezTo>
                    <a:lnTo>
                      <a:pt x="208" y="231"/>
                    </a:lnTo>
                    <a:cubicBezTo>
                      <a:pt x="207" y="229"/>
                      <a:pt x="205" y="226"/>
                      <a:pt x="203" y="224"/>
                    </a:cubicBezTo>
                    <a:cubicBezTo>
                      <a:pt x="203" y="224"/>
                      <a:pt x="202" y="223"/>
                      <a:pt x="202" y="223"/>
                    </a:cubicBezTo>
                    <a:cubicBezTo>
                      <a:pt x="200" y="221"/>
                      <a:pt x="198" y="219"/>
                      <a:pt x="195" y="217"/>
                    </a:cubicBezTo>
                    <a:cubicBezTo>
                      <a:pt x="195" y="217"/>
                      <a:pt x="195" y="217"/>
                      <a:pt x="195" y="217"/>
                    </a:cubicBezTo>
                    <a:cubicBezTo>
                      <a:pt x="193" y="215"/>
                      <a:pt x="190" y="213"/>
                      <a:pt x="188" y="211"/>
                    </a:cubicBezTo>
                    <a:cubicBezTo>
                      <a:pt x="187" y="211"/>
                      <a:pt x="187" y="211"/>
                      <a:pt x="186" y="210"/>
                    </a:cubicBezTo>
                    <a:cubicBezTo>
                      <a:pt x="184" y="209"/>
                      <a:pt x="181" y="208"/>
                      <a:pt x="179" y="206"/>
                    </a:cubicBezTo>
                    <a:cubicBezTo>
                      <a:pt x="179" y="206"/>
                      <a:pt x="178" y="206"/>
                      <a:pt x="178" y="206"/>
                    </a:cubicBezTo>
                    <a:cubicBezTo>
                      <a:pt x="170" y="202"/>
                      <a:pt x="160" y="200"/>
                      <a:pt x="150" y="200"/>
                    </a:cubicBezTo>
                    <a:cubicBezTo>
                      <a:pt x="112" y="200"/>
                      <a:pt x="81" y="232"/>
                      <a:pt x="81" y="270"/>
                    </a:cubicBezTo>
                    <a:cubicBezTo>
                      <a:pt x="81" y="309"/>
                      <a:pt x="112" y="340"/>
                      <a:pt x="150" y="340"/>
                    </a:cubicBezTo>
                    <a:close/>
                  </a:path>
                </a:pathLst>
              </a:custGeom>
              <a:solidFill>
                <a:schemeClr val="bg1"/>
              </a:solidFill>
              <a:ln>
                <a:noFill/>
              </a:ln>
            </p:spPr>
            <p:txBody>
              <a:bodyPr vert="horz" wrap="square" lIns="91434" tIns="45717" rIns="91434" bIns="45717" numCol="1" anchor="t" anchorCtr="0" compatLnSpc="1"/>
              <a:lstStyle/>
              <a:p>
                <a:endParaRPr lang="zh-CN" altLang="en-US" b="1"/>
              </a:p>
            </p:txBody>
          </p:sp>
        </p:grpSp>
        <p:sp>
          <p:nvSpPr>
            <p:cNvPr id="70" name="圆角矩形 69"/>
            <p:cNvSpPr/>
            <p:nvPr/>
          </p:nvSpPr>
          <p:spPr>
            <a:xfrm>
              <a:off x="513370" y="1211001"/>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找桩困难</a:t>
              </a:r>
              <a:endParaRPr lang="zh-CN" altLang="en-US" sz="1100" b="1" dirty="0">
                <a:latin typeface="微软雅黑" panose="020B0503020204020204" pitchFamily="34" charset="-122"/>
                <a:ea typeface="微软雅黑" panose="020B0503020204020204" pitchFamily="34" charset="-122"/>
              </a:endParaRPr>
            </a:p>
          </p:txBody>
        </p:sp>
        <p:sp>
          <p:nvSpPr>
            <p:cNvPr id="71" name="圆角矩形 70"/>
            <p:cNvSpPr/>
            <p:nvPr/>
          </p:nvSpPr>
          <p:spPr>
            <a:xfrm>
              <a:off x="513370" y="1597589"/>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时间不合理</a:t>
              </a:r>
              <a:endParaRPr lang="zh-CN" altLang="en-US" sz="1100" b="1" dirty="0">
                <a:latin typeface="微软雅黑" panose="020B0503020204020204" pitchFamily="34" charset="-122"/>
                <a:ea typeface="微软雅黑" panose="020B0503020204020204" pitchFamily="34" charset="-122"/>
              </a:endParaRPr>
            </a:p>
          </p:txBody>
        </p:sp>
        <p:sp>
          <p:nvSpPr>
            <p:cNvPr id="72" name="圆角矩形 71"/>
            <p:cNvSpPr/>
            <p:nvPr/>
          </p:nvSpPr>
          <p:spPr>
            <a:xfrm>
              <a:off x="513370" y="1984177"/>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充电过程未知</a:t>
              </a:r>
              <a:endParaRPr lang="zh-CN" altLang="en-US" sz="1100" b="1" dirty="0">
                <a:latin typeface="微软雅黑" panose="020B0503020204020204" pitchFamily="34" charset="-122"/>
                <a:ea typeface="微软雅黑" panose="020B0503020204020204" pitchFamily="34" charset="-122"/>
              </a:endParaRPr>
            </a:p>
          </p:txBody>
        </p:sp>
        <p:sp>
          <p:nvSpPr>
            <p:cNvPr id="73" name="圆角矩形 72"/>
            <p:cNvSpPr/>
            <p:nvPr/>
          </p:nvSpPr>
          <p:spPr>
            <a:xfrm>
              <a:off x="513370" y="2370765"/>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车辆管理麻烦</a:t>
              </a:r>
              <a:endParaRPr lang="zh-CN" altLang="en-US" sz="1100" b="1" dirty="0">
                <a:latin typeface="微软雅黑" panose="020B0503020204020204" pitchFamily="34" charset="-122"/>
                <a:ea typeface="微软雅黑" panose="020B0503020204020204" pitchFamily="34" charset="-122"/>
              </a:endParaRPr>
            </a:p>
          </p:txBody>
        </p:sp>
        <p:sp>
          <p:nvSpPr>
            <p:cNvPr id="74" name="圆角矩形 73"/>
            <p:cNvSpPr/>
            <p:nvPr/>
          </p:nvSpPr>
          <p:spPr>
            <a:xfrm>
              <a:off x="513370" y="3143940"/>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评价建议</a:t>
              </a:r>
              <a:r>
                <a:rPr lang="en-US" altLang="zh-CN" sz="1100" b="1" dirty="0">
                  <a:latin typeface="微软雅黑" panose="020B0503020204020204" pitchFamily="34" charset="-122"/>
                  <a:ea typeface="微软雅黑" panose="020B0503020204020204" pitchFamily="34" charset="-122"/>
                </a:rPr>
                <a:t>…</a:t>
              </a:r>
              <a:endParaRPr lang="zh-CN" altLang="en-US" sz="1100" b="1" dirty="0">
                <a:latin typeface="微软雅黑" panose="020B0503020204020204" pitchFamily="34" charset="-122"/>
                <a:ea typeface="微软雅黑" panose="020B0503020204020204" pitchFamily="34" charset="-122"/>
              </a:endParaRPr>
            </a:p>
          </p:txBody>
        </p:sp>
        <p:sp>
          <p:nvSpPr>
            <p:cNvPr id="75" name="圆角矩形 74"/>
            <p:cNvSpPr/>
            <p:nvPr/>
          </p:nvSpPr>
          <p:spPr>
            <a:xfrm>
              <a:off x="1692477" y="1219385"/>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在线找充电桩</a:t>
              </a:r>
              <a:endParaRPr lang="zh-CN" altLang="en-US" sz="1100" b="1" dirty="0">
                <a:latin typeface="微软雅黑" panose="020B0503020204020204" pitchFamily="34" charset="-122"/>
                <a:ea typeface="微软雅黑" panose="020B0503020204020204" pitchFamily="34" charset="-122"/>
              </a:endParaRPr>
            </a:p>
          </p:txBody>
        </p:sp>
        <p:sp>
          <p:nvSpPr>
            <p:cNvPr id="76" name="圆角矩形 75"/>
            <p:cNvSpPr/>
            <p:nvPr/>
          </p:nvSpPr>
          <p:spPr>
            <a:xfrm>
              <a:off x="1692477" y="1604296"/>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预约充电</a:t>
              </a:r>
              <a:endParaRPr lang="zh-CN" altLang="en-US" sz="1100" b="1" dirty="0">
                <a:latin typeface="微软雅黑" panose="020B0503020204020204" pitchFamily="34" charset="-122"/>
                <a:ea typeface="微软雅黑" panose="020B0503020204020204" pitchFamily="34" charset="-122"/>
              </a:endParaRPr>
            </a:p>
          </p:txBody>
        </p:sp>
        <p:sp>
          <p:nvSpPr>
            <p:cNvPr id="77" name="圆角矩形 76"/>
            <p:cNvSpPr/>
            <p:nvPr/>
          </p:nvSpPr>
          <p:spPr>
            <a:xfrm>
              <a:off x="1692477" y="1989207"/>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充电状态监控</a:t>
              </a:r>
              <a:endParaRPr lang="zh-CN" altLang="en-US" sz="1100" b="1" dirty="0">
                <a:latin typeface="微软雅黑" panose="020B0503020204020204" pitchFamily="34" charset="-122"/>
                <a:ea typeface="微软雅黑" panose="020B0503020204020204" pitchFamily="34" charset="-122"/>
              </a:endParaRPr>
            </a:p>
          </p:txBody>
        </p:sp>
        <p:sp>
          <p:nvSpPr>
            <p:cNvPr id="78" name="圆角矩形 77"/>
            <p:cNvSpPr/>
            <p:nvPr/>
          </p:nvSpPr>
          <p:spPr>
            <a:xfrm>
              <a:off x="1692477" y="2374118"/>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车辆统一管理</a:t>
              </a:r>
              <a:endParaRPr lang="zh-CN" altLang="en-US" sz="1100" b="1" dirty="0">
                <a:latin typeface="微软雅黑" panose="020B0503020204020204" pitchFamily="34" charset="-122"/>
                <a:ea typeface="微软雅黑" panose="020B0503020204020204" pitchFamily="34" charset="-122"/>
              </a:endParaRPr>
            </a:p>
          </p:txBody>
        </p:sp>
        <p:sp>
          <p:nvSpPr>
            <p:cNvPr id="79" name="圆角矩形 78"/>
            <p:cNvSpPr/>
            <p:nvPr/>
          </p:nvSpPr>
          <p:spPr>
            <a:xfrm>
              <a:off x="1692477" y="3143940"/>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在线点评</a:t>
              </a:r>
              <a:r>
                <a:rPr lang="en-US" altLang="zh-CN" sz="1100" b="1" dirty="0">
                  <a:latin typeface="微软雅黑" panose="020B0503020204020204" pitchFamily="34" charset="-122"/>
                  <a:ea typeface="微软雅黑" panose="020B0503020204020204" pitchFamily="34" charset="-122"/>
                </a:rPr>
                <a:t>…</a:t>
              </a:r>
              <a:endParaRPr lang="zh-CN" altLang="en-US" sz="1100" b="1" dirty="0">
                <a:latin typeface="微软雅黑" panose="020B0503020204020204" pitchFamily="34" charset="-122"/>
                <a:ea typeface="微软雅黑" panose="020B0503020204020204" pitchFamily="34" charset="-122"/>
              </a:endParaRPr>
            </a:p>
          </p:txBody>
        </p:sp>
        <p:sp>
          <p:nvSpPr>
            <p:cNvPr id="80" name="AutoShape 54"/>
            <p:cNvSpPr>
              <a:spLocks noChangeArrowheads="1"/>
            </p:cNvSpPr>
            <p:nvPr/>
          </p:nvSpPr>
          <p:spPr bwMode="auto">
            <a:xfrm>
              <a:off x="1525247" y="1830634"/>
              <a:ext cx="131605" cy="1011423"/>
            </a:xfrm>
            <a:prstGeom prst="rightArrow">
              <a:avLst>
                <a:gd name="adj1" fmla="val 49685"/>
                <a:gd name="adj2" fmla="val 48311"/>
              </a:avLst>
            </a:prstGeom>
            <a:gradFill rotWithShape="1">
              <a:gsLst>
                <a:gs pos="0">
                  <a:schemeClr val="bg1"/>
                </a:gs>
                <a:gs pos="100000">
                  <a:schemeClr val="accent3"/>
                </a:gs>
              </a:gsLst>
              <a:lin ang="0" scaled="1"/>
            </a:gradFill>
            <a:ln>
              <a:noFill/>
            </a:ln>
          </p:spPr>
          <p:txBody>
            <a:bodyPr wrap="none" lIns="243834" tIns="121917" rIns="243834" bIns="121917" anchor="ctr"/>
            <a:lstStyle/>
            <a:p>
              <a:endParaRPr lang="zh-CN" altLang="en-US" b="1"/>
            </a:p>
          </p:txBody>
        </p:sp>
        <p:sp>
          <p:nvSpPr>
            <p:cNvPr id="81" name="矩形 80"/>
            <p:cNvSpPr/>
            <p:nvPr/>
          </p:nvSpPr>
          <p:spPr>
            <a:xfrm>
              <a:off x="484795" y="722600"/>
              <a:ext cx="2204468" cy="2758447"/>
            </a:xfrm>
            <a:prstGeom prst="rect">
              <a:avLst/>
            </a:prstGeom>
            <a:ln>
              <a:solidFill>
                <a:schemeClr val="bg1">
                  <a:lumMod val="50000"/>
                </a:schemeClr>
              </a:solidFill>
              <a:prstDash val="sysDot"/>
            </a:ln>
          </p:spPr>
          <p:txBody>
            <a:bodyPr wrap="square">
              <a:spAutoFit/>
            </a:bodyPr>
            <a:lstStyle/>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2" name="圆角矩形 81"/>
            <p:cNvSpPr/>
            <p:nvPr/>
          </p:nvSpPr>
          <p:spPr>
            <a:xfrm>
              <a:off x="513370" y="2757353"/>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结算麻烦</a:t>
              </a:r>
              <a:endParaRPr lang="zh-CN" altLang="en-US" sz="1100" b="1" dirty="0">
                <a:latin typeface="微软雅黑" panose="020B0503020204020204" pitchFamily="34" charset="-122"/>
                <a:ea typeface="微软雅黑" panose="020B0503020204020204" pitchFamily="34" charset="-122"/>
              </a:endParaRPr>
            </a:p>
          </p:txBody>
        </p:sp>
        <p:sp>
          <p:nvSpPr>
            <p:cNvPr id="83" name="圆角矩形 82"/>
            <p:cNvSpPr/>
            <p:nvPr/>
          </p:nvSpPr>
          <p:spPr>
            <a:xfrm>
              <a:off x="1692477" y="2759029"/>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扫码</a:t>
              </a:r>
              <a:r>
                <a:rPr lang="en-US" altLang="zh-CN" sz="1100" b="1" dirty="0">
                  <a:latin typeface="微软雅黑" panose="020B0503020204020204" pitchFamily="34" charset="-122"/>
                  <a:ea typeface="微软雅黑" panose="020B0503020204020204" pitchFamily="34" charset="-122"/>
                </a:rPr>
                <a:t>/</a:t>
              </a:r>
              <a:r>
                <a:rPr lang="zh-CN" altLang="en-US" sz="1100" b="1" dirty="0">
                  <a:latin typeface="微软雅黑" panose="020B0503020204020204" pitchFamily="34" charset="-122"/>
                  <a:ea typeface="微软雅黑" panose="020B0503020204020204" pitchFamily="34" charset="-122"/>
                </a:rPr>
                <a:t>统一支付</a:t>
              </a:r>
              <a:endParaRPr lang="zh-CN" altLang="en-US" sz="1100" b="1" dirty="0">
                <a:latin typeface="微软雅黑" panose="020B0503020204020204" pitchFamily="34" charset="-122"/>
                <a:ea typeface="微软雅黑" panose="020B0503020204020204" pitchFamily="34" charset="-122"/>
              </a:endParaRPr>
            </a:p>
          </p:txBody>
        </p:sp>
      </p:grpSp>
      <p:grpSp>
        <p:nvGrpSpPr>
          <p:cNvPr id="86" name="组合 85"/>
          <p:cNvGrpSpPr/>
          <p:nvPr/>
        </p:nvGrpSpPr>
        <p:grpSpPr>
          <a:xfrm>
            <a:off x="2331480" y="1083923"/>
            <a:ext cx="2204468" cy="2758447"/>
            <a:chOff x="2440811" y="722025"/>
            <a:chExt cx="2204468" cy="2758447"/>
          </a:xfrm>
        </p:grpSpPr>
        <p:grpSp>
          <p:nvGrpSpPr>
            <p:cNvPr id="87" name="组合 86"/>
            <p:cNvGrpSpPr/>
            <p:nvPr/>
          </p:nvGrpSpPr>
          <p:grpSpPr>
            <a:xfrm>
              <a:off x="2440811" y="722025"/>
              <a:ext cx="2204468" cy="2758447"/>
              <a:chOff x="484795" y="722600"/>
              <a:chExt cx="2204468" cy="2758447"/>
            </a:xfrm>
          </p:grpSpPr>
          <p:sp>
            <p:nvSpPr>
              <p:cNvPr id="89" name="圆角矩形 88"/>
              <p:cNvSpPr/>
              <p:nvPr/>
            </p:nvSpPr>
            <p:spPr>
              <a:xfrm>
                <a:off x="834965" y="756763"/>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运营商</a:t>
                </a:r>
                <a:endParaRPr lang="zh-CN" altLang="en-US" sz="1400" b="1" dirty="0">
                  <a:latin typeface="微软雅黑" panose="020B0503020204020204" pitchFamily="34" charset="-122"/>
                  <a:ea typeface="微软雅黑" panose="020B0503020204020204" pitchFamily="34" charset="-122"/>
                </a:endParaRPr>
              </a:p>
            </p:txBody>
          </p:sp>
          <p:sp>
            <p:nvSpPr>
              <p:cNvPr id="90" name="圆角矩形 89"/>
              <p:cNvSpPr/>
              <p:nvPr/>
            </p:nvSpPr>
            <p:spPr>
              <a:xfrm>
                <a:off x="513370" y="1211001"/>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客户服务差</a:t>
                </a:r>
                <a:endParaRPr lang="zh-CN" altLang="en-US" sz="1100" b="1" dirty="0">
                  <a:latin typeface="微软雅黑" panose="020B0503020204020204" pitchFamily="34" charset="-122"/>
                  <a:ea typeface="微软雅黑" panose="020B0503020204020204" pitchFamily="34" charset="-122"/>
                </a:endParaRPr>
              </a:p>
            </p:txBody>
          </p:sp>
          <p:sp>
            <p:nvSpPr>
              <p:cNvPr id="91" name="圆角矩形 90"/>
              <p:cNvSpPr/>
              <p:nvPr/>
            </p:nvSpPr>
            <p:spPr>
              <a:xfrm>
                <a:off x="513370" y="1597589"/>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设备监控难</a:t>
                </a:r>
                <a:endParaRPr lang="zh-CN" altLang="en-US" sz="1100" b="1" dirty="0">
                  <a:latin typeface="微软雅黑" panose="020B0503020204020204" pitchFamily="34" charset="-122"/>
                  <a:ea typeface="微软雅黑" panose="020B0503020204020204" pitchFamily="34" charset="-122"/>
                </a:endParaRPr>
              </a:p>
            </p:txBody>
          </p:sp>
          <p:sp>
            <p:nvSpPr>
              <p:cNvPr id="92" name="圆角矩形 91"/>
              <p:cNvSpPr/>
              <p:nvPr/>
            </p:nvSpPr>
            <p:spPr>
              <a:xfrm>
                <a:off x="513370" y="1984177"/>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施工管控不力</a:t>
                </a:r>
                <a:endParaRPr lang="zh-CN" altLang="en-US" sz="1100" b="1" dirty="0">
                  <a:latin typeface="微软雅黑" panose="020B0503020204020204" pitchFamily="34" charset="-122"/>
                  <a:ea typeface="微软雅黑" panose="020B0503020204020204" pitchFamily="34" charset="-122"/>
                </a:endParaRPr>
              </a:p>
            </p:txBody>
          </p:sp>
          <p:sp>
            <p:nvSpPr>
              <p:cNvPr id="93" name="圆角矩形 92"/>
              <p:cNvSpPr/>
              <p:nvPr/>
            </p:nvSpPr>
            <p:spPr>
              <a:xfrm>
                <a:off x="513370" y="2370765"/>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结算对账麻烦</a:t>
                </a:r>
                <a:endParaRPr lang="zh-CN" altLang="en-US" sz="1100" b="1" dirty="0">
                  <a:latin typeface="微软雅黑" panose="020B0503020204020204" pitchFamily="34" charset="-122"/>
                  <a:ea typeface="微软雅黑" panose="020B0503020204020204" pitchFamily="34" charset="-122"/>
                </a:endParaRPr>
              </a:p>
            </p:txBody>
          </p:sp>
          <p:sp>
            <p:nvSpPr>
              <p:cNvPr id="94" name="圆角矩形 93"/>
              <p:cNvSpPr/>
              <p:nvPr/>
            </p:nvSpPr>
            <p:spPr>
              <a:xfrm>
                <a:off x="513370" y="3143940"/>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运维成本高</a:t>
                </a:r>
                <a:r>
                  <a:rPr lang="en-US" altLang="zh-CN" sz="1100" b="1" dirty="0">
                    <a:latin typeface="微软雅黑" panose="020B0503020204020204" pitchFamily="34" charset="-122"/>
                    <a:ea typeface="微软雅黑" panose="020B0503020204020204" pitchFamily="34" charset="-122"/>
                  </a:rPr>
                  <a:t>…</a:t>
                </a:r>
                <a:endParaRPr lang="zh-CN" altLang="en-US" sz="1100" b="1" dirty="0">
                  <a:latin typeface="微软雅黑" panose="020B0503020204020204" pitchFamily="34" charset="-122"/>
                  <a:ea typeface="微软雅黑" panose="020B0503020204020204" pitchFamily="34" charset="-122"/>
                </a:endParaRPr>
              </a:p>
            </p:txBody>
          </p:sp>
          <p:sp>
            <p:nvSpPr>
              <p:cNvPr id="95" name="圆角矩形 94"/>
              <p:cNvSpPr/>
              <p:nvPr/>
            </p:nvSpPr>
            <p:spPr>
              <a:xfrm>
                <a:off x="1692477" y="1219385"/>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服务在线升级</a:t>
                </a:r>
                <a:endParaRPr lang="zh-CN" altLang="en-US" sz="1100" b="1" dirty="0">
                  <a:latin typeface="微软雅黑" panose="020B0503020204020204" pitchFamily="34" charset="-122"/>
                  <a:ea typeface="微软雅黑" panose="020B0503020204020204" pitchFamily="34" charset="-122"/>
                </a:endParaRPr>
              </a:p>
            </p:txBody>
          </p:sp>
          <p:sp>
            <p:nvSpPr>
              <p:cNvPr id="96" name="圆角矩形 95"/>
              <p:cNvSpPr/>
              <p:nvPr/>
            </p:nvSpPr>
            <p:spPr>
              <a:xfrm>
                <a:off x="1692477" y="1604296"/>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实时连接设备</a:t>
                </a:r>
                <a:endParaRPr lang="zh-CN" altLang="en-US" sz="1100" b="1" dirty="0">
                  <a:latin typeface="微软雅黑" panose="020B0503020204020204" pitchFamily="34" charset="-122"/>
                  <a:ea typeface="微软雅黑" panose="020B0503020204020204" pitchFamily="34" charset="-122"/>
                </a:endParaRPr>
              </a:p>
            </p:txBody>
          </p:sp>
          <p:sp>
            <p:nvSpPr>
              <p:cNvPr id="97" name="圆角矩形 96"/>
              <p:cNvSpPr/>
              <p:nvPr/>
            </p:nvSpPr>
            <p:spPr>
              <a:xfrm>
                <a:off x="1692477" y="1989207"/>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整合施工资源</a:t>
                </a:r>
                <a:endParaRPr lang="zh-CN" altLang="en-US" sz="1100" b="1" dirty="0">
                  <a:latin typeface="微软雅黑" panose="020B0503020204020204" pitchFamily="34" charset="-122"/>
                  <a:ea typeface="微软雅黑" panose="020B0503020204020204" pitchFamily="34" charset="-122"/>
                </a:endParaRPr>
              </a:p>
            </p:txBody>
          </p:sp>
          <p:sp>
            <p:nvSpPr>
              <p:cNvPr id="98" name="圆角矩形 97"/>
              <p:cNvSpPr/>
              <p:nvPr/>
            </p:nvSpPr>
            <p:spPr>
              <a:xfrm>
                <a:off x="1692477" y="2374118"/>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自动对账结算</a:t>
                </a:r>
                <a:endParaRPr lang="zh-CN" altLang="en-US" sz="1100" b="1" dirty="0">
                  <a:latin typeface="微软雅黑" panose="020B0503020204020204" pitchFamily="34" charset="-122"/>
                  <a:ea typeface="微软雅黑" panose="020B0503020204020204" pitchFamily="34" charset="-122"/>
                </a:endParaRPr>
              </a:p>
            </p:txBody>
          </p:sp>
          <p:sp>
            <p:nvSpPr>
              <p:cNvPr id="99" name="圆角矩形 98"/>
              <p:cNvSpPr/>
              <p:nvPr/>
            </p:nvSpPr>
            <p:spPr>
              <a:xfrm>
                <a:off x="1692477" y="3143940"/>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优化流程</a:t>
                </a:r>
                <a:r>
                  <a:rPr lang="en-US" altLang="zh-CN" sz="1100" b="1" dirty="0">
                    <a:latin typeface="微软雅黑" panose="020B0503020204020204" pitchFamily="34" charset="-122"/>
                    <a:ea typeface="微软雅黑" panose="020B0503020204020204" pitchFamily="34" charset="-122"/>
                  </a:rPr>
                  <a:t>…</a:t>
                </a:r>
                <a:endParaRPr lang="zh-CN" altLang="en-US" sz="1100" b="1" dirty="0">
                  <a:latin typeface="微软雅黑" panose="020B0503020204020204" pitchFamily="34" charset="-122"/>
                  <a:ea typeface="微软雅黑" panose="020B0503020204020204" pitchFamily="34" charset="-122"/>
                </a:endParaRPr>
              </a:p>
            </p:txBody>
          </p:sp>
          <p:sp>
            <p:nvSpPr>
              <p:cNvPr id="100" name="AutoShape 54"/>
              <p:cNvSpPr>
                <a:spLocks noChangeArrowheads="1"/>
              </p:cNvSpPr>
              <p:nvPr/>
            </p:nvSpPr>
            <p:spPr bwMode="auto">
              <a:xfrm>
                <a:off x="1525247" y="1830634"/>
                <a:ext cx="131605" cy="1011423"/>
              </a:xfrm>
              <a:prstGeom prst="rightArrow">
                <a:avLst>
                  <a:gd name="adj1" fmla="val 49685"/>
                  <a:gd name="adj2" fmla="val 48311"/>
                </a:avLst>
              </a:prstGeom>
              <a:gradFill rotWithShape="1">
                <a:gsLst>
                  <a:gs pos="0">
                    <a:schemeClr val="bg1"/>
                  </a:gs>
                  <a:gs pos="100000">
                    <a:schemeClr val="accent3"/>
                  </a:gs>
                </a:gsLst>
                <a:lin ang="0" scaled="1"/>
              </a:gradFill>
              <a:ln>
                <a:noFill/>
              </a:ln>
            </p:spPr>
            <p:txBody>
              <a:bodyPr wrap="none" lIns="243834" tIns="121917" rIns="243834" bIns="121917" anchor="ctr"/>
              <a:lstStyle/>
              <a:p>
                <a:endParaRPr lang="zh-CN" altLang="en-US" b="1"/>
              </a:p>
            </p:txBody>
          </p:sp>
          <p:sp>
            <p:nvSpPr>
              <p:cNvPr id="101" name="矩形 100"/>
              <p:cNvSpPr/>
              <p:nvPr/>
            </p:nvSpPr>
            <p:spPr>
              <a:xfrm>
                <a:off x="484795" y="722600"/>
                <a:ext cx="2204468" cy="2758447"/>
              </a:xfrm>
              <a:prstGeom prst="rect">
                <a:avLst/>
              </a:prstGeom>
              <a:ln>
                <a:solidFill>
                  <a:schemeClr val="bg1">
                    <a:lumMod val="50000"/>
                  </a:schemeClr>
                </a:solidFill>
                <a:prstDash val="sysDot"/>
              </a:ln>
            </p:spPr>
            <p:txBody>
              <a:bodyPr wrap="square">
                <a:spAutoFit/>
              </a:bodyPr>
              <a:lstStyle/>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513370" y="2757353"/>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收益回报慢</a:t>
                </a:r>
                <a:endParaRPr lang="zh-CN" altLang="en-US" sz="1100" b="1" dirty="0">
                  <a:latin typeface="微软雅黑" panose="020B0503020204020204" pitchFamily="34" charset="-122"/>
                  <a:ea typeface="微软雅黑" panose="020B0503020204020204" pitchFamily="34" charset="-122"/>
                </a:endParaRPr>
              </a:p>
            </p:txBody>
          </p:sp>
          <p:sp>
            <p:nvSpPr>
              <p:cNvPr id="103" name="圆角矩形 102"/>
              <p:cNvSpPr/>
              <p:nvPr/>
            </p:nvSpPr>
            <p:spPr>
              <a:xfrm>
                <a:off x="1692477" y="2759029"/>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扩展增值服务</a:t>
                </a:r>
                <a:endParaRPr lang="zh-CN" altLang="en-US" sz="1100" b="1" dirty="0">
                  <a:latin typeface="微软雅黑" panose="020B0503020204020204" pitchFamily="34" charset="-122"/>
                  <a:ea typeface="微软雅黑" panose="020B0503020204020204" pitchFamily="34" charset="-122"/>
                </a:endParaRPr>
              </a:p>
            </p:txBody>
          </p:sp>
        </p:grpSp>
        <p:sp>
          <p:nvSpPr>
            <p:cNvPr id="88" name="Freeform 6"/>
            <p:cNvSpPr>
              <a:spLocks noEditPoints="1"/>
            </p:cNvSpPr>
            <p:nvPr/>
          </p:nvSpPr>
          <p:spPr bwMode="auto">
            <a:xfrm>
              <a:off x="2852828" y="819709"/>
              <a:ext cx="243898" cy="243897"/>
            </a:xfrm>
            <a:custGeom>
              <a:avLst/>
              <a:gdLst>
                <a:gd name="T0" fmla="*/ 186 w 3384"/>
                <a:gd name="T1" fmla="*/ 3 h 3378"/>
                <a:gd name="T2" fmla="*/ 90 w 3384"/>
                <a:gd name="T3" fmla="*/ 42 h 3378"/>
                <a:gd name="T4" fmla="*/ 25 w 3384"/>
                <a:gd name="T5" fmla="*/ 119 h 3378"/>
                <a:gd name="T6" fmla="*/ 0 w 3384"/>
                <a:gd name="T7" fmla="*/ 220 h 3378"/>
                <a:gd name="T8" fmla="*/ 11 w 3384"/>
                <a:gd name="T9" fmla="*/ 2346 h 3378"/>
                <a:gd name="T10" fmla="*/ 65 w 3384"/>
                <a:gd name="T11" fmla="*/ 2433 h 3378"/>
                <a:gd name="T12" fmla="*/ 151 w 3384"/>
                <a:gd name="T13" fmla="*/ 2486 h 3378"/>
                <a:gd name="T14" fmla="*/ 3164 w 3384"/>
                <a:gd name="T15" fmla="*/ 2497 h 3378"/>
                <a:gd name="T16" fmla="*/ 3264 w 3384"/>
                <a:gd name="T17" fmla="*/ 2473 h 3378"/>
                <a:gd name="T18" fmla="*/ 3341 w 3384"/>
                <a:gd name="T19" fmla="*/ 2407 h 3378"/>
                <a:gd name="T20" fmla="*/ 3381 w 3384"/>
                <a:gd name="T21" fmla="*/ 2312 h 3378"/>
                <a:gd name="T22" fmla="*/ 3381 w 3384"/>
                <a:gd name="T23" fmla="*/ 184 h 3378"/>
                <a:gd name="T24" fmla="*/ 3341 w 3384"/>
                <a:gd name="T25" fmla="*/ 90 h 3378"/>
                <a:gd name="T26" fmla="*/ 3264 w 3384"/>
                <a:gd name="T27" fmla="*/ 25 h 3378"/>
                <a:gd name="T28" fmla="*/ 3164 w 3384"/>
                <a:gd name="T29" fmla="*/ 0 h 3378"/>
                <a:gd name="T30" fmla="*/ 3153 w 3384"/>
                <a:gd name="T31" fmla="*/ 2240 h 3378"/>
                <a:gd name="T32" fmla="*/ 3109 w 3384"/>
                <a:gd name="T33" fmla="*/ 2274 h 3378"/>
                <a:gd name="T34" fmla="*/ 275 w 3384"/>
                <a:gd name="T35" fmla="*/ 2274 h 3378"/>
                <a:gd name="T36" fmla="*/ 231 w 3384"/>
                <a:gd name="T37" fmla="*/ 2240 h 3378"/>
                <a:gd name="T38" fmla="*/ 221 w 3384"/>
                <a:gd name="T39" fmla="*/ 293 h 3378"/>
                <a:gd name="T40" fmla="*/ 242 w 3384"/>
                <a:gd name="T41" fmla="*/ 242 h 3378"/>
                <a:gd name="T42" fmla="*/ 294 w 3384"/>
                <a:gd name="T43" fmla="*/ 220 h 3378"/>
                <a:gd name="T44" fmla="*/ 3127 w 3384"/>
                <a:gd name="T45" fmla="*/ 231 h 3378"/>
                <a:gd name="T46" fmla="*/ 3160 w 3384"/>
                <a:gd name="T47" fmla="*/ 274 h 3378"/>
                <a:gd name="T48" fmla="*/ 2280 w 3384"/>
                <a:gd name="T49" fmla="*/ 2864 h 3378"/>
                <a:gd name="T50" fmla="*/ 2259 w 3384"/>
                <a:gd name="T51" fmla="*/ 2812 h 3378"/>
                <a:gd name="T52" fmla="*/ 2206 w 3384"/>
                <a:gd name="T53" fmla="*/ 2790 h 3378"/>
                <a:gd name="T54" fmla="*/ 1140 w 3384"/>
                <a:gd name="T55" fmla="*/ 2800 h 3378"/>
                <a:gd name="T56" fmla="*/ 1106 w 3384"/>
                <a:gd name="T57" fmla="*/ 2844 h 3378"/>
                <a:gd name="T58" fmla="*/ 368 w 3384"/>
                <a:gd name="T59" fmla="*/ 3158 h 3378"/>
                <a:gd name="T60" fmla="*/ 3016 w 3384"/>
                <a:gd name="T61" fmla="*/ 3158 h 3378"/>
                <a:gd name="T62" fmla="*/ 2572 w 3384"/>
                <a:gd name="T63" fmla="*/ 1905 h 3378"/>
                <a:gd name="T64" fmla="*/ 2024 w 3384"/>
                <a:gd name="T65" fmla="*/ 1409 h 3378"/>
                <a:gd name="T66" fmla="*/ 1204 w 3384"/>
                <a:gd name="T67" fmla="*/ 1145 h 3378"/>
                <a:gd name="T68" fmla="*/ 592 w 3384"/>
                <a:gd name="T69" fmla="*/ 1943 h 3378"/>
                <a:gd name="T70" fmla="*/ 1742 w 3384"/>
                <a:gd name="T71" fmla="*/ 1882 h 3378"/>
                <a:gd name="T72" fmla="*/ 2562 w 3384"/>
                <a:gd name="T73" fmla="*/ 2056 h 3378"/>
                <a:gd name="T74" fmla="*/ 2869 w 3384"/>
                <a:gd name="T75" fmla="*/ 1123 h 3378"/>
                <a:gd name="T76" fmla="*/ 1506 w 3384"/>
                <a:gd name="T77" fmla="*/ 915 h 3378"/>
                <a:gd name="T78" fmla="*/ 1516 w 3384"/>
                <a:gd name="T79" fmla="*/ 937 h 3378"/>
                <a:gd name="T80" fmla="*/ 1543 w 3384"/>
                <a:gd name="T81" fmla="*/ 997 h 3378"/>
                <a:gd name="T82" fmla="*/ 1580 w 3384"/>
                <a:gd name="T83" fmla="*/ 1081 h 3378"/>
                <a:gd name="T84" fmla="*/ 1621 w 3384"/>
                <a:gd name="T85" fmla="*/ 1180 h 3378"/>
                <a:gd name="T86" fmla="*/ 1662 w 3384"/>
                <a:gd name="T87" fmla="*/ 1283 h 3378"/>
                <a:gd name="T88" fmla="*/ 1696 w 3384"/>
                <a:gd name="T89" fmla="*/ 1380 h 3378"/>
                <a:gd name="T90" fmla="*/ 1716 w 3384"/>
                <a:gd name="T91" fmla="*/ 1458 h 3378"/>
                <a:gd name="T92" fmla="*/ 1722 w 3384"/>
                <a:gd name="T93" fmla="*/ 1490 h 3378"/>
                <a:gd name="T94" fmla="*/ 1734 w 3384"/>
                <a:gd name="T95" fmla="*/ 1448 h 3378"/>
                <a:gd name="T96" fmla="*/ 1757 w 3384"/>
                <a:gd name="T97" fmla="*/ 1367 h 3378"/>
                <a:gd name="T98" fmla="*/ 1789 w 3384"/>
                <a:gd name="T99" fmla="*/ 1263 h 3378"/>
                <a:gd name="T100" fmla="*/ 1827 w 3384"/>
                <a:gd name="T101" fmla="*/ 1148 h 3378"/>
                <a:gd name="T102" fmla="*/ 1869 w 3384"/>
                <a:gd name="T103" fmla="*/ 1038 h 3378"/>
                <a:gd name="T104" fmla="*/ 1911 w 3384"/>
                <a:gd name="T105" fmla="*/ 946 h 3378"/>
                <a:gd name="T106" fmla="*/ 1960 w 3384"/>
                <a:gd name="T107" fmla="*/ 851 h 3378"/>
                <a:gd name="T108" fmla="*/ 1967 w 3384"/>
                <a:gd name="T109" fmla="*/ 739 h 3378"/>
                <a:gd name="T110" fmla="*/ 1931 w 3384"/>
                <a:gd name="T111" fmla="*/ 634 h 3378"/>
                <a:gd name="T112" fmla="*/ 1857 w 3384"/>
                <a:gd name="T113" fmla="*/ 556 h 3378"/>
                <a:gd name="T114" fmla="*/ 1757 w 3384"/>
                <a:gd name="T115" fmla="*/ 516 h 3378"/>
                <a:gd name="T116" fmla="*/ 1647 w 3384"/>
                <a:gd name="T117" fmla="*/ 525 h 3378"/>
                <a:gd name="T118" fmla="*/ 1555 w 3384"/>
                <a:gd name="T119" fmla="*/ 579 h 3378"/>
                <a:gd name="T120" fmla="*/ 1493 w 3384"/>
                <a:gd name="T121" fmla="*/ 666 h 3378"/>
                <a:gd name="T122" fmla="*/ 1469 w 3384"/>
                <a:gd name="T123" fmla="*/ 777 h 3378"/>
                <a:gd name="T124" fmla="*/ 1491 w 3384"/>
                <a:gd name="T125" fmla="*/ 884 h 33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 ang="0">
                  <a:pos x="T122" y="T123"/>
                </a:cxn>
                <a:cxn ang="0">
                  <a:pos x="T124" y="T125"/>
                </a:cxn>
              </a:cxnLst>
              <a:rect l="0" t="0" r="r" b="b"/>
              <a:pathLst>
                <a:path w="3384" h="3378">
                  <a:moveTo>
                    <a:pt x="3164" y="0"/>
                  </a:moveTo>
                  <a:lnTo>
                    <a:pt x="221" y="0"/>
                  </a:lnTo>
                  <a:lnTo>
                    <a:pt x="186" y="3"/>
                  </a:lnTo>
                  <a:lnTo>
                    <a:pt x="151" y="11"/>
                  </a:lnTo>
                  <a:lnTo>
                    <a:pt x="120" y="25"/>
                  </a:lnTo>
                  <a:lnTo>
                    <a:pt x="90" y="42"/>
                  </a:lnTo>
                  <a:lnTo>
                    <a:pt x="65" y="65"/>
                  </a:lnTo>
                  <a:lnTo>
                    <a:pt x="43" y="90"/>
                  </a:lnTo>
                  <a:lnTo>
                    <a:pt x="25" y="119"/>
                  </a:lnTo>
                  <a:lnTo>
                    <a:pt x="11" y="151"/>
                  </a:lnTo>
                  <a:lnTo>
                    <a:pt x="3" y="184"/>
                  </a:lnTo>
                  <a:lnTo>
                    <a:pt x="0" y="220"/>
                  </a:lnTo>
                  <a:lnTo>
                    <a:pt x="0" y="2277"/>
                  </a:lnTo>
                  <a:lnTo>
                    <a:pt x="3" y="2312"/>
                  </a:lnTo>
                  <a:lnTo>
                    <a:pt x="11" y="2346"/>
                  </a:lnTo>
                  <a:lnTo>
                    <a:pt x="25" y="2377"/>
                  </a:lnTo>
                  <a:lnTo>
                    <a:pt x="43" y="2407"/>
                  </a:lnTo>
                  <a:lnTo>
                    <a:pt x="65" y="2433"/>
                  </a:lnTo>
                  <a:lnTo>
                    <a:pt x="90" y="2454"/>
                  </a:lnTo>
                  <a:lnTo>
                    <a:pt x="120" y="2473"/>
                  </a:lnTo>
                  <a:lnTo>
                    <a:pt x="151" y="2486"/>
                  </a:lnTo>
                  <a:lnTo>
                    <a:pt x="186" y="2494"/>
                  </a:lnTo>
                  <a:lnTo>
                    <a:pt x="221" y="2497"/>
                  </a:lnTo>
                  <a:lnTo>
                    <a:pt x="3164" y="2497"/>
                  </a:lnTo>
                  <a:lnTo>
                    <a:pt x="3198" y="2494"/>
                  </a:lnTo>
                  <a:lnTo>
                    <a:pt x="3233" y="2486"/>
                  </a:lnTo>
                  <a:lnTo>
                    <a:pt x="3264" y="2473"/>
                  </a:lnTo>
                  <a:lnTo>
                    <a:pt x="3294" y="2454"/>
                  </a:lnTo>
                  <a:lnTo>
                    <a:pt x="3319" y="2433"/>
                  </a:lnTo>
                  <a:lnTo>
                    <a:pt x="3341" y="2407"/>
                  </a:lnTo>
                  <a:lnTo>
                    <a:pt x="3359" y="2377"/>
                  </a:lnTo>
                  <a:lnTo>
                    <a:pt x="3373" y="2346"/>
                  </a:lnTo>
                  <a:lnTo>
                    <a:pt x="3381" y="2312"/>
                  </a:lnTo>
                  <a:lnTo>
                    <a:pt x="3384" y="2277"/>
                  </a:lnTo>
                  <a:lnTo>
                    <a:pt x="3384" y="220"/>
                  </a:lnTo>
                  <a:lnTo>
                    <a:pt x="3381" y="184"/>
                  </a:lnTo>
                  <a:lnTo>
                    <a:pt x="3373" y="151"/>
                  </a:lnTo>
                  <a:lnTo>
                    <a:pt x="3359" y="119"/>
                  </a:lnTo>
                  <a:lnTo>
                    <a:pt x="3341" y="90"/>
                  </a:lnTo>
                  <a:lnTo>
                    <a:pt x="3319" y="65"/>
                  </a:lnTo>
                  <a:lnTo>
                    <a:pt x="3294" y="42"/>
                  </a:lnTo>
                  <a:lnTo>
                    <a:pt x="3264" y="25"/>
                  </a:lnTo>
                  <a:lnTo>
                    <a:pt x="3233" y="11"/>
                  </a:lnTo>
                  <a:lnTo>
                    <a:pt x="3198" y="3"/>
                  </a:lnTo>
                  <a:lnTo>
                    <a:pt x="3164" y="0"/>
                  </a:lnTo>
                  <a:close/>
                  <a:moveTo>
                    <a:pt x="3163" y="2203"/>
                  </a:moveTo>
                  <a:lnTo>
                    <a:pt x="3160" y="2223"/>
                  </a:lnTo>
                  <a:lnTo>
                    <a:pt x="3153" y="2240"/>
                  </a:lnTo>
                  <a:lnTo>
                    <a:pt x="3141" y="2254"/>
                  </a:lnTo>
                  <a:lnTo>
                    <a:pt x="3127" y="2267"/>
                  </a:lnTo>
                  <a:lnTo>
                    <a:pt x="3109" y="2274"/>
                  </a:lnTo>
                  <a:lnTo>
                    <a:pt x="3090" y="2276"/>
                  </a:lnTo>
                  <a:lnTo>
                    <a:pt x="294" y="2276"/>
                  </a:lnTo>
                  <a:lnTo>
                    <a:pt x="275" y="2274"/>
                  </a:lnTo>
                  <a:lnTo>
                    <a:pt x="257" y="2267"/>
                  </a:lnTo>
                  <a:lnTo>
                    <a:pt x="242" y="2254"/>
                  </a:lnTo>
                  <a:lnTo>
                    <a:pt x="231" y="2240"/>
                  </a:lnTo>
                  <a:lnTo>
                    <a:pt x="224" y="2223"/>
                  </a:lnTo>
                  <a:lnTo>
                    <a:pt x="221" y="2203"/>
                  </a:lnTo>
                  <a:lnTo>
                    <a:pt x="221" y="293"/>
                  </a:lnTo>
                  <a:lnTo>
                    <a:pt x="224" y="274"/>
                  </a:lnTo>
                  <a:lnTo>
                    <a:pt x="231" y="256"/>
                  </a:lnTo>
                  <a:lnTo>
                    <a:pt x="242" y="242"/>
                  </a:lnTo>
                  <a:lnTo>
                    <a:pt x="257" y="231"/>
                  </a:lnTo>
                  <a:lnTo>
                    <a:pt x="275" y="222"/>
                  </a:lnTo>
                  <a:lnTo>
                    <a:pt x="294" y="220"/>
                  </a:lnTo>
                  <a:lnTo>
                    <a:pt x="3090" y="220"/>
                  </a:lnTo>
                  <a:lnTo>
                    <a:pt x="3109" y="222"/>
                  </a:lnTo>
                  <a:lnTo>
                    <a:pt x="3127" y="231"/>
                  </a:lnTo>
                  <a:lnTo>
                    <a:pt x="3141" y="242"/>
                  </a:lnTo>
                  <a:lnTo>
                    <a:pt x="3153" y="256"/>
                  </a:lnTo>
                  <a:lnTo>
                    <a:pt x="3160" y="274"/>
                  </a:lnTo>
                  <a:lnTo>
                    <a:pt x="3163" y="293"/>
                  </a:lnTo>
                  <a:lnTo>
                    <a:pt x="3163" y="2203"/>
                  </a:lnTo>
                  <a:close/>
                  <a:moveTo>
                    <a:pt x="2280" y="2864"/>
                  </a:moveTo>
                  <a:lnTo>
                    <a:pt x="2278" y="2844"/>
                  </a:lnTo>
                  <a:lnTo>
                    <a:pt x="2270" y="2827"/>
                  </a:lnTo>
                  <a:lnTo>
                    <a:pt x="2259" y="2812"/>
                  </a:lnTo>
                  <a:lnTo>
                    <a:pt x="2244" y="2800"/>
                  </a:lnTo>
                  <a:lnTo>
                    <a:pt x="2226" y="2793"/>
                  </a:lnTo>
                  <a:lnTo>
                    <a:pt x="2206" y="2790"/>
                  </a:lnTo>
                  <a:lnTo>
                    <a:pt x="1178" y="2790"/>
                  </a:lnTo>
                  <a:lnTo>
                    <a:pt x="1157" y="2793"/>
                  </a:lnTo>
                  <a:lnTo>
                    <a:pt x="1140" y="2800"/>
                  </a:lnTo>
                  <a:lnTo>
                    <a:pt x="1125" y="2812"/>
                  </a:lnTo>
                  <a:lnTo>
                    <a:pt x="1114" y="2827"/>
                  </a:lnTo>
                  <a:lnTo>
                    <a:pt x="1106" y="2844"/>
                  </a:lnTo>
                  <a:lnTo>
                    <a:pt x="1104" y="2864"/>
                  </a:lnTo>
                  <a:lnTo>
                    <a:pt x="1104" y="3158"/>
                  </a:lnTo>
                  <a:lnTo>
                    <a:pt x="368" y="3158"/>
                  </a:lnTo>
                  <a:lnTo>
                    <a:pt x="368" y="3378"/>
                  </a:lnTo>
                  <a:lnTo>
                    <a:pt x="3016" y="3378"/>
                  </a:lnTo>
                  <a:lnTo>
                    <a:pt x="3016" y="3158"/>
                  </a:lnTo>
                  <a:lnTo>
                    <a:pt x="2280" y="3158"/>
                  </a:lnTo>
                  <a:lnTo>
                    <a:pt x="2280" y="2864"/>
                  </a:lnTo>
                  <a:close/>
                  <a:moveTo>
                    <a:pt x="2572" y="1905"/>
                  </a:moveTo>
                  <a:lnTo>
                    <a:pt x="2100" y="1409"/>
                  </a:lnTo>
                  <a:lnTo>
                    <a:pt x="2066" y="1365"/>
                  </a:lnTo>
                  <a:lnTo>
                    <a:pt x="2024" y="1409"/>
                  </a:lnTo>
                  <a:lnTo>
                    <a:pt x="1739" y="1710"/>
                  </a:lnTo>
                  <a:lnTo>
                    <a:pt x="1238" y="1183"/>
                  </a:lnTo>
                  <a:lnTo>
                    <a:pt x="1204" y="1145"/>
                  </a:lnTo>
                  <a:lnTo>
                    <a:pt x="1162" y="1183"/>
                  </a:lnTo>
                  <a:lnTo>
                    <a:pt x="515" y="1862"/>
                  </a:lnTo>
                  <a:lnTo>
                    <a:pt x="592" y="1943"/>
                  </a:lnTo>
                  <a:lnTo>
                    <a:pt x="1200" y="1303"/>
                  </a:lnTo>
                  <a:lnTo>
                    <a:pt x="1701" y="1829"/>
                  </a:lnTo>
                  <a:lnTo>
                    <a:pt x="1742" y="1882"/>
                  </a:lnTo>
                  <a:lnTo>
                    <a:pt x="1777" y="1829"/>
                  </a:lnTo>
                  <a:lnTo>
                    <a:pt x="2062" y="1529"/>
                  </a:lnTo>
                  <a:lnTo>
                    <a:pt x="2562" y="2056"/>
                  </a:lnTo>
                  <a:lnTo>
                    <a:pt x="2634" y="2122"/>
                  </a:lnTo>
                  <a:lnTo>
                    <a:pt x="2654" y="2030"/>
                  </a:lnTo>
                  <a:lnTo>
                    <a:pt x="2869" y="1123"/>
                  </a:lnTo>
                  <a:lnTo>
                    <a:pt x="2764" y="1096"/>
                  </a:lnTo>
                  <a:lnTo>
                    <a:pt x="2572" y="1905"/>
                  </a:lnTo>
                  <a:close/>
                  <a:moveTo>
                    <a:pt x="1506" y="915"/>
                  </a:moveTo>
                  <a:lnTo>
                    <a:pt x="1508" y="918"/>
                  </a:lnTo>
                  <a:lnTo>
                    <a:pt x="1511" y="925"/>
                  </a:lnTo>
                  <a:lnTo>
                    <a:pt x="1516" y="937"/>
                  </a:lnTo>
                  <a:lnTo>
                    <a:pt x="1523" y="954"/>
                  </a:lnTo>
                  <a:lnTo>
                    <a:pt x="1533" y="973"/>
                  </a:lnTo>
                  <a:lnTo>
                    <a:pt x="1543" y="997"/>
                  </a:lnTo>
                  <a:lnTo>
                    <a:pt x="1554" y="1022"/>
                  </a:lnTo>
                  <a:lnTo>
                    <a:pt x="1566" y="1051"/>
                  </a:lnTo>
                  <a:lnTo>
                    <a:pt x="1580" y="1081"/>
                  </a:lnTo>
                  <a:lnTo>
                    <a:pt x="1593" y="1113"/>
                  </a:lnTo>
                  <a:lnTo>
                    <a:pt x="1606" y="1146"/>
                  </a:lnTo>
                  <a:lnTo>
                    <a:pt x="1621" y="1180"/>
                  </a:lnTo>
                  <a:lnTo>
                    <a:pt x="1635" y="1215"/>
                  </a:lnTo>
                  <a:lnTo>
                    <a:pt x="1648" y="1250"/>
                  </a:lnTo>
                  <a:lnTo>
                    <a:pt x="1662" y="1283"/>
                  </a:lnTo>
                  <a:lnTo>
                    <a:pt x="1674" y="1317"/>
                  </a:lnTo>
                  <a:lnTo>
                    <a:pt x="1685" y="1349"/>
                  </a:lnTo>
                  <a:lnTo>
                    <a:pt x="1696" y="1380"/>
                  </a:lnTo>
                  <a:lnTo>
                    <a:pt x="1704" y="1408"/>
                  </a:lnTo>
                  <a:lnTo>
                    <a:pt x="1711" y="1434"/>
                  </a:lnTo>
                  <a:lnTo>
                    <a:pt x="1716" y="1458"/>
                  </a:lnTo>
                  <a:lnTo>
                    <a:pt x="1720" y="1477"/>
                  </a:lnTo>
                  <a:lnTo>
                    <a:pt x="1721" y="1493"/>
                  </a:lnTo>
                  <a:lnTo>
                    <a:pt x="1722" y="1490"/>
                  </a:lnTo>
                  <a:lnTo>
                    <a:pt x="1724" y="1482"/>
                  </a:lnTo>
                  <a:lnTo>
                    <a:pt x="1728" y="1468"/>
                  </a:lnTo>
                  <a:lnTo>
                    <a:pt x="1734" y="1448"/>
                  </a:lnTo>
                  <a:lnTo>
                    <a:pt x="1741" y="1425"/>
                  </a:lnTo>
                  <a:lnTo>
                    <a:pt x="1748" y="1398"/>
                  </a:lnTo>
                  <a:lnTo>
                    <a:pt x="1757" y="1367"/>
                  </a:lnTo>
                  <a:lnTo>
                    <a:pt x="1766" y="1335"/>
                  </a:lnTo>
                  <a:lnTo>
                    <a:pt x="1778" y="1300"/>
                  </a:lnTo>
                  <a:lnTo>
                    <a:pt x="1789" y="1263"/>
                  </a:lnTo>
                  <a:lnTo>
                    <a:pt x="1801" y="1225"/>
                  </a:lnTo>
                  <a:lnTo>
                    <a:pt x="1814" y="1187"/>
                  </a:lnTo>
                  <a:lnTo>
                    <a:pt x="1827" y="1148"/>
                  </a:lnTo>
                  <a:lnTo>
                    <a:pt x="1841" y="1110"/>
                  </a:lnTo>
                  <a:lnTo>
                    <a:pt x="1855" y="1073"/>
                  </a:lnTo>
                  <a:lnTo>
                    <a:pt x="1869" y="1038"/>
                  </a:lnTo>
                  <a:lnTo>
                    <a:pt x="1882" y="1005"/>
                  </a:lnTo>
                  <a:lnTo>
                    <a:pt x="1897" y="974"/>
                  </a:lnTo>
                  <a:lnTo>
                    <a:pt x="1911" y="946"/>
                  </a:lnTo>
                  <a:lnTo>
                    <a:pt x="1931" y="917"/>
                  </a:lnTo>
                  <a:lnTo>
                    <a:pt x="1948" y="886"/>
                  </a:lnTo>
                  <a:lnTo>
                    <a:pt x="1960" y="851"/>
                  </a:lnTo>
                  <a:lnTo>
                    <a:pt x="1967" y="815"/>
                  </a:lnTo>
                  <a:lnTo>
                    <a:pt x="1971" y="777"/>
                  </a:lnTo>
                  <a:lnTo>
                    <a:pt x="1967" y="739"/>
                  </a:lnTo>
                  <a:lnTo>
                    <a:pt x="1960" y="702"/>
                  </a:lnTo>
                  <a:lnTo>
                    <a:pt x="1947" y="666"/>
                  </a:lnTo>
                  <a:lnTo>
                    <a:pt x="1931" y="634"/>
                  </a:lnTo>
                  <a:lnTo>
                    <a:pt x="1909" y="604"/>
                  </a:lnTo>
                  <a:lnTo>
                    <a:pt x="1884" y="579"/>
                  </a:lnTo>
                  <a:lnTo>
                    <a:pt x="1857" y="556"/>
                  </a:lnTo>
                  <a:lnTo>
                    <a:pt x="1826" y="539"/>
                  </a:lnTo>
                  <a:lnTo>
                    <a:pt x="1792" y="525"/>
                  </a:lnTo>
                  <a:lnTo>
                    <a:pt x="1757" y="516"/>
                  </a:lnTo>
                  <a:lnTo>
                    <a:pt x="1720" y="514"/>
                  </a:lnTo>
                  <a:lnTo>
                    <a:pt x="1683" y="516"/>
                  </a:lnTo>
                  <a:lnTo>
                    <a:pt x="1647" y="525"/>
                  </a:lnTo>
                  <a:lnTo>
                    <a:pt x="1615" y="539"/>
                  </a:lnTo>
                  <a:lnTo>
                    <a:pt x="1584" y="556"/>
                  </a:lnTo>
                  <a:lnTo>
                    <a:pt x="1555" y="579"/>
                  </a:lnTo>
                  <a:lnTo>
                    <a:pt x="1530" y="604"/>
                  </a:lnTo>
                  <a:lnTo>
                    <a:pt x="1510" y="634"/>
                  </a:lnTo>
                  <a:lnTo>
                    <a:pt x="1493" y="666"/>
                  </a:lnTo>
                  <a:lnTo>
                    <a:pt x="1480" y="702"/>
                  </a:lnTo>
                  <a:lnTo>
                    <a:pt x="1472" y="739"/>
                  </a:lnTo>
                  <a:lnTo>
                    <a:pt x="1469" y="777"/>
                  </a:lnTo>
                  <a:lnTo>
                    <a:pt x="1472" y="814"/>
                  </a:lnTo>
                  <a:lnTo>
                    <a:pt x="1479" y="850"/>
                  </a:lnTo>
                  <a:lnTo>
                    <a:pt x="1491" y="884"/>
                  </a:lnTo>
                  <a:lnTo>
                    <a:pt x="1507" y="915"/>
                  </a:lnTo>
                  <a:lnTo>
                    <a:pt x="1506" y="915"/>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nvGrpSpPr>
          <p:cNvPr id="104" name="组合 103"/>
          <p:cNvGrpSpPr/>
          <p:nvPr/>
        </p:nvGrpSpPr>
        <p:grpSpPr>
          <a:xfrm>
            <a:off x="6893731" y="1083923"/>
            <a:ext cx="2204468" cy="2758447"/>
            <a:chOff x="4744612" y="748969"/>
            <a:chExt cx="2204468" cy="2758447"/>
          </a:xfrm>
        </p:grpSpPr>
        <p:grpSp>
          <p:nvGrpSpPr>
            <p:cNvPr id="105" name="组合 104"/>
            <p:cNvGrpSpPr/>
            <p:nvPr/>
          </p:nvGrpSpPr>
          <p:grpSpPr>
            <a:xfrm>
              <a:off x="4744612" y="748969"/>
              <a:ext cx="2204468" cy="2758447"/>
              <a:chOff x="484795" y="722600"/>
              <a:chExt cx="2204468" cy="2758447"/>
            </a:xfrm>
          </p:grpSpPr>
          <p:sp>
            <p:nvSpPr>
              <p:cNvPr id="109" name="圆角矩形 108"/>
              <p:cNvSpPr/>
              <p:nvPr/>
            </p:nvSpPr>
            <p:spPr>
              <a:xfrm>
                <a:off x="834965" y="756763"/>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施工方</a:t>
                </a:r>
                <a:endParaRPr lang="zh-CN" altLang="en-US" sz="1400" b="1" dirty="0">
                  <a:latin typeface="微软雅黑" panose="020B0503020204020204" pitchFamily="34" charset="-122"/>
                  <a:ea typeface="微软雅黑" panose="020B0503020204020204" pitchFamily="34" charset="-122"/>
                </a:endParaRPr>
              </a:p>
            </p:txBody>
          </p:sp>
          <p:sp>
            <p:nvSpPr>
              <p:cNvPr id="110" name="圆角矩形 109"/>
              <p:cNvSpPr/>
              <p:nvPr/>
            </p:nvSpPr>
            <p:spPr>
              <a:xfrm>
                <a:off x="513370" y="1211001"/>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销售成本高</a:t>
                </a:r>
                <a:endParaRPr lang="zh-CN" altLang="en-US" sz="1100" b="1" dirty="0">
                  <a:latin typeface="微软雅黑" panose="020B0503020204020204" pitchFamily="34" charset="-122"/>
                  <a:ea typeface="微软雅黑" panose="020B0503020204020204" pitchFamily="34" charset="-122"/>
                </a:endParaRPr>
              </a:p>
            </p:txBody>
          </p:sp>
          <p:sp>
            <p:nvSpPr>
              <p:cNvPr id="111" name="圆角矩形 110"/>
              <p:cNvSpPr/>
              <p:nvPr/>
            </p:nvSpPr>
            <p:spPr>
              <a:xfrm>
                <a:off x="513370" y="1597589"/>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施工效率低</a:t>
                </a:r>
                <a:endParaRPr lang="zh-CN" altLang="en-US" sz="1100" b="1" dirty="0">
                  <a:latin typeface="微软雅黑" panose="020B0503020204020204" pitchFamily="34" charset="-122"/>
                  <a:ea typeface="微软雅黑" panose="020B0503020204020204" pitchFamily="34" charset="-122"/>
                </a:endParaRPr>
              </a:p>
            </p:txBody>
          </p:sp>
          <p:sp>
            <p:nvSpPr>
              <p:cNvPr id="112" name="圆角矩形 111"/>
              <p:cNvSpPr/>
              <p:nvPr/>
            </p:nvSpPr>
            <p:spPr>
              <a:xfrm>
                <a:off x="513370" y="1984177"/>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项目收益小</a:t>
                </a:r>
                <a:endParaRPr lang="zh-CN" altLang="en-US" sz="1100" b="1" dirty="0">
                  <a:latin typeface="微软雅黑" panose="020B0503020204020204" pitchFamily="34" charset="-122"/>
                  <a:ea typeface="微软雅黑" panose="020B0503020204020204" pitchFamily="34" charset="-122"/>
                </a:endParaRPr>
              </a:p>
            </p:txBody>
          </p:sp>
          <p:sp>
            <p:nvSpPr>
              <p:cNvPr id="113" name="圆角矩形 112"/>
              <p:cNvSpPr/>
              <p:nvPr/>
            </p:nvSpPr>
            <p:spPr>
              <a:xfrm>
                <a:off x="513370" y="2370765"/>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交付质量不高</a:t>
                </a:r>
                <a:endParaRPr lang="zh-CN" altLang="en-US" sz="1100" b="1" dirty="0">
                  <a:latin typeface="微软雅黑" panose="020B0503020204020204" pitchFamily="34" charset="-122"/>
                  <a:ea typeface="微软雅黑" panose="020B0503020204020204" pitchFamily="34" charset="-122"/>
                </a:endParaRPr>
              </a:p>
            </p:txBody>
          </p:sp>
          <p:sp>
            <p:nvSpPr>
              <p:cNvPr id="114" name="圆角矩形 113"/>
              <p:cNvSpPr/>
              <p:nvPr/>
            </p:nvSpPr>
            <p:spPr>
              <a:xfrm>
                <a:off x="513370" y="3143940"/>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en-US" altLang="zh-CN" sz="1100" b="1" dirty="0">
                    <a:latin typeface="微软雅黑" panose="020B0503020204020204" pitchFamily="34" charset="-122"/>
                    <a:ea typeface="微软雅黑" panose="020B0503020204020204" pitchFamily="34" charset="-122"/>
                  </a:rPr>
                  <a:t>… …</a:t>
                </a:r>
                <a:endParaRPr lang="zh-CN" altLang="en-US" sz="1100" b="1" dirty="0">
                  <a:latin typeface="微软雅黑" panose="020B0503020204020204" pitchFamily="34" charset="-122"/>
                  <a:ea typeface="微软雅黑" panose="020B0503020204020204" pitchFamily="34" charset="-122"/>
                </a:endParaRPr>
              </a:p>
            </p:txBody>
          </p:sp>
          <p:sp>
            <p:nvSpPr>
              <p:cNvPr id="115" name="圆角矩形 114"/>
              <p:cNvSpPr/>
              <p:nvPr/>
            </p:nvSpPr>
            <p:spPr>
              <a:xfrm>
                <a:off x="1692477" y="1219385"/>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依附平台发展</a:t>
                </a:r>
                <a:endParaRPr lang="zh-CN" altLang="en-US" sz="1100" b="1" dirty="0">
                  <a:latin typeface="微软雅黑" panose="020B0503020204020204" pitchFamily="34" charset="-122"/>
                  <a:ea typeface="微软雅黑" panose="020B0503020204020204" pitchFamily="34" charset="-122"/>
                </a:endParaRPr>
              </a:p>
            </p:txBody>
          </p:sp>
          <p:sp>
            <p:nvSpPr>
              <p:cNvPr id="116" name="圆角矩形 115"/>
              <p:cNvSpPr/>
              <p:nvPr/>
            </p:nvSpPr>
            <p:spPr>
              <a:xfrm>
                <a:off x="1692477" y="1604296"/>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标准化施工</a:t>
                </a:r>
                <a:endParaRPr lang="zh-CN" altLang="en-US" sz="1100" b="1" dirty="0">
                  <a:latin typeface="微软雅黑" panose="020B0503020204020204" pitchFamily="34" charset="-122"/>
                  <a:ea typeface="微软雅黑" panose="020B0503020204020204" pitchFamily="34" charset="-122"/>
                </a:endParaRPr>
              </a:p>
            </p:txBody>
          </p:sp>
          <p:sp>
            <p:nvSpPr>
              <p:cNvPr id="117" name="圆角矩形 116"/>
              <p:cNvSpPr/>
              <p:nvPr/>
            </p:nvSpPr>
            <p:spPr>
              <a:xfrm>
                <a:off x="1692477" y="1989207"/>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降低施工成本</a:t>
                </a:r>
                <a:endParaRPr lang="zh-CN" altLang="en-US" sz="1100" b="1" dirty="0">
                  <a:latin typeface="微软雅黑" panose="020B0503020204020204" pitchFamily="34" charset="-122"/>
                  <a:ea typeface="微软雅黑" panose="020B0503020204020204" pitchFamily="34" charset="-122"/>
                </a:endParaRPr>
              </a:p>
            </p:txBody>
          </p:sp>
          <p:sp>
            <p:nvSpPr>
              <p:cNvPr id="118" name="圆角矩形 117"/>
              <p:cNvSpPr/>
              <p:nvPr/>
            </p:nvSpPr>
            <p:spPr>
              <a:xfrm>
                <a:off x="1692477" y="2374118"/>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优化施工资源</a:t>
                </a:r>
                <a:endParaRPr lang="zh-CN" altLang="en-US" sz="1100" b="1" dirty="0">
                  <a:latin typeface="微软雅黑" panose="020B0503020204020204" pitchFamily="34" charset="-122"/>
                  <a:ea typeface="微软雅黑" panose="020B0503020204020204" pitchFamily="34" charset="-122"/>
                </a:endParaRPr>
              </a:p>
            </p:txBody>
          </p:sp>
          <p:sp>
            <p:nvSpPr>
              <p:cNvPr id="119" name="圆角矩形 118"/>
              <p:cNvSpPr/>
              <p:nvPr/>
            </p:nvSpPr>
            <p:spPr>
              <a:xfrm>
                <a:off x="1692477" y="3143940"/>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en-US" altLang="zh-CN" sz="1100" b="1" dirty="0">
                    <a:latin typeface="微软雅黑" panose="020B0503020204020204" pitchFamily="34" charset="-122"/>
                    <a:ea typeface="微软雅黑" panose="020B0503020204020204" pitchFamily="34" charset="-122"/>
                  </a:rPr>
                  <a:t>… …</a:t>
                </a:r>
                <a:endParaRPr lang="zh-CN" altLang="en-US" sz="1100" b="1" dirty="0">
                  <a:latin typeface="微软雅黑" panose="020B0503020204020204" pitchFamily="34" charset="-122"/>
                  <a:ea typeface="微软雅黑" panose="020B0503020204020204" pitchFamily="34" charset="-122"/>
                </a:endParaRPr>
              </a:p>
            </p:txBody>
          </p:sp>
          <p:sp>
            <p:nvSpPr>
              <p:cNvPr id="120" name="AutoShape 54"/>
              <p:cNvSpPr>
                <a:spLocks noChangeArrowheads="1"/>
              </p:cNvSpPr>
              <p:nvPr/>
            </p:nvSpPr>
            <p:spPr bwMode="auto">
              <a:xfrm>
                <a:off x="1525247" y="1830634"/>
                <a:ext cx="131605" cy="1011423"/>
              </a:xfrm>
              <a:prstGeom prst="rightArrow">
                <a:avLst>
                  <a:gd name="adj1" fmla="val 49685"/>
                  <a:gd name="adj2" fmla="val 48311"/>
                </a:avLst>
              </a:prstGeom>
              <a:gradFill rotWithShape="1">
                <a:gsLst>
                  <a:gs pos="0">
                    <a:schemeClr val="bg1"/>
                  </a:gs>
                  <a:gs pos="100000">
                    <a:schemeClr val="accent3"/>
                  </a:gs>
                </a:gsLst>
                <a:lin ang="0" scaled="1"/>
              </a:gradFill>
              <a:ln>
                <a:noFill/>
              </a:ln>
            </p:spPr>
            <p:txBody>
              <a:bodyPr wrap="none" lIns="243834" tIns="121917" rIns="243834" bIns="121917" anchor="ctr"/>
              <a:lstStyle/>
              <a:p>
                <a:endParaRPr lang="zh-CN" altLang="en-US" b="1"/>
              </a:p>
            </p:txBody>
          </p:sp>
          <p:sp>
            <p:nvSpPr>
              <p:cNvPr id="121" name="矩形 120"/>
              <p:cNvSpPr/>
              <p:nvPr/>
            </p:nvSpPr>
            <p:spPr>
              <a:xfrm>
                <a:off x="484795" y="722600"/>
                <a:ext cx="2204468" cy="2758447"/>
              </a:xfrm>
              <a:prstGeom prst="rect">
                <a:avLst/>
              </a:prstGeom>
              <a:ln>
                <a:solidFill>
                  <a:schemeClr val="bg1">
                    <a:lumMod val="50000"/>
                  </a:schemeClr>
                </a:solidFill>
                <a:prstDash val="sysDot"/>
              </a:ln>
            </p:spPr>
            <p:txBody>
              <a:bodyPr wrap="square">
                <a:spAutoFit/>
              </a:bodyPr>
              <a:lstStyle/>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2" name="圆角矩形 121"/>
              <p:cNvSpPr/>
              <p:nvPr/>
            </p:nvSpPr>
            <p:spPr>
              <a:xfrm>
                <a:off x="513370" y="2757353"/>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维护成本高</a:t>
                </a:r>
                <a:endParaRPr lang="zh-CN" altLang="en-US" sz="1100" b="1" dirty="0">
                  <a:latin typeface="微软雅黑" panose="020B0503020204020204" pitchFamily="34" charset="-122"/>
                  <a:ea typeface="微软雅黑" panose="020B0503020204020204" pitchFamily="34" charset="-122"/>
                </a:endParaRPr>
              </a:p>
            </p:txBody>
          </p:sp>
          <p:sp>
            <p:nvSpPr>
              <p:cNvPr id="123" name="圆角矩形 122"/>
              <p:cNvSpPr/>
              <p:nvPr/>
            </p:nvSpPr>
            <p:spPr>
              <a:xfrm>
                <a:off x="1692477" y="2759029"/>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统一运维调度</a:t>
                </a:r>
                <a:endParaRPr lang="zh-CN" altLang="en-US" sz="1100" b="1" dirty="0">
                  <a:latin typeface="微软雅黑" panose="020B0503020204020204" pitchFamily="34" charset="-122"/>
                  <a:ea typeface="微软雅黑" panose="020B0503020204020204" pitchFamily="34" charset="-122"/>
                </a:endParaRPr>
              </a:p>
            </p:txBody>
          </p:sp>
        </p:grpSp>
        <p:grpSp>
          <p:nvGrpSpPr>
            <p:cNvPr id="106" name="Group 21"/>
            <p:cNvGrpSpPr>
              <a:grpSpLocks noChangeAspect="1"/>
            </p:cNvGrpSpPr>
            <p:nvPr/>
          </p:nvGrpSpPr>
          <p:grpSpPr bwMode="auto">
            <a:xfrm>
              <a:off x="5145958" y="836710"/>
              <a:ext cx="244029" cy="244029"/>
              <a:chOff x="571" y="1500"/>
              <a:chExt cx="186" cy="186"/>
            </a:xfrm>
          </p:grpSpPr>
          <p:sp>
            <p:nvSpPr>
              <p:cNvPr id="107" name="Freeform 23"/>
              <p:cNvSpPr/>
              <p:nvPr/>
            </p:nvSpPr>
            <p:spPr bwMode="auto">
              <a:xfrm>
                <a:off x="604" y="1637"/>
                <a:ext cx="153" cy="49"/>
              </a:xfrm>
              <a:custGeom>
                <a:avLst/>
                <a:gdLst>
                  <a:gd name="T0" fmla="*/ 297 w 2752"/>
                  <a:gd name="T1" fmla="*/ 0 h 882"/>
                  <a:gd name="T2" fmla="*/ 967 w 2752"/>
                  <a:gd name="T3" fmla="*/ 0 h 882"/>
                  <a:gd name="T4" fmla="*/ 967 w 2752"/>
                  <a:gd name="T5" fmla="*/ 289 h 882"/>
                  <a:gd name="T6" fmla="*/ 1720 w 2752"/>
                  <a:gd name="T7" fmla="*/ 289 h 882"/>
                  <a:gd name="T8" fmla="*/ 1720 w 2752"/>
                  <a:gd name="T9" fmla="*/ 0 h 882"/>
                  <a:gd name="T10" fmla="*/ 2336 w 2752"/>
                  <a:gd name="T11" fmla="*/ 0 h 882"/>
                  <a:gd name="T12" fmla="*/ 2752 w 2752"/>
                  <a:gd name="T13" fmla="*/ 882 h 882"/>
                  <a:gd name="T14" fmla="*/ 0 w 2752"/>
                  <a:gd name="T15" fmla="*/ 882 h 882"/>
                  <a:gd name="T16" fmla="*/ 297 w 2752"/>
                  <a:gd name="T17" fmla="*/ 0 h 88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Lst>
                <a:rect l="0" t="0" r="r" b="b"/>
                <a:pathLst>
                  <a:path w="2752" h="882">
                    <a:moveTo>
                      <a:pt x="297" y="0"/>
                    </a:moveTo>
                    <a:lnTo>
                      <a:pt x="967" y="0"/>
                    </a:lnTo>
                    <a:lnTo>
                      <a:pt x="967" y="289"/>
                    </a:lnTo>
                    <a:lnTo>
                      <a:pt x="1720" y="289"/>
                    </a:lnTo>
                    <a:lnTo>
                      <a:pt x="1720" y="0"/>
                    </a:lnTo>
                    <a:lnTo>
                      <a:pt x="2336" y="0"/>
                    </a:lnTo>
                    <a:lnTo>
                      <a:pt x="2752" y="882"/>
                    </a:lnTo>
                    <a:lnTo>
                      <a:pt x="0" y="882"/>
                    </a:lnTo>
                    <a:lnTo>
                      <a:pt x="297" y="0"/>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108" name="Freeform 24"/>
              <p:cNvSpPr>
                <a:spLocks noEditPoints="1"/>
              </p:cNvSpPr>
              <p:nvPr/>
            </p:nvSpPr>
            <p:spPr bwMode="auto">
              <a:xfrm>
                <a:off x="571" y="1500"/>
                <a:ext cx="175" cy="128"/>
              </a:xfrm>
              <a:custGeom>
                <a:avLst/>
                <a:gdLst>
                  <a:gd name="T0" fmla="*/ 0 w 3150"/>
                  <a:gd name="T1" fmla="*/ 973 h 2294"/>
                  <a:gd name="T2" fmla="*/ 629 w 3150"/>
                  <a:gd name="T3" fmla="*/ 765 h 2294"/>
                  <a:gd name="T4" fmla="*/ 747 w 3150"/>
                  <a:gd name="T5" fmla="*/ 553 h 2294"/>
                  <a:gd name="T6" fmla="*/ 906 w 3150"/>
                  <a:gd name="T7" fmla="*/ 368 h 2294"/>
                  <a:gd name="T8" fmla="*/ 1101 w 3150"/>
                  <a:gd name="T9" fmla="*/ 214 h 2294"/>
                  <a:gd name="T10" fmla="*/ 1326 w 3150"/>
                  <a:gd name="T11" fmla="*/ 99 h 2294"/>
                  <a:gd name="T12" fmla="*/ 1576 w 3150"/>
                  <a:gd name="T13" fmla="*/ 25 h 2294"/>
                  <a:gd name="T14" fmla="*/ 1844 w 3150"/>
                  <a:gd name="T15" fmla="*/ 0 h 2294"/>
                  <a:gd name="T16" fmla="*/ 2118 w 3150"/>
                  <a:gd name="T17" fmla="*/ 26 h 2294"/>
                  <a:gd name="T18" fmla="*/ 2373 w 3150"/>
                  <a:gd name="T19" fmla="*/ 103 h 2294"/>
                  <a:gd name="T20" fmla="*/ 2601 w 3150"/>
                  <a:gd name="T21" fmla="*/ 224 h 2294"/>
                  <a:gd name="T22" fmla="*/ 2798 w 3150"/>
                  <a:gd name="T23" fmla="*/ 382 h 2294"/>
                  <a:gd name="T24" fmla="*/ 2957 w 3150"/>
                  <a:gd name="T25" fmla="*/ 574 h 2294"/>
                  <a:gd name="T26" fmla="*/ 3072 w 3150"/>
                  <a:gd name="T27" fmla="*/ 794 h 2294"/>
                  <a:gd name="T28" fmla="*/ 3137 w 3150"/>
                  <a:gd name="T29" fmla="*/ 1035 h 2294"/>
                  <a:gd name="T30" fmla="*/ 3149 w 3150"/>
                  <a:gd name="T31" fmla="*/ 1248 h 2294"/>
                  <a:gd name="T32" fmla="*/ 2963 w 3150"/>
                  <a:gd name="T33" fmla="*/ 1400 h 2294"/>
                  <a:gd name="T34" fmla="*/ 2898 w 3150"/>
                  <a:gd name="T35" fmla="*/ 1615 h 2294"/>
                  <a:gd name="T36" fmla="*/ 2787 w 3150"/>
                  <a:gd name="T37" fmla="*/ 1809 h 2294"/>
                  <a:gd name="T38" fmla="*/ 2638 w 3150"/>
                  <a:gd name="T39" fmla="*/ 1977 h 2294"/>
                  <a:gd name="T40" fmla="*/ 2447 w 3150"/>
                  <a:gd name="T41" fmla="*/ 2120 h 2294"/>
                  <a:gd name="T42" fmla="*/ 2226 w 3150"/>
                  <a:gd name="T43" fmla="*/ 2223 h 2294"/>
                  <a:gd name="T44" fmla="*/ 1981 w 3150"/>
                  <a:gd name="T45" fmla="*/ 2282 h 2294"/>
                  <a:gd name="T46" fmla="*/ 1721 w 3150"/>
                  <a:gd name="T47" fmla="*/ 2291 h 2294"/>
                  <a:gd name="T48" fmla="*/ 1469 w 3150"/>
                  <a:gd name="T49" fmla="*/ 2249 h 2294"/>
                  <a:gd name="T50" fmla="*/ 1240 w 3150"/>
                  <a:gd name="T51" fmla="*/ 2159 h 2294"/>
                  <a:gd name="T52" fmla="*/ 1039 w 3150"/>
                  <a:gd name="T53" fmla="*/ 2028 h 2294"/>
                  <a:gd name="T54" fmla="*/ 876 w 3150"/>
                  <a:gd name="T55" fmla="*/ 1868 h 2294"/>
                  <a:gd name="T56" fmla="*/ 752 w 3150"/>
                  <a:gd name="T57" fmla="*/ 1682 h 2294"/>
                  <a:gd name="T58" fmla="*/ 670 w 3150"/>
                  <a:gd name="T59" fmla="*/ 1473 h 2294"/>
                  <a:gd name="T60" fmla="*/ 636 w 3150"/>
                  <a:gd name="T61" fmla="*/ 1248 h 2294"/>
                  <a:gd name="T62" fmla="*/ 2643 w 3150"/>
                  <a:gd name="T63" fmla="*/ 1248 h 2294"/>
                  <a:gd name="T64" fmla="*/ 992 w 3150"/>
                  <a:gd name="T65" fmla="*/ 1377 h 2294"/>
                  <a:gd name="T66" fmla="*/ 1060 w 3150"/>
                  <a:gd name="T67" fmla="*/ 1556 h 2294"/>
                  <a:gd name="T68" fmla="*/ 1172 w 3150"/>
                  <a:gd name="T69" fmla="*/ 1711 h 2294"/>
                  <a:gd name="T70" fmla="*/ 1315 w 3150"/>
                  <a:gd name="T71" fmla="*/ 1834 h 2294"/>
                  <a:gd name="T72" fmla="*/ 1483 w 3150"/>
                  <a:gd name="T73" fmla="*/ 1922 h 2294"/>
                  <a:gd name="T74" fmla="*/ 1673 w 3150"/>
                  <a:gd name="T75" fmla="*/ 1972 h 2294"/>
                  <a:gd name="T76" fmla="*/ 1877 w 3150"/>
                  <a:gd name="T77" fmla="*/ 1980 h 2294"/>
                  <a:gd name="T78" fmla="*/ 2073 w 3150"/>
                  <a:gd name="T79" fmla="*/ 1944 h 2294"/>
                  <a:gd name="T80" fmla="*/ 2248 w 3150"/>
                  <a:gd name="T81" fmla="*/ 1868 h 2294"/>
                  <a:gd name="T82" fmla="*/ 2399 w 3150"/>
                  <a:gd name="T83" fmla="*/ 1757 h 2294"/>
                  <a:gd name="T84" fmla="*/ 2523 w 3150"/>
                  <a:gd name="T85" fmla="*/ 1611 h 2294"/>
                  <a:gd name="T86" fmla="*/ 2607 w 3150"/>
                  <a:gd name="T87" fmla="*/ 1439 h 2294"/>
                  <a:gd name="T88" fmla="*/ 2643 w 3150"/>
                  <a:gd name="T89" fmla="*/ 1248 h 2294"/>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Lst>
                <a:rect l="0" t="0" r="r" b="b"/>
                <a:pathLst>
                  <a:path w="3150" h="2294">
                    <a:moveTo>
                      <a:pt x="540" y="1248"/>
                    </a:moveTo>
                    <a:lnTo>
                      <a:pt x="0" y="1248"/>
                    </a:lnTo>
                    <a:lnTo>
                      <a:pt x="0" y="973"/>
                    </a:lnTo>
                    <a:lnTo>
                      <a:pt x="576" y="919"/>
                    </a:lnTo>
                    <a:lnTo>
                      <a:pt x="600" y="840"/>
                    </a:lnTo>
                    <a:lnTo>
                      <a:pt x="629" y="765"/>
                    </a:lnTo>
                    <a:lnTo>
                      <a:pt x="664" y="692"/>
                    </a:lnTo>
                    <a:lnTo>
                      <a:pt x="702" y="621"/>
                    </a:lnTo>
                    <a:lnTo>
                      <a:pt x="747" y="553"/>
                    </a:lnTo>
                    <a:lnTo>
                      <a:pt x="795" y="488"/>
                    </a:lnTo>
                    <a:lnTo>
                      <a:pt x="848" y="426"/>
                    </a:lnTo>
                    <a:lnTo>
                      <a:pt x="906" y="368"/>
                    </a:lnTo>
                    <a:lnTo>
                      <a:pt x="967" y="313"/>
                    </a:lnTo>
                    <a:lnTo>
                      <a:pt x="1032" y="262"/>
                    </a:lnTo>
                    <a:lnTo>
                      <a:pt x="1101" y="214"/>
                    </a:lnTo>
                    <a:lnTo>
                      <a:pt x="1173" y="172"/>
                    </a:lnTo>
                    <a:lnTo>
                      <a:pt x="1248" y="133"/>
                    </a:lnTo>
                    <a:lnTo>
                      <a:pt x="1326" y="99"/>
                    </a:lnTo>
                    <a:lnTo>
                      <a:pt x="1407" y="69"/>
                    </a:lnTo>
                    <a:lnTo>
                      <a:pt x="1490" y="45"/>
                    </a:lnTo>
                    <a:lnTo>
                      <a:pt x="1576" y="25"/>
                    </a:lnTo>
                    <a:lnTo>
                      <a:pt x="1664" y="11"/>
                    </a:lnTo>
                    <a:lnTo>
                      <a:pt x="1753" y="3"/>
                    </a:lnTo>
                    <a:lnTo>
                      <a:pt x="1844" y="0"/>
                    </a:lnTo>
                    <a:lnTo>
                      <a:pt x="1938" y="3"/>
                    </a:lnTo>
                    <a:lnTo>
                      <a:pt x="2029" y="12"/>
                    </a:lnTo>
                    <a:lnTo>
                      <a:pt x="2118" y="26"/>
                    </a:lnTo>
                    <a:lnTo>
                      <a:pt x="2206" y="47"/>
                    </a:lnTo>
                    <a:lnTo>
                      <a:pt x="2291" y="72"/>
                    </a:lnTo>
                    <a:lnTo>
                      <a:pt x="2373" y="103"/>
                    </a:lnTo>
                    <a:lnTo>
                      <a:pt x="2452" y="138"/>
                    </a:lnTo>
                    <a:lnTo>
                      <a:pt x="2528" y="179"/>
                    </a:lnTo>
                    <a:lnTo>
                      <a:pt x="2601" y="224"/>
                    </a:lnTo>
                    <a:lnTo>
                      <a:pt x="2671" y="272"/>
                    </a:lnTo>
                    <a:lnTo>
                      <a:pt x="2736" y="325"/>
                    </a:lnTo>
                    <a:lnTo>
                      <a:pt x="2798" y="382"/>
                    </a:lnTo>
                    <a:lnTo>
                      <a:pt x="2856" y="443"/>
                    </a:lnTo>
                    <a:lnTo>
                      <a:pt x="2909" y="507"/>
                    </a:lnTo>
                    <a:lnTo>
                      <a:pt x="2957" y="574"/>
                    </a:lnTo>
                    <a:lnTo>
                      <a:pt x="3000" y="644"/>
                    </a:lnTo>
                    <a:lnTo>
                      <a:pt x="3039" y="718"/>
                    </a:lnTo>
                    <a:lnTo>
                      <a:pt x="3072" y="794"/>
                    </a:lnTo>
                    <a:lnTo>
                      <a:pt x="3099" y="872"/>
                    </a:lnTo>
                    <a:lnTo>
                      <a:pt x="3122" y="953"/>
                    </a:lnTo>
                    <a:lnTo>
                      <a:pt x="3137" y="1035"/>
                    </a:lnTo>
                    <a:lnTo>
                      <a:pt x="3147" y="1120"/>
                    </a:lnTo>
                    <a:lnTo>
                      <a:pt x="3150" y="1206"/>
                    </a:lnTo>
                    <a:lnTo>
                      <a:pt x="3149" y="1248"/>
                    </a:lnTo>
                    <a:lnTo>
                      <a:pt x="2981" y="1248"/>
                    </a:lnTo>
                    <a:lnTo>
                      <a:pt x="2976" y="1325"/>
                    </a:lnTo>
                    <a:lnTo>
                      <a:pt x="2963" y="1400"/>
                    </a:lnTo>
                    <a:lnTo>
                      <a:pt x="2947" y="1473"/>
                    </a:lnTo>
                    <a:lnTo>
                      <a:pt x="2925" y="1545"/>
                    </a:lnTo>
                    <a:lnTo>
                      <a:pt x="2898" y="1615"/>
                    </a:lnTo>
                    <a:lnTo>
                      <a:pt x="2865" y="1682"/>
                    </a:lnTo>
                    <a:lnTo>
                      <a:pt x="2829" y="1747"/>
                    </a:lnTo>
                    <a:lnTo>
                      <a:pt x="2787" y="1809"/>
                    </a:lnTo>
                    <a:lnTo>
                      <a:pt x="2741" y="1868"/>
                    </a:lnTo>
                    <a:lnTo>
                      <a:pt x="2692" y="1924"/>
                    </a:lnTo>
                    <a:lnTo>
                      <a:pt x="2638" y="1977"/>
                    </a:lnTo>
                    <a:lnTo>
                      <a:pt x="2578" y="2028"/>
                    </a:lnTo>
                    <a:lnTo>
                      <a:pt x="2514" y="2076"/>
                    </a:lnTo>
                    <a:lnTo>
                      <a:pt x="2447" y="2120"/>
                    </a:lnTo>
                    <a:lnTo>
                      <a:pt x="2376" y="2159"/>
                    </a:lnTo>
                    <a:lnTo>
                      <a:pt x="2303" y="2194"/>
                    </a:lnTo>
                    <a:lnTo>
                      <a:pt x="2226" y="2223"/>
                    </a:lnTo>
                    <a:lnTo>
                      <a:pt x="2147" y="2249"/>
                    </a:lnTo>
                    <a:lnTo>
                      <a:pt x="2066" y="2268"/>
                    </a:lnTo>
                    <a:lnTo>
                      <a:pt x="1981" y="2282"/>
                    </a:lnTo>
                    <a:lnTo>
                      <a:pt x="1896" y="2291"/>
                    </a:lnTo>
                    <a:lnTo>
                      <a:pt x="1808" y="2294"/>
                    </a:lnTo>
                    <a:lnTo>
                      <a:pt x="1721" y="2291"/>
                    </a:lnTo>
                    <a:lnTo>
                      <a:pt x="1634" y="2282"/>
                    </a:lnTo>
                    <a:lnTo>
                      <a:pt x="1551" y="2268"/>
                    </a:lnTo>
                    <a:lnTo>
                      <a:pt x="1469" y="2249"/>
                    </a:lnTo>
                    <a:lnTo>
                      <a:pt x="1390" y="2223"/>
                    </a:lnTo>
                    <a:lnTo>
                      <a:pt x="1314" y="2194"/>
                    </a:lnTo>
                    <a:lnTo>
                      <a:pt x="1240" y="2159"/>
                    </a:lnTo>
                    <a:lnTo>
                      <a:pt x="1170" y="2120"/>
                    </a:lnTo>
                    <a:lnTo>
                      <a:pt x="1102" y="2076"/>
                    </a:lnTo>
                    <a:lnTo>
                      <a:pt x="1039" y="2028"/>
                    </a:lnTo>
                    <a:lnTo>
                      <a:pt x="978" y="1977"/>
                    </a:lnTo>
                    <a:lnTo>
                      <a:pt x="925" y="1924"/>
                    </a:lnTo>
                    <a:lnTo>
                      <a:pt x="876" y="1868"/>
                    </a:lnTo>
                    <a:lnTo>
                      <a:pt x="830" y="1809"/>
                    </a:lnTo>
                    <a:lnTo>
                      <a:pt x="788" y="1747"/>
                    </a:lnTo>
                    <a:lnTo>
                      <a:pt x="752" y="1682"/>
                    </a:lnTo>
                    <a:lnTo>
                      <a:pt x="719" y="1615"/>
                    </a:lnTo>
                    <a:lnTo>
                      <a:pt x="692" y="1545"/>
                    </a:lnTo>
                    <a:lnTo>
                      <a:pt x="670" y="1473"/>
                    </a:lnTo>
                    <a:lnTo>
                      <a:pt x="652" y="1400"/>
                    </a:lnTo>
                    <a:lnTo>
                      <a:pt x="641" y="1325"/>
                    </a:lnTo>
                    <a:lnTo>
                      <a:pt x="636" y="1248"/>
                    </a:lnTo>
                    <a:lnTo>
                      <a:pt x="540" y="1248"/>
                    </a:lnTo>
                    <a:lnTo>
                      <a:pt x="540" y="1248"/>
                    </a:lnTo>
                    <a:close/>
                    <a:moveTo>
                      <a:pt x="2643" y="1248"/>
                    </a:moveTo>
                    <a:lnTo>
                      <a:pt x="973" y="1248"/>
                    </a:lnTo>
                    <a:lnTo>
                      <a:pt x="980" y="1314"/>
                    </a:lnTo>
                    <a:lnTo>
                      <a:pt x="992" y="1377"/>
                    </a:lnTo>
                    <a:lnTo>
                      <a:pt x="1009" y="1439"/>
                    </a:lnTo>
                    <a:lnTo>
                      <a:pt x="1033" y="1499"/>
                    </a:lnTo>
                    <a:lnTo>
                      <a:pt x="1060" y="1556"/>
                    </a:lnTo>
                    <a:lnTo>
                      <a:pt x="1093" y="1611"/>
                    </a:lnTo>
                    <a:lnTo>
                      <a:pt x="1130" y="1662"/>
                    </a:lnTo>
                    <a:lnTo>
                      <a:pt x="1172" y="1711"/>
                    </a:lnTo>
                    <a:lnTo>
                      <a:pt x="1217" y="1757"/>
                    </a:lnTo>
                    <a:lnTo>
                      <a:pt x="1264" y="1797"/>
                    </a:lnTo>
                    <a:lnTo>
                      <a:pt x="1315" y="1834"/>
                    </a:lnTo>
                    <a:lnTo>
                      <a:pt x="1368" y="1868"/>
                    </a:lnTo>
                    <a:lnTo>
                      <a:pt x="1424" y="1897"/>
                    </a:lnTo>
                    <a:lnTo>
                      <a:pt x="1483" y="1922"/>
                    </a:lnTo>
                    <a:lnTo>
                      <a:pt x="1544" y="1944"/>
                    </a:lnTo>
                    <a:lnTo>
                      <a:pt x="1607" y="1960"/>
                    </a:lnTo>
                    <a:lnTo>
                      <a:pt x="1673" y="1972"/>
                    </a:lnTo>
                    <a:lnTo>
                      <a:pt x="1740" y="1980"/>
                    </a:lnTo>
                    <a:lnTo>
                      <a:pt x="1808" y="1982"/>
                    </a:lnTo>
                    <a:lnTo>
                      <a:pt x="1877" y="1980"/>
                    </a:lnTo>
                    <a:lnTo>
                      <a:pt x="1944" y="1972"/>
                    </a:lnTo>
                    <a:lnTo>
                      <a:pt x="2009" y="1960"/>
                    </a:lnTo>
                    <a:lnTo>
                      <a:pt x="2073" y="1944"/>
                    </a:lnTo>
                    <a:lnTo>
                      <a:pt x="2134" y="1922"/>
                    </a:lnTo>
                    <a:lnTo>
                      <a:pt x="2192" y="1897"/>
                    </a:lnTo>
                    <a:lnTo>
                      <a:pt x="2248" y="1868"/>
                    </a:lnTo>
                    <a:lnTo>
                      <a:pt x="2302" y="1834"/>
                    </a:lnTo>
                    <a:lnTo>
                      <a:pt x="2352" y="1797"/>
                    </a:lnTo>
                    <a:lnTo>
                      <a:pt x="2399" y="1757"/>
                    </a:lnTo>
                    <a:lnTo>
                      <a:pt x="2445" y="1711"/>
                    </a:lnTo>
                    <a:lnTo>
                      <a:pt x="2487" y="1662"/>
                    </a:lnTo>
                    <a:lnTo>
                      <a:pt x="2523" y="1611"/>
                    </a:lnTo>
                    <a:lnTo>
                      <a:pt x="2557" y="1556"/>
                    </a:lnTo>
                    <a:lnTo>
                      <a:pt x="2584" y="1499"/>
                    </a:lnTo>
                    <a:lnTo>
                      <a:pt x="2607" y="1439"/>
                    </a:lnTo>
                    <a:lnTo>
                      <a:pt x="2625" y="1377"/>
                    </a:lnTo>
                    <a:lnTo>
                      <a:pt x="2637" y="1314"/>
                    </a:lnTo>
                    <a:lnTo>
                      <a:pt x="2643" y="124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grpSp>
        <p:nvGrpSpPr>
          <p:cNvPr id="124" name="组合 123"/>
          <p:cNvGrpSpPr/>
          <p:nvPr/>
        </p:nvGrpSpPr>
        <p:grpSpPr>
          <a:xfrm>
            <a:off x="4612606" y="1083923"/>
            <a:ext cx="2204468" cy="2758447"/>
            <a:chOff x="4685383" y="726645"/>
            <a:chExt cx="2204468" cy="2758447"/>
          </a:xfrm>
        </p:grpSpPr>
        <p:grpSp>
          <p:nvGrpSpPr>
            <p:cNvPr id="125" name="组合 124"/>
            <p:cNvGrpSpPr/>
            <p:nvPr/>
          </p:nvGrpSpPr>
          <p:grpSpPr>
            <a:xfrm>
              <a:off x="4685383" y="726645"/>
              <a:ext cx="2204468" cy="2758447"/>
              <a:chOff x="484795" y="722600"/>
              <a:chExt cx="2204468" cy="2758447"/>
            </a:xfrm>
          </p:grpSpPr>
          <p:sp>
            <p:nvSpPr>
              <p:cNvPr id="127" name="圆角矩形 126"/>
              <p:cNvSpPr/>
              <p:nvPr/>
            </p:nvSpPr>
            <p:spPr>
              <a:xfrm>
                <a:off x="834965" y="756763"/>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2</a:t>
                </a:r>
                <a:r>
                  <a:rPr lang="zh-CN" altLang="en-US" sz="1400" b="1" dirty="0">
                    <a:latin typeface="微软雅黑" panose="020B0503020204020204" pitchFamily="34" charset="-122"/>
                    <a:ea typeface="微软雅黑" panose="020B0503020204020204" pitchFamily="34" charset="-122"/>
                  </a:rPr>
                  <a:t>供应商</a:t>
                </a:r>
                <a:endParaRPr lang="zh-CN" altLang="en-US" sz="1400" b="1" dirty="0">
                  <a:latin typeface="微软雅黑" panose="020B0503020204020204" pitchFamily="34" charset="-122"/>
                  <a:ea typeface="微软雅黑" panose="020B0503020204020204" pitchFamily="34" charset="-122"/>
                </a:endParaRPr>
              </a:p>
            </p:txBody>
          </p:sp>
          <p:sp>
            <p:nvSpPr>
              <p:cNvPr id="128" name="圆角矩形 127"/>
              <p:cNvSpPr/>
              <p:nvPr/>
            </p:nvSpPr>
            <p:spPr>
              <a:xfrm>
                <a:off x="513370" y="1211001"/>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销售困难</a:t>
                </a:r>
                <a:endParaRPr lang="zh-CN" altLang="en-US" sz="1100" b="1" dirty="0">
                  <a:latin typeface="微软雅黑" panose="020B0503020204020204" pitchFamily="34" charset="-122"/>
                  <a:ea typeface="微软雅黑" panose="020B0503020204020204" pitchFamily="34" charset="-122"/>
                </a:endParaRPr>
              </a:p>
            </p:txBody>
          </p:sp>
          <p:sp>
            <p:nvSpPr>
              <p:cNvPr id="129" name="圆角矩形 128"/>
              <p:cNvSpPr/>
              <p:nvPr/>
            </p:nvSpPr>
            <p:spPr>
              <a:xfrm>
                <a:off x="513370" y="1597589"/>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业务模式单一</a:t>
                </a:r>
                <a:endParaRPr lang="zh-CN" altLang="en-US" sz="1100" b="1" dirty="0">
                  <a:latin typeface="微软雅黑" panose="020B0503020204020204" pitchFamily="34" charset="-122"/>
                  <a:ea typeface="微软雅黑" panose="020B0503020204020204" pitchFamily="34" charset="-122"/>
                </a:endParaRPr>
              </a:p>
            </p:txBody>
          </p:sp>
          <p:sp>
            <p:nvSpPr>
              <p:cNvPr id="130" name="圆角矩形 129"/>
              <p:cNvSpPr/>
              <p:nvPr/>
            </p:nvSpPr>
            <p:spPr>
              <a:xfrm>
                <a:off x="513370" y="1984177"/>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产品利润低</a:t>
                </a:r>
                <a:endParaRPr lang="zh-CN" altLang="en-US" sz="1100" b="1" dirty="0">
                  <a:latin typeface="微软雅黑" panose="020B0503020204020204" pitchFamily="34" charset="-122"/>
                  <a:ea typeface="微软雅黑" panose="020B0503020204020204" pitchFamily="34" charset="-122"/>
                </a:endParaRPr>
              </a:p>
            </p:txBody>
          </p:sp>
          <p:sp>
            <p:nvSpPr>
              <p:cNvPr id="131" name="圆角矩形 130"/>
              <p:cNvSpPr/>
              <p:nvPr/>
            </p:nvSpPr>
            <p:spPr>
              <a:xfrm>
                <a:off x="513370" y="2370765"/>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无法管控设备</a:t>
                </a:r>
                <a:endParaRPr lang="zh-CN" altLang="en-US" sz="1100" b="1" dirty="0">
                  <a:latin typeface="微软雅黑" panose="020B0503020204020204" pitchFamily="34" charset="-122"/>
                  <a:ea typeface="微软雅黑" panose="020B0503020204020204" pitchFamily="34" charset="-122"/>
                </a:endParaRPr>
              </a:p>
            </p:txBody>
          </p:sp>
          <p:sp>
            <p:nvSpPr>
              <p:cNvPr id="132" name="圆角矩形 131"/>
              <p:cNvSpPr/>
              <p:nvPr/>
            </p:nvSpPr>
            <p:spPr>
              <a:xfrm>
                <a:off x="513370" y="3143940"/>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en-US" altLang="zh-CN" sz="1100" b="1" dirty="0">
                    <a:latin typeface="微软雅黑" panose="020B0503020204020204" pitchFamily="34" charset="-122"/>
                    <a:ea typeface="微软雅黑" panose="020B0503020204020204" pitchFamily="34" charset="-122"/>
                  </a:rPr>
                  <a:t>… …</a:t>
                </a:r>
                <a:endParaRPr lang="zh-CN" altLang="en-US" sz="1100" b="1" dirty="0">
                  <a:latin typeface="微软雅黑" panose="020B0503020204020204" pitchFamily="34" charset="-122"/>
                  <a:ea typeface="微软雅黑" panose="020B0503020204020204" pitchFamily="34" charset="-122"/>
                </a:endParaRPr>
              </a:p>
            </p:txBody>
          </p:sp>
          <p:sp>
            <p:nvSpPr>
              <p:cNvPr id="133" name="圆角矩形 132"/>
              <p:cNvSpPr/>
              <p:nvPr/>
            </p:nvSpPr>
            <p:spPr>
              <a:xfrm>
                <a:off x="1692477" y="1219385"/>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入驻平台运营</a:t>
                </a:r>
                <a:endParaRPr lang="zh-CN" altLang="en-US" sz="1100" b="1" dirty="0">
                  <a:latin typeface="微软雅黑" panose="020B0503020204020204" pitchFamily="34" charset="-122"/>
                  <a:ea typeface="微软雅黑" panose="020B0503020204020204" pitchFamily="34" charset="-122"/>
                </a:endParaRPr>
              </a:p>
            </p:txBody>
          </p:sp>
          <p:sp>
            <p:nvSpPr>
              <p:cNvPr id="134" name="圆角矩形 133"/>
              <p:cNvSpPr/>
              <p:nvPr/>
            </p:nvSpPr>
            <p:spPr>
              <a:xfrm>
                <a:off x="1692477" y="1604296"/>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租赁业务方式</a:t>
                </a:r>
                <a:endParaRPr lang="zh-CN" altLang="en-US" sz="1100" b="1" dirty="0">
                  <a:latin typeface="微软雅黑" panose="020B0503020204020204" pitchFamily="34" charset="-122"/>
                  <a:ea typeface="微软雅黑" panose="020B0503020204020204" pitchFamily="34" charset="-122"/>
                </a:endParaRPr>
              </a:p>
            </p:txBody>
          </p:sp>
          <p:sp>
            <p:nvSpPr>
              <p:cNvPr id="135" name="圆角矩形 134"/>
              <p:cNvSpPr/>
              <p:nvPr/>
            </p:nvSpPr>
            <p:spPr>
              <a:xfrm>
                <a:off x="1692477" y="1989207"/>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直接面向用户</a:t>
                </a:r>
                <a:endParaRPr lang="zh-CN" altLang="en-US" sz="1100" b="1" dirty="0">
                  <a:latin typeface="微软雅黑" panose="020B0503020204020204" pitchFamily="34" charset="-122"/>
                  <a:ea typeface="微软雅黑" panose="020B0503020204020204" pitchFamily="34" charset="-122"/>
                </a:endParaRPr>
              </a:p>
            </p:txBody>
          </p:sp>
          <p:sp>
            <p:nvSpPr>
              <p:cNvPr id="136" name="圆角矩形 135"/>
              <p:cNvSpPr/>
              <p:nvPr/>
            </p:nvSpPr>
            <p:spPr>
              <a:xfrm>
                <a:off x="1692477" y="2374118"/>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在线设备监管</a:t>
                </a:r>
                <a:endParaRPr lang="zh-CN" altLang="en-US" sz="1100" b="1" dirty="0">
                  <a:latin typeface="微软雅黑" panose="020B0503020204020204" pitchFamily="34" charset="-122"/>
                  <a:ea typeface="微软雅黑" panose="020B0503020204020204" pitchFamily="34" charset="-122"/>
                </a:endParaRPr>
              </a:p>
            </p:txBody>
          </p:sp>
          <p:sp>
            <p:nvSpPr>
              <p:cNvPr id="137" name="圆角矩形 136"/>
              <p:cNvSpPr/>
              <p:nvPr/>
            </p:nvSpPr>
            <p:spPr>
              <a:xfrm>
                <a:off x="1692477" y="3143940"/>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en-US" altLang="zh-CN" sz="1100" b="1" dirty="0">
                    <a:latin typeface="微软雅黑" panose="020B0503020204020204" pitchFamily="34" charset="-122"/>
                    <a:ea typeface="微软雅黑" panose="020B0503020204020204" pitchFamily="34" charset="-122"/>
                  </a:rPr>
                  <a:t>… …</a:t>
                </a:r>
                <a:endParaRPr lang="zh-CN" altLang="en-US" sz="1100" b="1" dirty="0">
                  <a:latin typeface="微软雅黑" panose="020B0503020204020204" pitchFamily="34" charset="-122"/>
                  <a:ea typeface="微软雅黑" panose="020B0503020204020204" pitchFamily="34" charset="-122"/>
                </a:endParaRPr>
              </a:p>
            </p:txBody>
          </p:sp>
          <p:sp>
            <p:nvSpPr>
              <p:cNvPr id="138" name="AutoShape 54"/>
              <p:cNvSpPr>
                <a:spLocks noChangeArrowheads="1"/>
              </p:cNvSpPr>
              <p:nvPr/>
            </p:nvSpPr>
            <p:spPr bwMode="auto">
              <a:xfrm>
                <a:off x="1525247" y="1830634"/>
                <a:ext cx="131605" cy="1011423"/>
              </a:xfrm>
              <a:prstGeom prst="rightArrow">
                <a:avLst>
                  <a:gd name="adj1" fmla="val 49685"/>
                  <a:gd name="adj2" fmla="val 48311"/>
                </a:avLst>
              </a:prstGeom>
              <a:gradFill rotWithShape="1">
                <a:gsLst>
                  <a:gs pos="0">
                    <a:schemeClr val="bg1"/>
                  </a:gs>
                  <a:gs pos="100000">
                    <a:schemeClr val="accent3"/>
                  </a:gs>
                </a:gsLst>
                <a:lin ang="0" scaled="1"/>
              </a:gradFill>
              <a:ln>
                <a:noFill/>
              </a:ln>
            </p:spPr>
            <p:txBody>
              <a:bodyPr wrap="none" lIns="243834" tIns="121917" rIns="243834" bIns="121917" anchor="ctr"/>
              <a:lstStyle/>
              <a:p>
                <a:endParaRPr lang="zh-CN" altLang="en-US" b="1"/>
              </a:p>
            </p:txBody>
          </p:sp>
          <p:sp>
            <p:nvSpPr>
              <p:cNvPr id="139" name="矩形 138"/>
              <p:cNvSpPr/>
              <p:nvPr/>
            </p:nvSpPr>
            <p:spPr>
              <a:xfrm>
                <a:off x="484795" y="722600"/>
                <a:ext cx="2204468" cy="2758447"/>
              </a:xfrm>
              <a:prstGeom prst="rect">
                <a:avLst/>
              </a:prstGeom>
              <a:ln>
                <a:solidFill>
                  <a:schemeClr val="bg1">
                    <a:lumMod val="50000"/>
                  </a:schemeClr>
                </a:solidFill>
                <a:prstDash val="sysDot"/>
              </a:ln>
            </p:spPr>
            <p:txBody>
              <a:bodyPr wrap="square">
                <a:spAutoFit/>
              </a:bodyPr>
              <a:lstStyle/>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050" b="1"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zh-CN" altLang="en-US" sz="105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0" name="圆角矩形 139"/>
              <p:cNvSpPr/>
              <p:nvPr/>
            </p:nvSpPr>
            <p:spPr>
              <a:xfrm>
                <a:off x="513370" y="2757353"/>
                <a:ext cx="970012" cy="288032"/>
              </a:xfrm>
              <a:prstGeom prst="roundRect">
                <a:avLst/>
              </a:prstGeom>
              <a:solidFill>
                <a:srgbClr val="258EA1"/>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工厂智能化低</a:t>
                </a:r>
                <a:endParaRPr lang="zh-CN" altLang="en-US" sz="1100" b="1" dirty="0">
                  <a:latin typeface="微软雅黑" panose="020B0503020204020204" pitchFamily="34" charset="-122"/>
                  <a:ea typeface="微软雅黑" panose="020B0503020204020204" pitchFamily="34" charset="-122"/>
                </a:endParaRPr>
              </a:p>
            </p:txBody>
          </p:sp>
          <p:sp>
            <p:nvSpPr>
              <p:cNvPr id="141" name="圆角矩形 140"/>
              <p:cNvSpPr/>
              <p:nvPr/>
            </p:nvSpPr>
            <p:spPr>
              <a:xfrm>
                <a:off x="1692477" y="2759029"/>
                <a:ext cx="970012" cy="288032"/>
              </a:xfrm>
              <a:prstGeom prst="roundRect">
                <a:avLst/>
              </a:prstGeom>
              <a:solidFill>
                <a:schemeClr val="accent3"/>
              </a:solidFill>
              <a:ln w="19050">
                <a:noFill/>
              </a:ln>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100" b="1" dirty="0">
                    <a:latin typeface="微软雅黑" panose="020B0503020204020204" pitchFamily="34" charset="-122"/>
                    <a:ea typeface="微软雅黑" panose="020B0503020204020204" pitchFamily="34" charset="-122"/>
                  </a:rPr>
                  <a:t>智能工厂改造</a:t>
                </a:r>
                <a:endParaRPr lang="zh-CN" altLang="en-US" sz="1100" b="1" dirty="0">
                  <a:latin typeface="微软雅黑" panose="020B0503020204020204" pitchFamily="34" charset="-122"/>
                  <a:ea typeface="微软雅黑" panose="020B0503020204020204" pitchFamily="34" charset="-122"/>
                </a:endParaRPr>
              </a:p>
            </p:txBody>
          </p:sp>
        </p:grpSp>
        <p:sp>
          <p:nvSpPr>
            <p:cNvPr id="126" name="Freeform 6"/>
            <p:cNvSpPr>
              <a:spLocks noEditPoints="1"/>
            </p:cNvSpPr>
            <p:nvPr/>
          </p:nvSpPr>
          <p:spPr bwMode="auto">
            <a:xfrm>
              <a:off x="5102126" y="815788"/>
              <a:ext cx="250825" cy="242887"/>
            </a:xfrm>
            <a:custGeom>
              <a:avLst/>
              <a:gdLst>
                <a:gd name="T0" fmla="*/ 1898 w 3321"/>
                <a:gd name="T1" fmla="*/ 591 h 3212"/>
                <a:gd name="T2" fmla="*/ 0 w 3321"/>
                <a:gd name="T3" fmla="*/ 3212 h 3212"/>
                <a:gd name="T4" fmla="*/ 2388 w 3321"/>
                <a:gd name="T5" fmla="*/ 829 h 3212"/>
                <a:gd name="T6" fmla="*/ 306 w 3321"/>
                <a:gd name="T7" fmla="*/ 2021 h 3212"/>
                <a:gd name="T8" fmla="*/ 674 w 3321"/>
                <a:gd name="T9" fmla="*/ 2974 h 3212"/>
                <a:gd name="T10" fmla="*/ 1286 w 3321"/>
                <a:gd name="T11" fmla="*/ 2974 h 3212"/>
                <a:gd name="T12" fmla="*/ 1286 w 3321"/>
                <a:gd name="T13" fmla="*/ 2974 h 3212"/>
                <a:gd name="T14" fmla="*/ 3272 w 3321"/>
                <a:gd name="T15" fmla="*/ 123 h 3212"/>
                <a:gd name="T16" fmla="*/ 3199 w 3321"/>
                <a:gd name="T17" fmla="*/ 35 h 3212"/>
                <a:gd name="T18" fmla="*/ 3111 w 3321"/>
                <a:gd name="T19" fmla="*/ 2 h 3212"/>
                <a:gd name="T20" fmla="*/ 3021 w 3321"/>
                <a:gd name="T21" fmla="*/ 4 h 3212"/>
                <a:gd name="T22" fmla="*/ 2943 w 3321"/>
                <a:gd name="T23" fmla="*/ 25 h 3212"/>
                <a:gd name="T24" fmla="*/ 2891 w 3321"/>
                <a:gd name="T25" fmla="*/ 47 h 3212"/>
                <a:gd name="T26" fmla="*/ 2841 w 3321"/>
                <a:gd name="T27" fmla="*/ 45 h 3212"/>
                <a:gd name="T28" fmla="*/ 2720 w 3321"/>
                <a:gd name="T29" fmla="*/ 49 h 3212"/>
                <a:gd name="T30" fmla="*/ 2635 w 3321"/>
                <a:gd name="T31" fmla="*/ 95 h 3212"/>
                <a:gd name="T32" fmla="*/ 2587 w 3321"/>
                <a:gd name="T33" fmla="*/ 149 h 3212"/>
                <a:gd name="T34" fmla="*/ 2571 w 3321"/>
                <a:gd name="T35" fmla="*/ 174 h 3212"/>
                <a:gd name="T36" fmla="*/ 2433 w 3321"/>
                <a:gd name="T37" fmla="*/ 185 h 3212"/>
                <a:gd name="T38" fmla="*/ 2345 w 3321"/>
                <a:gd name="T39" fmla="*/ 238 h 3212"/>
                <a:gd name="T40" fmla="*/ 2294 w 3321"/>
                <a:gd name="T41" fmla="*/ 308 h 3212"/>
                <a:gd name="T42" fmla="*/ 2271 w 3321"/>
                <a:gd name="T43" fmla="*/ 374 h 3212"/>
                <a:gd name="T44" fmla="*/ 2265 w 3321"/>
                <a:gd name="T45" fmla="*/ 410 h 3212"/>
                <a:gd name="T46" fmla="*/ 2219 w 3321"/>
                <a:gd name="T47" fmla="*/ 471 h 3212"/>
                <a:gd name="T48" fmla="*/ 2194 w 3321"/>
                <a:gd name="T49" fmla="*/ 580 h 3212"/>
                <a:gd name="T50" fmla="*/ 2194 w 3321"/>
                <a:gd name="T51" fmla="*/ 687 h 3212"/>
                <a:gd name="T52" fmla="*/ 2202 w 3321"/>
                <a:gd name="T53" fmla="*/ 758 h 3212"/>
                <a:gd name="T54" fmla="*/ 2234 w 3321"/>
                <a:gd name="T55" fmla="*/ 762 h 3212"/>
                <a:gd name="T56" fmla="*/ 2263 w 3321"/>
                <a:gd name="T57" fmla="*/ 717 h 3212"/>
                <a:gd name="T58" fmla="*/ 2267 w 3321"/>
                <a:gd name="T59" fmla="*/ 666 h 3212"/>
                <a:gd name="T60" fmla="*/ 2296 w 3321"/>
                <a:gd name="T61" fmla="*/ 635 h 3212"/>
                <a:gd name="T62" fmla="*/ 2369 w 3321"/>
                <a:gd name="T63" fmla="*/ 571 h 3212"/>
                <a:gd name="T64" fmla="*/ 2387 w 3321"/>
                <a:gd name="T65" fmla="*/ 533 h 3212"/>
                <a:gd name="T66" fmla="*/ 2461 w 3321"/>
                <a:gd name="T67" fmla="*/ 547 h 3212"/>
                <a:gd name="T68" fmla="*/ 2552 w 3321"/>
                <a:gd name="T69" fmla="*/ 523 h 3212"/>
                <a:gd name="T70" fmla="*/ 2616 w 3321"/>
                <a:gd name="T71" fmla="*/ 485 h 3212"/>
                <a:gd name="T72" fmla="*/ 2666 w 3321"/>
                <a:gd name="T73" fmla="*/ 483 h 3212"/>
                <a:gd name="T74" fmla="*/ 2771 w 3321"/>
                <a:gd name="T75" fmla="*/ 499 h 3212"/>
                <a:gd name="T76" fmla="*/ 2833 w 3321"/>
                <a:gd name="T77" fmla="*/ 479 h 3212"/>
                <a:gd name="T78" fmla="*/ 2866 w 3321"/>
                <a:gd name="T79" fmla="*/ 444 h 3212"/>
                <a:gd name="T80" fmla="*/ 2877 w 3321"/>
                <a:gd name="T81" fmla="*/ 417 h 3212"/>
                <a:gd name="T82" fmla="*/ 2877 w 3321"/>
                <a:gd name="T83" fmla="*/ 465 h 3212"/>
                <a:gd name="T84" fmla="*/ 2910 w 3321"/>
                <a:gd name="T85" fmla="*/ 538 h 3212"/>
                <a:gd name="T86" fmla="*/ 2963 w 3321"/>
                <a:gd name="T87" fmla="*/ 578 h 3212"/>
                <a:gd name="T88" fmla="*/ 2998 w 3321"/>
                <a:gd name="T89" fmla="*/ 591 h 3212"/>
                <a:gd name="T90" fmla="*/ 3104 w 3321"/>
                <a:gd name="T91" fmla="*/ 598 h 3212"/>
                <a:gd name="T92" fmla="*/ 3191 w 3321"/>
                <a:gd name="T93" fmla="*/ 570 h 3212"/>
                <a:gd name="T94" fmla="*/ 3235 w 3321"/>
                <a:gd name="T95" fmla="*/ 520 h 3212"/>
                <a:gd name="T96" fmla="*/ 3249 w 3321"/>
                <a:gd name="T97" fmla="*/ 465 h 3212"/>
                <a:gd name="T98" fmla="*/ 3247 w 3321"/>
                <a:gd name="T99" fmla="*/ 424 h 3212"/>
                <a:gd name="T100" fmla="*/ 3272 w 3321"/>
                <a:gd name="T101" fmla="*/ 391 h 3212"/>
                <a:gd name="T102" fmla="*/ 3320 w 3321"/>
                <a:gd name="T103" fmla="*/ 308 h 3212"/>
                <a:gd name="T104" fmla="*/ 3314 w 3321"/>
                <a:gd name="T105" fmla="*/ 249 h 3212"/>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Lst>
              <a:rect l="0" t="0" r="r" b="b"/>
              <a:pathLst>
                <a:path w="3321" h="3212">
                  <a:moveTo>
                    <a:pt x="2388" y="829"/>
                  </a:moveTo>
                  <a:lnTo>
                    <a:pt x="2081" y="829"/>
                  </a:lnTo>
                  <a:lnTo>
                    <a:pt x="2081" y="591"/>
                  </a:lnTo>
                  <a:lnTo>
                    <a:pt x="1898" y="591"/>
                  </a:lnTo>
                  <a:lnTo>
                    <a:pt x="1898" y="1544"/>
                  </a:lnTo>
                  <a:lnTo>
                    <a:pt x="428" y="829"/>
                  </a:lnTo>
                  <a:lnTo>
                    <a:pt x="0" y="829"/>
                  </a:lnTo>
                  <a:lnTo>
                    <a:pt x="0" y="3212"/>
                  </a:lnTo>
                  <a:lnTo>
                    <a:pt x="2755" y="3212"/>
                  </a:lnTo>
                  <a:lnTo>
                    <a:pt x="2755" y="1961"/>
                  </a:lnTo>
                  <a:lnTo>
                    <a:pt x="2388" y="1782"/>
                  </a:lnTo>
                  <a:lnTo>
                    <a:pt x="2388" y="829"/>
                  </a:lnTo>
                  <a:lnTo>
                    <a:pt x="2388" y="829"/>
                  </a:lnTo>
                  <a:close/>
                  <a:moveTo>
                    <a:pt x="551" y="2974"/>
                  </a:moveTo>
                  <a:lnTo>
                    <a:pt x="306" y="2974"/>
                  </a:lnTo>
                  <a:lnTo>
                    <a:pt x="306" y="2021"/>
                  </a:lnTo>
                  <a:lnTo>
                    <a:pt x="551" y="2021"/>
                  </a:lnTo>
                  <a:lnTo>
                    <a:pt x="551" y="2974"/>
                  </a:lnTo>
                  <a:close/>
                  <a:moveTo>
                    <a:pt x="918" y="2974"/>
                  </a:moveTo>
                  <a:lnTo>
                    <a:pt x="674" y="2974"/>
                  </a:lnTo>
                  <a:lnTo>
                    <a:pt x="674" y="2021"/>
                  </a:lnTo>
                  <a:lnTo>
                    <a:pt x="918" y="2021"/>
                  </a:lnTo>
                  <a:lnTo>
                    <a:pt x="918" y="2974"/>
                  </a:lnTo>
                  <a:close/>
                  <a:moveTo>
                    <a:pt x="1286" y="2974"/>
                  </a:moveTo>
                  <a:lnTo>
                    <a:pt x="1041" y="2974"/>
                  </a:lnTo>
                  <a:lnTo>
                    <a:pt x="1041" y="2021"/>
                  </a:lnTo>
                  <a:lnTo>
                    <a:pt x="1286" y="2021"/>
                  </a:lnTo>
                  <a:lnTo>
                    <a:pt x="1286" y="2974"/>
                  </a:lnTo>
                  <a:close/>
                  <a:moveTo>
                    <a:pt x="3306" y="233"/>
                  </a:moveTo>
                  <a:lnTo>
                    <a:pt x="3297" y="192"/>
                  </a:lnTo>
                  <a:lnTo>
                    <a:pt x="3285" y="155"/>
                  </a:lnTo>
                  <a:lnTo>
                    <a:pt x="3272" y="123"/>
                  </a:lnTo>
                  <a:lnTo>
                    <a:pt x="3256" y="94"/>
                  </a:lnTo>
                  <a:lnTo>
                    <a:pt x="3239" y="71"/>
                  </a:lnTo>
                  <a:lnTo>
                    <a:pt x="3219" y="51"/>
                  </a:lnTo>
                  <a:lnTo>
                    <a:pt x="3199" y="35"/>
                  </a:lnTo>
                  <a:lnTo>
                    <a:pt x="3178" y="23"/>
                  </a:lnTo>
                  <a:lnTo>
                    <a:pt x="3156" y="13"/>
                  </a:lnTo>
                  <a:lnTo>
                    <a:pt x="3134" y="6"/>
                  </a:lnTo>
                  <a:lnTo>
                    <a:pt x="3111" y="2"/>
                  </a:lnTo>
                  <a:lnTo>
                    <a:pt x="3089" y="0"/>
                  </a:lnTo>
                  <a:lnTo>
                    <a:pt x="3066" y="0"/>
                  </a:lnTo>
                  <a:lnTo>
                    <a:pt x="3043" y="1"/>
                  </a:lnTo>
                  <a:lnTo>
                    <a:pt x="3021" y="4"/>
                  </a:lnTo>
                  <a:lnTo>
                    <a:pt x="3000" y="8"/>
                  </a:lnTo>
                  <a:lnTo>
                    <a:pt x="2979" y="13"/>
                  </a:lnTo>
                  <a:lnTo>
                    <a:pt x="2960" y="19"/>
                  </a:lnTo>
                  <a:lnTo>
                    <a:pt x="2943" y="25"/>
                  </a:lnTo>
                  <a:lnTo>
                    <a:pt x="2927" y="31"/>
                  </a:lnTo>
                  <a:lnTo>
                    <a:pt x="2913" y="37"/>
                  </a:lnTo>
                  <a:lnTo>
                    <a:pt x="2901" y="43"/>
                  </a:lnTo>
                  <a:lnTo>
                    <a:pt x="2891" y="47"/>
                  </a:lnTo>
                  <a:lnTo>
                    <a:pt x="2884" y="51"/>
                  </a:lnTo>
                  <a:lnTo>
                    <a:pt x="2880" y="53"/>
                  </a:lnTo>
                  <a:lnTo>
                    <a:pt x="2878" y="54"/>
                  </a:lnTo>
                  <a:lnTo>
                    <a:pt x="2841" y="45"/>
                  </a:lnTo>
                  <a:lnTo>
                    <a:pt x="2807" y="40"/>
                  </a:lnTo>
                  <a:lnTo>
                    <a:pt x="2775" y="40"/>
                  </a:lnTo>
                  <a:lnTo>
                    <a:pt x="2746" y="43"/>
                  </a:lnTo>
                  <a:lnTo>
                    <a:pt x="2720" y="49"/>
                  </a:lnTo>
                  <a:lnTo>
                    <a:pt x="2695" y="58"/>
                  </a:lnTo>
                  <a:lnTo>
                    <a:pt x="2672" y="69"/>
                  </a:lnTo>
                  <a:lnTo>
                    <a:pt x="2653" y="81"/>
                  </a:lnTo>
                  <a:lnTo>
                    <a:pt x="2635" y="95"/>
                  </a:lnTo>
                  <a:lnTo>
                    <a:pt x="2620" y="109"/>
                  </a:lnTo>
                  <a:lnTo>
                    <a:pt x="2607" y="124"/>
                  </a:lnTo>
                  <a:lnTo>
                    <a:pt x="2596" y="137"/>
                  </a:lnTo>
                  <a:lnTo>
                    <a:pt x="2587" y="149"/>
                  </a:lnTo>
                  <a:lnTo>
                    <a:pt x="2580" y="159"/>
                  </a:lnTo>
                  <a:lnTo>
                    <a:pt x="2575" y="167"/>
                  </a:lnTo>
                  <a:lnTo>
                    <a:pt x="2572" y="172"/>
                  </a:lnTo>
                  <a:lnTo>
                    <a:pt x="2571" y="174"/>
                  </a:lnTo>
                  <a:lnTo>
                    <a:pt x="2532" y="172"/>
                  </a:lnTo>
                  <a:lnTo>
                    <a:pt x="2496" y="173"/>
                  </a:lnTo>
                  <a:lnTo>
                    <a:pt x="2463" y="178"/>
                  </a:lnTo>
                  <a:lnTo>
                    <a:pt x="2433" y="185"/>
                  </a:lnTo>
                  <a:lnTo>
                    <a:pt x="2407" y="196"/>
                  </a:lnTo>
                  <a:lnTo>
                    <a:pt x="2384" y="208"/>
                  </a:lnTo>
                  <a:lnTo>
                    <a:pt x="2363" y="222"/>
                  </a:lnTo>
                  <a:lnTo>
                    <a:pt x="2345" y="238"/>
                  </a:lnTo>
                  <a:lnTo>
                    <a:pt x="2329" y="255"/>
                  </a:lnTo>
                  <a:lnTo>
                    <a:pt x="2316" y="272"/>
                  </a:lnTo>
                  <a:lnTo>
                    <a:pt x="2303" y="290"/>
                  </a:lnTo>
                  <a:lnTo>
                    <a:pt x="2294" y="308"/>
                  </a:lnTo>
                  <a:lnTo>
                    <a:pt x="2286" y="326"/>
                  </a:lnTo>
                  <a:lnTo>
                    <a:pt x="2280" y="344"/>
                  </a:lnTo>
                  <a:lnTo>
                    <a:pt x="2275" y="360"/>
                  </a:lnTo>
                  <a:lnTo>
                    <a:pt x="2271" y="374"/>
                  </a:lnTo>
                  <a:lnTo>
                    <a:pt x="2269" y="387"/>
                  </a:lnTo>
                  <a:lnTo>
                    <a:pt x="2267" y="397"/>
                  </a:lnTo>
                  <a:lnTo>
                    <a:pt x="2266" y="405"/>
                  </a:lnTo>
                  <a:lnTo>
                    <a:pt x="2265" y="410"/>
                  </a:lnTo>
                  <a:lnTo>
                    <a:pt x="2265" y="412"/>
                  </a:lnTo>
                  <a:lnTo>
                    <a:pt x="2247" y="428"/>
                  </a:lnTo>
                  <a:lnTo>
                    <a:pt x="2232" y="448"/>
                  </a:lnTo>
                  <a:lnTo>
                    <a:pt x="2219" y="471"/>
                  </a:lnTo>
                  <a:lnTo>
                    <a:pt x="2210" y="496"/>
                  </a:lnTo>
                  <a:lnTo>
                    <a:pt x="2203" y="523"/>
                  </a:lnTo>
                  <a:lnTo>
                    <a:pt x="2197" y="550"/>
                  </a:lnTo>
                  <a:lnTo>
                    <a:pt x="2194" y="580"/>
                  </a:lnTo>
                  <a:lnTo>
                    <a:pt x="2192" y="608"/>
                  </a:lnTo>
                  <a:lnTo>
                    <a:pt x="2192" y="636"/>
                  </a:lnTo>
                  <a:lnTo>
                    <a:pt x="2193" y="662"/>
                  </a:lnTo>
                  <a:lnTo>
                    <a:pt x="2194" y="687"/>
                  </a:lnTo>
                  <a:lnTo>
                    <a:pt x="2196" y="710"/>
                  </a:lnTo>
                  <a:lnTo>
                    <a:pt x="2198" y="730"/>
                  </a:lnTo>
                  <a:lnTo>
                    <a:pt x="2200" y="746"/>
                  </a:lnTo>
                  <a:lnTo>
                    <a:pt x="2202" y="758"/>
                  </a:lnTo>
                  <a:lnTo>
                    <a:pt x="2204" y="766"/>
                  </a:lnTo>
                  <a:lnTo>
                    <a:pt x="2204" y="769"/>
                  </a:lnTo>
                  <a:lnTo>
                    <a:pt x="2221" y="767"/>
                  </a:lnTo>
                  <a:lnTo>
                    <a:pt x="2234" y="762"/>
                  </a:lnTo>
                  <a:lnTo>
                    <a:pt x="2245" y="753"/>
                  </a:lnTo>
                  <a:lnTo>
                    <a:pt x="2253" y="742"/>
                  </a:lnTo>
                  <a:lnTo>
                    <a:pt x="2259" y="730"/>
                  </a:lnTo>
                  <a:lnTo>
                    <a:pt x="2263" y="717"/>
                  </a:lnTo>
                  <a:lnTo>
                    <a:pt x="2266" y="703"/>
                  </a:lnTo>
                  <a:lnTo>
                    <a:pt x="2267" y="690"/>
                  </a:lnTo>
                  <a:lnTo>
                    <a:pt x="2267" y="677"/>
                  </a:lnTo>
                  <a:lnTo>
                    <a:pt x="2267" y="666"/>
                  </a:lnTo>
                  <a:lnTo>
                    <a:pt x="2266" y="658"/>
                  </a:lnTo>
                  <a:lnTo>
                    <a:pt x="2265" y="652"/>
                  </a:lnTo>
                  <a:lnTo>
                    <a:pt x="2265" y="650"/>
                  </a:lnTo>
                  <a:lnTo>
                    <a:pt x="2296" y="635"/>
                  </a:lnTo>
                  <a:lnTo>
                    <a:pt x="2322" y="619"/>
                  </a:lnTo>
                  <a:lnTo>
                    <a:pt x="2342" y="603"/>
                  </a:lnTo>
                  <a:lnTo>
                    <a:pt x="2358" y="587"/>
                  </a:lnTo>
                  <a:lnTo>
                    <a:pt x="2369" y="571"/>
                  </a:lnTo>
                  <a:lnTo>
                    <a:pt x="2378" y="558"/>
                  </a:lnTo>
                  <a:lnTo>
                    <a:pt x="2383" y="547"/>
                  </a:lnTo>
                  <a:lnTo>
                    <a:pt x="2386" y="538"/>
                  </a:lnTo>
                  <a:lnTo>
                    <a:pt x="2387" y="533"/>
                  </a:lnTo>
                  <a:lnTo>
                    <a:pt x="2388" y="531"/>
                  </a:lnTo>
                  <a:lnTo>
                    <a:pt x="2412" y="541"/>
                  </a:lnTo>
                  <a:lnTo>
                    <a:pt x="2436" y="546"/>
                  </a:lnTo>
                  <a:lnTo>
                    <a:pt x="2461" y="547"/>
                  </a:lnTo>
                  <a:lnTo>
                    <a:pt x="2485" y="545"/>
                  </a:lnTo>
                  <a:lnTo>
                    <a:pt x="2509" y="540"/>
                  </a:lnTo>
                  <a:lnTo>
                    <a:pt x="2531" y="532"/>
                  </a:lnTo>
                  <a:lnTo>
                    <a:pt x="2552" y="523"/>
                  </a:lnTo>
                  <a:lnTo>
                    <a:pt x="2572" y="514"/>
                  </a:lnTo>
                  <a:lnTo>
                    <a:pt x="2589" y="503"/>
                  </a:lnTo>
                  <a:lnTo>
                    <a:pt x="2604" y="494"/>
                  </a:lnTo>
                  <a:lnTo>
                    <a:pt x="2616" y="485"/>
                  </a:lnTo>
                  <a:lnTo>
                    <a:pt x="2625" y="478"/>
                  </a:lnTo>
                  <a:lnTo>
                    <a:pt x="2630" y="473"/>
                  </a:lnTo>
                  <a:lnTo>
                    <a:pt x="2632" y="471"/>
                  </a:lnTo>
                  <a:lnTo>
                    <a:pt x="2666" y="483"/>
                  </a:lnTo>
                  <a:lnTo>
                    <a:pt x="2697" y="492"/>
                  </a:lnTo>
                  <a:lnTo>
                    <a:pt x="2724" y="497"/>
                  </a:lnTo>
                  <a:lnTo>
                    <a:pt x="2749" y="499"/>
                  </a:lnTo>
                  <a:lnTo>
                    <a:pt x="2771" y="499"/>
                  </a:lnTo>
                  <a:lnTo>
                    <a:pt x="2790" y="497"/>
                  </a:lnTo>
                  <a:lnTo>
                    <a:pt x="2806" y="492"/>
                  </a:lnTo>
                  <a:lnTo>
                    <a:pt x="2821" y="486"/>
                  </a:lnTo>
                  <a:lnTo>
                    <a:pt x="2833" y="479"/>
                  </a:lnTo>
                  <a:lnTo>
                    <a:pt x="2844" y="471"/>
                  </a:lnTo>
                  <a:lnTo>
                    <a:pt x="2852" y="462"/>
                  </a:lnTo>
                  <a:lnTo>
                    <a:pt x="2860" y="453"/>
                  </a:lnTo>
                  <a:lnTo>
                    <a:pt x="2866" y="444"/>
                  </a:lnTo>
                  <a:lnTo>
                    <a:pt x="2870" y="436"/>
                  </a:lnTo>
                  <a:lnTo>
                    <a:pt x="2874" y="428"/>
                  </a:lnTo>
                  <a:lnTo>
                    <a:pt x="2876" y="422"/>
                  </a:lnTo>
                  <a:lnTo>
                    <a:pt x="2877" y="417"/>
                  </a:lnTo>
                  <a:lnTo>
                    <a:pt x="2878" y="413"/>
                  </a:lnTo>
                  <a:lnTo>
                    <a:pt x="2878" y="412"/>
                  </a:lnTo>
                  <a:lnTo>
                    <a:pt x="2875" y="440"/>
                  </a:lnTo>
                  <a:lnTo>
                    <a:pt x="2877" y="465"/>
                  </a:lnTo>
                  <a:lnTo>
                    <a:pt x="2881" y="487"/>
                  </a:lnTo>
                  <a:lnTo>
                    <a:pt x="2889" y="507"/>
                  </a:lnTo>
                  <a:lnTo>
                    <a:pt x="2899" y="524"/>
                  </a:lnTo>
                  <a:lnTo>
                    <a:pt x="2910" y="538"/>
                  </a:lnTo>
                  <a:lnTo>
                    <a:pt x="2923" y="551"/>
                  </a:lnTo>
                  <a:lnTo>
                    <a:pt x="2937" y="561"/>
                  </a:lnTo>
                  <a:lnTo>
                    <a:pt x="2950" y="570"/>
                  </a:lnTo>
                  <a:lnTo>
                    <a:pt x="2963" y="578"/>
                  </a:lnTo>
                  <a:lnTo>
                    <a:pt x="2975" y="583"/>
                  </a:lnTo>
                  <a:lnTo>
                    <a:pt x="2985" y="587"/>
                  </a:lnTo>
                  <a:lnTo>
                    <a:pt x="2993" y="589"/>
                  </a:lnTo>
                  <a:lnTo>
                    <a:pt x="2998" y="591"/>
                  </a:lnTo>
                  <a:lnTo>
                    <a:pt x="3000" y="591"/>
                  </a:lnTo>
                  <a:lnTo>
                    <a:pt x="3038" y="596"/>
                  </a:lnTo>
                  <a:lnTo>
                    <a:pt x="3074" y="598"/>
                  </a:lnTo>
                  <a:lnTo>
                    <a:pt x="3104" y="598"/>
                  </a:lnTo>
                  <a:lnTo>
                    <a:pt x="3131" y="594"/>
                  </a:lnTo>
                  <a:lnTo>
                    <a:pt x="3154" y="588"/>
                  </a:lnTo>
                  <a:lnTo>
                    <a:pt x="3174" y="581"/>
                  </a:lnTo>
                  <a:lnTo>
                    <a:pt x="3191" y="570"/>
                  </a:lnTo>
                  <a:lnTo>
                    <a:pt x="3205" y="559"/>
                  </a:lnTo>
                  <a:lnTo>
                    <a:pt x="3217" y="547"/>
                  </a:lnTo>
                  <a:lnTo>
                    <a:pt x="3228" y="534"/>
                  </a:lnTo>
                  <a:lnTo>
                    <a:pt x="3235" y="520"/>
                  </a:lnTo>
                  <a:lnTo>
                    <a:pt x="3241" y="506"/>
                  </a:lnTo>
                  <a:lnTo>
                    <a:pt x="3245" y="492"/>
                  </a:lnTo>
                  <a:lnTo>
                    <a:pt x="3247" y="478"/>
                  </a:lnTo>
                  <a:lnTo>
                    <a:pt x="3249" y="465"/>
                  </a:lnTo>
                  <a:lnTo>
                    <a:pt x="3249" y="453"/>
                  </a:lnTo>
                  <a:lnTo>
                    <a:pt x="3249" y="442"/>
                  </a:lnTo>
                  <a:lnTo>
                    <a:pt x="3248" y="432"/>
                  </a:lnTo>
                  <a:lnTo>
                    <a:pt x="3247" y="424"/>
                  </a:lnTo>
                  <a:lnTo>
                    <a:pt x="3246" y="417"/>
                  </a:lnTo>
                  <a:lnTo>
                    <a:pt x="3246" y="413"/>
                  </a:lnTo>
                  <a:lnTo>
                    <a:pt x="3245" y="412"/>
                  </a:lnTo>
                  <a:lnTo>
                    <a:pt x="3272" y="391"/>
                  </a:lnTo>
                  <a:lnTo>
                    <a:pt x="3292" y="369"/>
                  </a:lnTo>
                  <a:lnTo>
                    <a:pt x="3306" y="349"/>
                  </a:lnTo>
                  <a:lnTo>
                    <a:pt x="3315" y="327"/>
                  </a:lnTo>
                  <a:lnTo>
                    <a:pt x="3320" y="308"/>
                  </a:lnTo>
                  <a:lnTo>
                    <a:pt x="3321" y="290"/>
                  </a:lnTo>
                  <a:lnTo>
                    <a:pt x="3320" y="274"/>
                  </a:lnTo>
                  <a:lnTo>
                    <a:pt x="3317" y="260"/>
                  </a:lnTo>
                  <a:lnTo>
                    <a:pt x="3314" y="249"/>
                  </a:lnTo>
                  <a:lnTo>
                    <a:pt x="3310" y="240"/>
                  </a:lnTo>
                  <a:lnTo>
                    <a:pt x="3307" y="235"/>
                  </a:lnTo>
                  <a:lnTo>
                    <a:pt x="3306" y="233"/>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2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3166889" y="1832620"/>
            <a:ext cx="5796136" cy="720080"/>
          </a:xfrm>
        </p:spPr>
        <p:txBody>
          <a:bodyPr>
            <a:normAutofit/>
          </a:bodyPr>
          <a:lstStyle/>
          <a:p>
            <a:pPr>
              <a:lnSpc>
                <a:spcPct val="150000"/>
              </a:lnSpc>
            </a:pPr>
            <a:r>
              <a:rPr lang="zh-CN" altLang="en-US" dirty="0">
                <a:solidFill>
                  <a:srgbClr val="258EA1"/>
                </a:solidFill>
                <a:latin typeface="Arial" panose="020B0604020202020204" pitchFamily="34" charset="0"/>
                <a:cs typeface="Arial" panose="020B0604020202020204" pitchFamily="34" charset="0"/>
              </a:rPr>
              <a:t>智能充电桩产业平台规划方案</a:t>
            </a:r>
            <a:endParaRPr lang="zh-CN" altLang="en-US" dirty="0">
              <a:solidFill>
                <a:srgbClr val="258EA1"/>
              </a:solidFill>
              <a:latin typeface="Arial" panose="020B0604020202020204" pitchFamily="34" charset="0"/>
              <a:cs typeface="Arial" panose="020B0604020202020204" pitchFamily="34" charset="0"/>
            </a:endParaRPr>
          </a:p>
        </p:txBody>
      </p:sp>
      <p:sp>
        <p:nvSpPr>
          <p:cNvPr id="11" name="文本占位符 10"/>
          <p:cNvSpPr>
            <a:spLocks noGrp="1"/>
          </p:cNvSpPr>
          <p:nvPr>
            <p:ph type="body" sz="quarter" idx="13"/>
          </p:nvPr>
        </p:nvSpPr>
        <p:spPr>
          <a:xfrm>
            <a:off x="1831504" y="1747363"/>
            <a:ext cx="1214438" cy="928694"/>
          </a:xfrm>
        </p:spPr>
        <p:txBody>
          <a:bodyPr/>
          <a:lstStyle/>
          <a:p>
            <a:r>
              <a:rPr lang="en-US" altLang="zh-CN" b="1" dirty="0">
                <a:latin typeface="Arial" panose="020B0604020202020204" pitchFamily="34" charset="0"/>
                <a:cs typeface="Arial" panose="020B0604020202020204" pitchFamily="34" charset="0"/>
              </a:rPr>
              <a:t>03</a:t>
            </a:r>
            <a:endParaRPr lang="zh-CN" altLang="en-US" b="1" dirty="0">
              <a:latin typeface="Arial" panose="020B0604020202020204" pitchFamily="34" charset="0"/>
              <a:cs typeface="Arial" panose="020B0604020202020204" pitchFamily="34" charset="0"/>
            </a:endParaRPr>
          </a:p>
        </p:txBody>
      </p:sp>
    </p:spTree>
  </p:cSld>
  <p:clrMapOvr>
    <a:masterClrMapping/>
  </p:clrMapOvr>
</p:sld>
</file>

<file path=ppt/slides/slide2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grpSp>
        <p:nvGrpSpPr>
          <p:cNvPr id="52" name="组合 51"/>
          <p:cNvGrpSpPr/>
          <p:nvPr/>
        </p:nvGrpSpPr>
        <p:grpSpPr>
          <a:xfrm>
            <a:off x="6507969" y="1221507"/>
            <a:ext cx="2528528" cy="656309"/>
            <a:chOff x="3267609" y="1490353"/>
            <a:chExt cx="2528528" cy="656309"/>
          </a:xfrm>
        </p:grpSpPr>
        <p:sp>
          <p:nvSpPr>
            <p:cNvPr id="53" name="任意多边形 52"/>
            <p:cNvSpPr/>
            <p:nvPr/>
          </p:nvSpPr>
          <p:spPr>
            <a:xfrm flipH="1" flipV="1">
              <a:off x="3995936" y="1870827"/>
              <a:ext cx="818056" cy="27583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54" name="文本框 113"/>
            <p:cNvSpPr txBox="1"/>
            <p:nvPr/>
          </p:nvSpPr>
          <p:spPr>
            <a:xfrm>
              <a:off x="3267609" y="1490353"/>
              <a:ext cx="2528528" cy="369332"/>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成为第一</a:t>
              </a:r>
              <a:r>
                <a:rPr lang="zh-CN" altLang="en-US" sz="1200" dirty="0">
                  <a:solidFill>
                    <a:srgbClr val="C00000"/>
                  </a:solidFill>
                  <a:latin typeface="微软雅黑" panose="020B0503020204020204" pitchFamily="34" charset="-122"/>
                  <a:ea typeface="微软雅黑" panose="020B0503020204020204" pitchFamily="34" charset="-122"/>
                </a:rPr>
                <a:t>智能充电平台</a:t>
              </a:r>
              <a:r>
                <a:rPr lang="zh-CN" altLang="en-US" sz="1200" dirty="0">
                  <a:latin typeface="微软雅黑" panose="020B0503020204020204" pitchFamily="34" charset="-122"/>
                  <a:ea typeface="微软雅黑" panose="020B0503020204020204" pitchFamily="34" charset="-122"/>
                </a:rPr>
                <a:t>运营公司</a:t>
              </a:r>
              <a:endParaRPr lang="en-US" altLang="zh-CN" sz="1200" dirty="0">
                <a:latin typeface="微软雅黑" panose="020B0503020204020204" pitchFamily="34" charset="-122"/>
                <a:ea typeface="微软雅黑" panose="020B0503020204020204" pitchFamily="34" charset="-122"/>
              </a:endParaRPr>
            </a:p>
          </p:txBody>
        </p:sp>
        <p:cxnSp>
          <p:nvCxnSpPr>
            <p:cNvPr id="55" name="直接连接符 54"/>
            <p:cNvCxnSpPr/>
            <p:nvPr/>
          </p:nvCxnSpPr>
          <p:spPr>
            <a:xfrm>
              <a:off x="3329910" y="1837721"/>
              <a:ext cx="2322210" cy="0"/>
            </a:xfrm>
            <a:prstGeom prst="line">
              <a:avLst/>
            </a:prstGeom>
            <a:noFill/>
            <a:ln w="6350" cap="rnd" cmpd="sng" algn="ctr">
              <a:solidFill>
                <a:srgbClr val="07B498"/>
              </a:solidFill>
              <a:prstDash val="dash"/>
              <a:headEnd type="oval" w="med" len="med"/>
              <a:tailEnd type="oval" w="med" len="med"/>
            </a:ln>
            <a:effectLst/>
          </p:spPr>
        </p:cxnSp>
      </p:grpSp>
      <p:grpSp>
        <p:nvGrpSpPr>
          <p:cNvPr id="50" name="组合 49"/>
          <p:cNvGrpSpPr/>
          <p:nvPr/>
        </p:nvGrpSpPr>
        <p:grpSpPr>
          <a:xfrm>
            <a:off x="2710567" y="1203598"/>
            <a:ext cx="2528528" cy="656310"/>
            <a:chOff x="3267609" y="1490353"/>
            <a:chExt cx="2528528" cy="656310"/>
          </a:xfrm>
        </p:grpSpPr>
        <p:sp>
          <p:nvSpPr>
            <p:cNvPr id="47" name="任意多边形 46"/>
            <p:cNvSpPr/>
            <p:nvPr/>
          </p:nvSpPr>
          <p:spPr>
            <a:xfrm flipV="1">
              <a:off x="4004340" y="1870828"/>
              <a:ext cx="973741" cy="27583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015">
                <a:solidFill>
                  <a:prstClr val="white"/>
                </a:solidFill>
              </a:endParaRPr>
            </a:p>
          </p:txBody>
        </p:sp>
        <p:sp>
          <p:nvSpPr>
            <p:cNvPr id="48" name="文本框 113"/>
            <p:cNvSpPr txBox="1"/>
            <p:nvPr/>
          </p:nvSpPr>
          <p:spPr>
            <a:xfrm>
              <a:off x="3267609" y="1490353"/>
              <a:ext cx="2528528" cy="369332"/>
            </a:xfrm>
            <a:prstGeom prst="rect">
              <a:avLst/>
            </a:prstGeom>
            <a:noFill/>
          </p:spPr>
          <p:txBody>
            <a:bodyPr wrap="square" rtlCol="0">
              <a:spAutoFit/>
            </a:bodyPr>
            <a:lstStyle/>
            <a:p>
              <a:pPr algn="just">
                <a:lnSpc>
                  <a:spcPct val="150000"/>
                </a:lnSpc>
              </a:pPr>
              <a:r>
                <a:rPr lang="zh-CN" altLang="en-US" sz="1200" dirty="0">
                  <a:latin typeface="微软雅黑" panose="020B0503020204020204" pitchFamily="34" charset="-122"/>
                  <a:ea typeface="微软雅黑" panose="020B0503020204020204" pitchFamily="34" charset="-122"/>
                </a:rPr>
                <a:t>成为</a:t>
              </a:r>
              <a:r>
                <a:rPr lang="zh-CN" altLang="en-US" sz="1200" dirty="0">
                  <a:solidFill>
                    <a:srgbClr val="C00000"/>
                  </a:solidFill>
                  <a:latin typeface="微软雅黑" panose="020B0503020204020204" pitchFamily="34" charset="-122"/>
                  <a:ea typeface="微软雅黑" panose="020B0503020204020204" pitchFamily="34" charset="-122"/>
                </a:rPr>
                <a:t>场站数量</a:t>
              </a:r>
              <a:r>
                <a:rPr lang="zh-CN" altLang="en-US" sz="1200" dirty="0">
                  <a:latin typeface="微软雅黑" panose="020B0503020204020204" pitchFamily="34" charset="-122"/>
                  <a:ea typeface="微软雅黑" panose="020B0503020204020204" pitchFamily="34" charset="-122"/>
                </a:rPr>
                <a:t>第一的充电运营公司</a:t>
              </a:r>
              <a:endParaRPr lang="en-US" altLang="zh-CN" sz="1200" dirty="0">
                <a:latin typeface="微软雅黑" panose="020B0503020204020204" pitchFamily="34" charset="-122"/>
                <a:ea typeface="微软雅黑" panose="020B0503020204020204" pitchFamily="34" charset="-122"/>
              </a:endParaRPr>
            </a:p>
          </p:txBody>
        </p:sp>
        <p:cxnSp>
          <p:nvCxnSpPr>
            <p:cNvPr id="49" name="直接连接符 48"/>
            <p:cNvCxnSpPr/>
            <p:nvPr/>
          </p:nvCxnSpPr>
          <p:spPr>
            <a:xfrm>
              <a:off x="3329910" y="1837721"/>
              <a:ext cx="2322210" cy="0"/>
            </a:xfrm>
            <a:prstGeom prst="line">
              <a:avLst/>
            </a:prstGeom>
            <a:noFill/>
            <a:ln w="6350" cap="rnd" cmpd="sng" algn="ctr">
              <a:solidFill>
                <a:srgbClr val="07B498"/>
              </a:solidFill>
              <a:prstDash val="dash"/>
              <a:headEnd type="oval" w="med" len="med"/>
              <a:tailEnd type="oval" w="med" len="med"/>
            </a:ln>
            <a:effectLst/>
          </p:spPr>
        </p:cxnSp>
      </p:grpSp>
      <p:grpSp>
        <p:nvGrpSpPr>
          <p:cNvPr id="39" name="组合 38"/>
          <p:cNvGrpSpPr/>
          <p:nvPr/>
        </p:nvGrpSpPr>
        <p:grpSpPr>
          <a:xfrm>
            <a:off x="4997859" y="2076032"/>
            <a:ext cx="1952404" cy="1172147"/>
            <a:chOff x="749237" y="2296336"/>
            <a:chExt cx="2894847" cy="1172147"/>
          </a:xfrm>
        </p:grpSpPr>
        <p:sp>
          <p:nvSpPr>
            <p:cNvPr id="40" name="任意多边形 39"/>
            <p:cNvSpPr/>
            <p:nvPr/>
          </p:nvSpPr>
          <p:spPr>
            <a:xfrm rot="10800000" flipV="1">
              <a:off x="1523885" y="2296336"/>
              <a:ext cx="973741" cy="52581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prstClr val="white"/>
                </a:solidFill>
              </a:endParaRPr>
            </a:p>
          </p:txBody>
        </p:sp>
        <p:sp>
          <p:nvSpPr>
            <p:cNvPr id="41" name="文本框 113"/>
            <p:cNvSpPr txBox="1"/>
            <p:nvPr/>
          </p:nvSpPr>
          <p:spPr>
            <a:xfrm>
              <a:off x="749237" y="2822152"/>
              <a:ext cx="2894847"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成为第一充电</a:t>
              </a:r>
              <a:r>
                <a:rPr lang="zh-CN" altLang="en-US" sz="1200" dirty="0">
                  <a:solidFill>
                    <a:srgbClr val="C00000"/>
                  </a:solidFill>
                  <a:latin typeface="微软雅黑" panose="020B0503020204020204" pitchFamily="34" charset="-122"/>
                  <a:ea typeface="微软雅黑" panose="020B0503020204020204" pitchFamily="34" charset="-122"/>
                </a:rPr>
                <a:t>服务体验</a:t>
              </a:r>
              <a:r>
                <a:rPr lang="zh-CN" altLang="en-US" sz="1200" dirty="0">
                  <a:latin typeface="微软雅黑" panose="020B0503020204020204" pitchFamily="34" charset="-122"/>
                  <a:ea typeface="微软雅黑" panose="020B0503020204020204" pitchFamily="34" charset="-122"/>
                </a:rPr>
                <a:t>运营公司</a:t>
              </a:r>
              <a:endParaRPr lang="en-US" altLang="zh-CN" sz="1200" dirty="0">
                <a:latin typeface="微软雅黑" panose="020B0503020204020204" pitchFamily="34" charset="-122"/>
                <a:ea typeface="微软雅黑" panose="020B0503020204020204" pitchFamily="34" charset="-122"/>
              </a:endParaRPr>
            </a:p>
          </p:txBody>
        </p:sp>
        <p:cxnSp>
          <p:nvCxnSpPr>
            <p:cNvPr id="42" name="直接连接符 41"/>
            <p:cNvCxnSpPr/>
            <p:nvPr/>
          </p:nvCxnSpPr>
          <p:spPr>
            <a:xfrm>
              <a:off x="917179" y="2822152"/>
              <a:ext cx="2551165" cy="0"/>
            </a:xfrm>
            <a:prstGeom prst="line">
              <a:avLst/>
            </a:prstGeom>
            <a:noFill/>
            <a:ln w="6350" cap="rnd" cmpd="sng" algn="ctr">
              <a:solidFill>
                <a:srgbClr val="07B498"/>
              </a:solidFill>
              <a:prstDash val="dash"/>
              <a:headEnd type="oval" w="med" len="med"/>
              <a:tailEnd type="oval" w="med" len="med"/>
            </a:ln>
            <a:effectLst/>
          </p:spPr>
        </p:cxnSp>
      </p:grpSp>
      <p:grpSp>
        <p:nvGrpSpPr>
          <p:cNvPr id="37" name="组合 36"/>
          <p:cNvGrpSpPr/>
          <p:nvPr/>
        </p:nvGrpSpPr>
        <p:grpSpPr>
          <a:xfrm>
            <a:off x="1000982" y="2202152"/>
            <a:ext cx="1952404" cy="1172147"/>
            <a:chOff x="749237" y="2296336"/>
            <a:chExt cx="2894847" cy="1172147"/>
          </a:xfrm>
        </p:grpSpPr>
        <p:sp>
          <p:nvSpPr>
            <p:cNvPr id="34" name="任意多边形 33"/>
            <p:cNvSpPr/>
            <p:nvPr/>
          </p:nvSpPr>
          <p:spPr>
            <a:xfrm rot="10800000" flipV="1">
              <a:off x="1523885" y="2296336"/>
              <a:ext cx="973741" cy="525815"/>
            </a:xfrm>
            <a:custGeom>
              <a:avLst/>
              <a:gdLst>
                <a:gd name="connsiteX0" fmla="*/ 1054100 w 1054100"/>
                <a:gd name="connsiteY0" fmla="*/ 0 h 488950"/>
                <a:gd name="connsiteX1" fmla="*/ 0 w 1054100"/>
                <a:gd name="connsiteY1" fmla="*/ 0 h 488950"/>
                <a:gd name="connsiteX2" fmla="*/ 0 w 1054100"/>
                <a:gd name="connsiteY2" fmla="*/ 488950 h 488950"/>
              </a:gdLst>
              <a:ahLst/>
              <a:cxnLst>
                <a:cxn ang="0">
                  <a:pos x="connsiteX0" y="connsiteY0"/>
                </a:cxn>
                <a:cxn ang="0">
                  <a:pos x="connsiteX1" y="connsiteY1"/>
                </a:cxn>
                <a:cxn ang="0">
                  <a:pos x="connsiteX2" y="connsiteY2"/>
                </a:cxn>
              </a:cxnLst>
              <a:rect l="l" t="t" r="r" b="b"/>
              <a:pathLst>
                <a:path w="1054100" h="488950">
                  <a:moveTo>
                    <a:pt x="1054100" y="0"/>
                  </a:moveTo>
                  <a:lnTo>
                    <a:pt x="0" y="0"/>
                  </a:lnTo>
                  <a:lnTo>
                    <a:pt x="0" y="488950"/>
                  </a:lnTo>
                </a:path>
              </a:pathLst>
            </a:custGeom>
            <a:noFill/>
            <a:ln w="19050">
              <a:solidFill>
                <a:schemeClr val="bg1">
                  <a:lumMod val="50000"/>
                </a:schemeClr>
              </a:solidFill>
              <a:prstDash val="sysDot"/>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solidFill>
                  <a:prstClr val="white"/>
                </a:solidFill>
              </a:endParaRPr>
            </a:p>
          </p:txBody>
        </p:sp>
        <p:sp>
          <p:nvSpPr>
            <p:cNvPr id="35" name="文本框 113"/>
            <p:cNvSpPr txBox="1"/>
            <p:nvPr/>
          </p:nvSpPr>
          <p:spPr>
            <a:xfrm>
              <a:off x="749237" y="2822152"/>
              <a:ext cx="2894847" cy="646331"/>
            </a:xfrm>
            <a:prstGeom prst="rect">
              <a:avLst/>
            </a:prstGeom>
            <a:noFill/>
          </p:spPr>
          <p:txBody>
            <a:bodyPr wrap="square" rtlCol="0">
              <a:spAutoFit/>
            </a:bodyPr>
            <a:lstStyle/>
            <a:p>
              <a:pPr>
                <a:lnSpc>
                  <a:spcPct val="150000"/>
                </a:lnSpc>
              </a:pPr>
              <a:r>
                <a:rPr lang="zh-CN" altLang="en-US" sz="1200" dirty="0">
                  <a:latin typeface="微软雅黑" panose="020B0503020204020204" pitchFamily="34" charset="-122"/>
                  <a:ea typeface="微软雅黑" panose="020B0503020204020204" pitchFamily="34" charset="-122"/>
                </a:rPr>
                <a:t>成为第一</a:t>
              </a:r>
              <a:r>
                <a:rPr lang="zh-CN" altLang="en-US" sz="1200" dirty="0">
                  <a:solidFill>
                    <a:srgbClr val="C00000"/>
                  </a:solidFill>
                  <a:latin typeface="微软雅黑" panose="020B0503020204020204" pitchFamily="34" charset="-122"/>
                  <a:ea typeface="微软雅黑" panose="020B0503020204020204" pitchFamily="34" charset="-122"/>
                </a:rPr>
                <a:t>影响力</a:t>
              </a:r>
              <a:r>
                <a:rPr lang="zh-CN" altLang="en-US" sz="1200" dirty="0">
                  <a:latin typeface="微软雅黑" panose="020B0503020204020204" pitchFamily="34" charset="-122"/>
                  <a:ea typeface="微软雅黑" panose="020B0503020204020204" pitchFamily="34" charset="-122"/>
                </a:rPr>
                <a:t>的充电运营公司</a:t>
              </a:r>
              <a:endParaRPr lang="en-US" altLang="zh-CN" sz="1200" dirty="0">
                <a:latin typeface="微软雅黑" panose="020B0503020204020204" pitchFamily="34" charset="-122"/>
                <a:ea typeface="微软雅黑" panose="020B0503020204020204" pitchFamily="34" charset="-122"/>
              </a:endParaRPr>
            </a:p>
          </p:txBody>
        </p:sp>
        <p:cxnSp>
          <p:nvCxnSpPr>
            <p:cNvPr id="36" name="直接连接符 35"/>
            <p:cNvCxnSpPr/>
            <p:nvPr/>
          </p:nvCxnSpPr>
          <p:spPr>
            <a:xfrm>
              <a:off x="917179" y="2822152"/>
              <a:ext cx="2551165" cy="0"/>
            </a:xfrm>
            <a:prstGeom prst="line">
              <a:avLst/>
            </a:prstGeom>
            <a:noFill/>
            <a:ln w="6350" cap="rnd" cmpd="sng" algn="ctr">
              <a:solidFill>
                <a:srgbClr val="07B498"/>
              </a:solidFill>
              <a:prstDash val="dash"/>
              <a:headEnd type="oval" w="med" len="med"/>
              <a:tailEnd type="oval" w="med" len="med"/>
            </a:ln>
            <a:effectLst/>
          </p:spPr>
        </p:cxnSp>
      </p:grpSp>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平台建设愿景及目标</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0" name="矩形 9"/>
          <p:cNvSpPr/>
          <p:nvPr/>
        </p:nvSpPr>
        <p:spPr>
          <a:xfrm>
            <a:off x="100715" y="709625"/>
            <a:ext cx="8935782" cy="458908"/>
          </a:xfrm>
          <a:prstGeom prst="rect">
            <a:avLst/>
          </a:prstGeom>
        </p:spPr>
        <p:txBody>
          <a:bodyPr wrap="square">
            <a:spAutoFit/>
          </a:bodyPr>
          <a:lstStyle/>
          <a:p>
            <a:pPr indent="266700" algn="ctr">
              <a:lnSpc>
                <a:spcPct val="150000"/>
              </a:lnSpc>
              <a:spcAft>
                <a:spcPts val="0"/>
              </a:spcAft>
            </a:pPr>
            <a:r>
              <a:rPr lang="zh-CN" altLang="en-US" b="1" kern="100" dirty="0">
                <a:latin typeface="微软雅黑" panose="020B0503020204020204" pitchFamily="34" charset="-122"/>
                <a:ea typeface="微软雅黑" panose="020B0503020204020204" pitchFamily="34" charset="-122"/>
                <a:cs typeface="Times New Roman" panose="02020603050405020304" pitchFamily="18" charset="0"/>
              </a:rPr>
              <a:t>成为全国第一的智能充电服务商和拥有第一流量的充电运营平台</a:t>
            </a:r>
            <a:endParaRPr lang="zh-CN" altLang="zh-CN" b="1" kern="100" dirty="0">
              <a:latin typeface="微软雅黑" panose="020B0503020204020204" pitchFamily="34" charset="-122"/>
              <a:ea typeface="微软雅黑" panose="020B0503020204020204" pitchFamily="34" charset="-122"/>
              <a:cs typeface="Times New Roman" panose="02020603050405020304" pitchFamily="18" charset="0"/>
            </a:endParaRPr>
          </a:p>
        </p:txBody>
      </p:sp>
      <p:grpSp>
        <p:nvGrpSpPr>
          <p:cNvPr id="33" name="组合 32"/>
          <p:cNvGrpSpPr/>
          <p:nvPr/>
        </p:nvGrpSpPr>
        <p:grpSpPr>
          <a:xfrm>
            <a:off x="110344" y="1214021"/>
            <a:ext cx="8885189" cy="1224136"/>
            <a:chOff x="90061" y="1419622"/>
            <a:chExt cx="8974640" cy="1224136"/>
          </a:xfrm>
        </p:grpSpPr>
        <p:sp>
          <p:nvSpPr>
            <p:cNvPr id="11" name="燕尾形 10"/>
            <p:cNvSpPr/>
            <p:nvPr/>
          </p:nvSpPr>
          <p:spPr>
            <a:xfrm>
              <a:off x="1032237" y="2041289"/>
              <a:ext cx="2100541" cy="602469"/>
            </a:xfrm>
            <a:prstGeom prst="chevron">
              <a:avLst>
                <a:gd name="adj" fmla="val 54429"/>
              </a:avLst>
            </a:prstGeom>
            <a:gradFill flip="none" rotWithShape="1">
              <a:gsLst>
                <a:gs pos="0">
                  <a:srgbClr val="258EA1">
                    <a:shade val="30000"/>
                    <a:satMod val="115000"/>
                  </a:srgbClr>
                </a:gs>
                <a:gs pos="11000">
                  <a:srgbClr val="258EA1">
                    <a:shade val="67500"/>
                    <a:satMod val="115000"/>
                  </a:srgbClr>
                </a:gs>
                <a:gs pos="21500">
                  <a:srgbClr val="19889C"/>
                </a:gs>
                <a:gs pos="45000">
                  <a:srgbClr val="258EA1">
                    <a:shade val="100000"/>
                    <a:satMod val="115000"/>
                  </a:srgbClr>
                </a:gs>
              </a:gsLst>
              <a:lin ang="0" scaled="1"/>
              <a:tileRect/>
            </a:gradFill>
            <a:ln w="12700" cap="flat" cmpd="sng" algn="ctr">
              <a:noFill/>
              <a:prstDash val="solid"/>
              <a:miter lim="800000"/>
            </a:ln>
            <a:effectLst/>
          </p:spPr>
          <p:txBody>
            <a:bodyPr lIns="68574" tIns="34288" rIns="68574" bIns="34288"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目标一</a:t>
              </a:r>
              <a:endParaRPr kumimoji="0" lang="zh-CN" altLang="en-US" sz="19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2" name="燕尾形 11"/>
            <p:cNvSpPr/>
            <p:nvPr/>
          </p:nvSpPr>
          <p:spPr>
            <a:xfrm>
              <a:off x="3000083" y="2027400"/>
              <a:ext cx="2100541" cy="602469"/>
            </a:xfrm>
            <a:prstGeom prst="chevron">
              <a:avLst>
                <a:gd name="adj" fmla="val 54429"/>
              </a:avLst>
            </a:prstGeom>
            <a:gradFill>
              <a:gsLst>
                <a:gs pos="44000">
                  <a:srgbClr val="2DB1AF"/>
                </a:gs>
                <a:gs pos="74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a:ln w="12700" cap="flat" cmpd="sng" algn="ctr">
              <a:noFill/>
              <a:prstDash val="solid"/>
              <a:miter lim="800000"/>
            </a:ln>
            <a:effectLst/>
          </p:spPr>
          <p:txBody>
            <a:bodyPr lIns="68574" tIns="34288" rIns="68574" bIns="34288" rtlCol="0" anchor="ctr"/>
            <a:lstStyle/>
            <a:p>
              <a:pPr marL="0" marR="0" lvl="0" indent="0" algn="ctr" defTabSz="914400" eaLnBrk="1" fontAlgn="auto" latinLnBrk="0" hangingPunct="1">
                <a:lnSpc>
                  <a:spcPct val="100000"/>
                </a:lnSpc>
                <a:spcBef>
                  <a:spcPts val="0"/>
                </a:spcBef>
                <a:spcAft>
                  <a:spcPts val="0"/>
                </a:spcAft>
                <a:buClrTx/>
                <a:buSzTx/>
                <a:buFontTx/>
                <a:buNone/>
                <a:defRPr/>
              </a:pPr>
              <a:r>
                <a:rPr lang="zh-CN" altLang="en-US" sz="1900" b="1" kern="0" dirty="0">
                  <a:solidFill>
                    <a:sysClr val="window" lastClr="FFFFFF">
                      <a:lumMod val="95000"/>
                    </a:sysClr>
                  </a:solidFill>
                  <a:latin typeface="微软雅黑" panose="020B0503020204020204" pitchFamily="34" charset="-122"/>
                  <a:ea typeface="微软雅黑" panose="020B0503020204020204" pitchFamily="34" charset="-122"/>
                </a:rPr>
                <a:t>目标二</a:t>
              </a:r>
              <a:endParaRPr kumimoji="0" lang="zh-CN" altLang="en-US" sz="19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sp>
          <p:nvSpPr>
            <p:cNvPr id="13" name="燕尾形 12"/>
            <p:cNvSpPr/>
            <p:nvPr/>
          </p:nvSpPr>
          <p:spPr>
            <a:xfrm>
              <a:off x="4991739" y="2027400"/>
              <a:ext cx="2100541" cy="602469"/>
            </a:xfrm>
            <a:prstGeom prst="chevron">
              <a:avLst>
                <a:gd name="adj" fmla="val 54429"/>
              </a:avLst>
            </a:prstGeom>
            <a:gradFill>
              <a:gsLst>
                <a:gs pos="0">
                  <a:srgbClr val="258EA1"/>
                </a:gs>
                <a:gs pos="74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a:ln w="12700" cap="flat" cmpd="sng" algn="ctr">
              <a:noFill/>
              <a:prstDash val="solid"/>
              <a:miter lim="800000"/>
            </a:ln>
            <a:effectLst/>
          </p:spPr>
          <p:txBody>
            <a:bodyPr lIns="68574" tIns="34288" rIns="68574" bIns="34288"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目标三</a:t>
              </a:r>
              <a:endParaRPr kumimoji="0" lang="zh-CN" altLang="en-US" sz="19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nvGrpSpPr>
            <p:cNvPr id="14" name="组合 13"/>
            <p:cNvGrpSpPr>
              <a:grpSpLocks noChangeAspect="1"/>
            </p:cNvGrpSpPr>
            <p:nvPr/>
          </p:nvGrpSpPr>
          <p:grpSpPr>
            <a:xfrm>
              <a:off x="90061" y="1419622"/>
              <a:ext cx="1067346" cy="1063801"/>
              <a:chOff x="3197225" y="3458369"/>
              <a:chExt cx="533400" cy="487363"/>
            </a:xfrm>
            <a:solidFill>
              <a:srgbClr val="F6B02F"/>
            </a:solidFill>
          </p:grpSpPr>
          <p:sp>
            <p:nvSpPr>
              <p:cNvPr id="15" name="Oval 312"/>
              <p:cNvSpPr>
                <a:spLocks noChangeArrowheads="1"/>
              </p:cNvSpPr>
              <p:nvPr/>
            </p:nvSpPr>
            <p:spPr bwMode="auto">
              <a:xfrm>
                <a:off x="3568700" y="3458369"/>
                <a:ext cx="93663" cy="88900"/>
              </a:xfrm>
              <a:prstGeom prst="ellipse">
                <a:avLst/>
              </a:pr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 lastClr="FFFFFF">
                      <a:lumMod val="95000"/>
                    </a:sysClr>
                  </a:solidFill>
                  <a:effectLst/>
                  <a:uLnTx/>
                  <a:uFillTx/>
                  <a:latin typeface="Calibri" panose="020F0502020204030204"/>
                  <a:ea typeface="宋体" panose="02010600030101010101" pitchFamily="2" charset="-122"/>
                  <a:cs typeface="+mn-cs"/>
                </a:endParaRPr>
              </a:p>
            </p:txBody>
          </p:sp>
          <p:sp>
            <p:nvSpPr>
              <p:cNvPr id="16" name="Freeform 313"/>
              <p:cNvSpPr/>
              <p:nvPr/>
            </p:nvSpPr>
            <p:spPr bwMode="auto">
              <a:xfrm>
                <a:off x="3197225" y="3513932"/>
                <a:ext cx="533400" cy="431800"/>
              </a:xfrm>
              <a:custGeom>
                <a:avLst/>
                <a:gdLst>
                  <a:gd name="T0" fmla="*/ 7 w 142"/>
                  <a:gd name="T1" fmla="*/ 60 h 115"/>
                  <a:gd name="T2" fmla="*/ 9 w 142"/>
                  <a:gd name="T3" fmla="*/ 60 h 115"/>
                  <a:gd name="T4" fmla="*/ 36 w 142"/>
                  <a:gd name="T5" fmla="*/ 60 h 115"/>
                  <a:gd name="T6" fmla="*/ 77 w 142"/>
                  <a:gd name="T7" fmla="*/ 12 h 115"/>
                  <a:gd name="T8" fmla="*/ 67 w 142"/>
                  <a:gd name="T9" fmla="*/ 12 h 115"/>
                  <a:gd name="T10" fmla="*/ 48 w 142"/>
                  <a:gd name="T11" fmla="*/ 34 h 115"/>
                  <a:gd name="T12" fmla="*/ 43 w 142"/>
                  <a:gd name="T13" fmla="*/ 36 h 115"/>
                  <a:gd name="T14" fmla="*/ 37 w 142"/>
                  <a:gd name="T15" fmla="*/ 30 h 115"/>
                  <a:gd name="T16" fmla="*/ 39 w 142"/>
                  <a:gd name="T17" fmla="*/ 25 h 115"/>
                  <a:gd name="T18" fmla="*/ 59 w 142"/>
                  <a:gd name="T19" fmla="*/ 2 h 115"/>
                  <a:gd name="T20" fmla="*/ 64 w 142"/>
                  <a:gd name="T21" fmla="*/ 0 h 115"/>
                  <a:gd name="T22" fmla="*/ 93 w 142"/>
                  <a:gd name="T23" fmla="*/ 0 h 115"/>
                  <a:gd name="T24" fmla="*/ 114 w 142"/>
                  <a:gd name="T25" fmla="*/ 15 h 115"/>
                  <a:gd name="T26" fmla="*/ 114 w 142"/>
                  <a:gd name="T27" fmla="*/ 32 h 115"/>
                  <a:gd name="T28" fmla="*/ 135 w 142"/>
                  <a:gd name="T29" fmla="*/ 32 h 115"/>
                  <a:gd name="T30" fmla="*/ 139 w 142"/>
                  <a:gd name="T31" fmla="*/ 34 h 115"/>
                  <a:gd name="T32" fmla="*/ 139 w 142"/>
                  <a:gd name="T33" fmla="*/ 43 h 115"/>
                  <a:gd name="T34" fmla="*/ 135 w 142"/>
                  <a:gd name="T35" fmla="*/ 45 h 115"/>
                  <a:gd name="T36" fmla="*/ 109 w 142"/>
                  <a:gd name="T37" fmla="*/ 45 h 115"/>
                  <a:gd name="T38" fmla="*/ 101 w 142"/>
                  <a:gd name="T39" fmla="*/ 38 h 115"/>
                  <a:gd name="T40" fmla="*/ 101 w 142"/>
                  <a:gd name="T41" fmla="*/ 27 h 115"/>
                  <a:gd name="T42" fmla="*/ 86 w 142"/>
                  <a:gd name="T43" fmla="*/ 45 h 115"/>
                  <a:gd name="T44" fmla="*/ 100 w 142"/>
                  <a:gd name="T45" fmla="*/ 59 h 115"/>
                  <a:gd name="T46" fmla="*/ 101 w 142"/>
                  <a:gd name="T47" fmla="*/ 69 h 115"/>
                  <a:gd name="T48" fmla="*/ 92 w 142"/>
                  <a:gd name="T49" fmla="*/ 109 h 115"/>
                  <a:gd name="T50" fmla="*/ 85 w 142"/>
                  <a:gd name="T51" fmla="*/ 115 h 115"/>
                  <a:gd name="T52" fmla="*/ 77 w 142"/>
                  <a:gd name="T53" fmla="*/ 108 h 115"/>
                  <a:gd name="T54" fmla="*/ 77 w 142"/>
                  <a:gd name="T55" fmla="*/ 106 h 115"/>
                  <a:gd name="T56" fmla="*/ 85 w 142"/>
                  <a:gd name="T57" fmla="*/ 72 h 115"/>
                  <a:gd name="T58" fmla="*/ 66 w 142"/>
                  <a:gd name="T59" fmla="*/ 54 h 115"/>
                  <a:gd name="T60" fmla="*/ 50 w 142"/>
                  <a:gd name="T61" fmla="*/ 72 h 115"/>
                  <a:gd name="T62" fmla="*/ 41 w 142"/>
                  <a:gd name="T63" fmla="*/ 75 h 115"/>
                  <a:gd name="T64" fmla="*/ 8 w 142"/>
                  <a:gd name="T65" fmla="*/ 75 h 115"/>
                  <a:gd name="T66" fmla="*/ 1 w 142"/>
                  <a:gd name="T67" fmla="*/ 69 h 115"/>
                  <a:gd name="T68" fmla="*/ 7 w 142"/>
                  <a:gd name="T69" fmla="*/ 60 h 11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142" h="115">
                    <a:moveTo>
                      <a:pt x="7" y="60"/>
                    </a:moveTo>
                    <a:cubicBezTo>
                      <a:pt x="7" y="60"/>
                      <a:pt x="8" y="60"/>
                      <a:pt x="9" y="60"/>
                    </a:cubicBezTo>
                    <a:cubicBezTo>
                      <a:pt x="36" y="60"/>
                      <a:pt x="36" y="60"/>
                      <a:pt x="36" y="60"/>
                    </a:cubicBezTo>
                    <a:cubicBezTo>
                      <a:pt x="77" y="12"/>
                      <a:pt x="77" y="12"/>
                      <a:pt x="77" y="12"/>
                    </a:cubicBezTo>
                    <a:cubicBezTo>
                      <a:pt x="67" y="12"/>
                      <a:pt x="67" y="12"/>
                      <a:pt x="67" y="12"/>
                    </a:cubicBezTo>
                    <a:cubicBezTo>
                      <a:pt x="48" y="34"/>
                      <a:pt x="48" y="34"/>
                      <a:pt x="48" y="34"/>
                    </a:cubicBezTo>
                    <a:cubicBezTo>
                      <a:pt x="47" y="35"/>
                      <a:pt x="45" y="36"/>
                      <a:pt x="43" y="36"/>
                    </a:cubicBezTo>
                    <a:cubicBezTo>
                      <a:pt x="40" y="36"/>
                      <a:pt x="37" y="33"/>
                      <a:pt x="37" y="30"/>
                    </a:cubicBezTo>
                    <a:cubicBezTo>
                      <a:pt x="37" y="28"/>
                      <a:pt x="38" y="26"/>
                      <a:pt x="39" y="25"/>
                    </a:cubicBezTo>
                    <a:cubicBezTo>
                      <a:pt x="59" y="2"/>
                      <a:pt x="59" y="2"/>
                      <a:pt x="59" y="2"/>
                    </a:cubicBezTo>
                    <a:cubicBezTo>
                      <a:pt x="61" y="1"/>
                      <a:pt x="62" y="0"/>
                      <a:pt x="64" y="0"/>
                    </a:cubicBezTo>
                    <a:cubicBezTo>
                      <a:pt x="93" y="0"/>
                      <a:pt x="93" y="0"/>
                      <a:pt x="93" y="0"/>
                    </a:cubicBezTo>
                    <a:cubicBezTo>
                      <a:pt x="93" y="0"/>
                      <a:pt x="112" y="14"/>
                      <a:pt x="114" y="15"/>
                    </a:cubicBezTo>
                    <a:cubicBezTo>
                      <a:pt x="114" y="32"/>
                      <a:pt x="114" y="32"/>
                      <a:pt x="114" y="32"/>
                    </a:cubicBezTo>
                    <a:cubicBezTo>
                      <a:pt x="135" y="32"/>
                      <a:pt x="135" y="32"/>
                      <a:pt x="135" y="32"/>
                    </a:cubicBezTo>
                    <a:cubicBezTo>
                      <a:pt x="137" y="32"/>
                      <a:pt x="138" y="33"/>
                      <a:pt x="139" y="34"/>
                    </a:cubicBezTo>
                    <a:cubicBezTo>
                      <a:pt x="142" y="36"/>
                      <a:pt x="142" y="40"/>
                      <a:pt x="139" y="43"/>
                    </a:cubicBezTo>
                    <a:cubicBezTo>
                      <a:pt x="138" y="44"/>
                      <a:pt x="137" y="44"/>
                      <a:pt x="135" y="45"/>
                    </a:cubicBezTo>
                    <a:cubicBezTo>
                      <a:pt x="109" y="45"/>
                      <a:pt x="109" y="45"/>
                      <a:pt x="109" y="45"/>
                    </a:cubicBezTo>
                    <a:cubicBezTo>
                      <a:pt x="101" y="44"/>
                      <a:pt x="101" y="38"/>
                      <a:pt x="101" y="38"/>
                    </a:cubicBezTo>
                    <a:cubicBezTo>
                      <a:pt x="101" y="27"/>
                      <a:pt x="101" y="27"/>
                      <a:pt x="101" y="27"/>
                    </a:cubicBezTo>
                    <a:cubicBezTo>
                      <a:pt x="86" y="45"/>
                      <a:pt x="86" y="45"/>
                      <a:pt x="86" y="45"/>
                    </a:cubicBezTo>
                    <a:cubicBezTo>
                      <a:pt x="100" y="59"/>
                      <a:pt x="100" y="59"/>
                      <a:pt x="100" y="59"/>
                    </a:cubicBezTo>
                    <a:cubicBezTo>
                      <a:pt x="100" y="59"/>
                      <a:pt x="103" y="62"/>
                      <a:pt x="101" y="69"/>
                    </a:cubicBezTo>
                    <a:cubicBezTo>
                      <a:pt x="92" y="109"/>
                      <a:pt x="92" y="109"/>
                      <a:pt x="92" y="109"/>
                    </a:cubicBezTo>
                    <a:cubicBezTo>
                      <a:pt x="92" y="113"/>
                      <a:pt x="88" y="115"/>
                      <a:pt x="85" y="115"/>
                    </a:cubicBezTo>
                    <a:cubicBezTo>
                      <a:pt x="80" y="115"/>
                      <a:pt x="77" y="112"/>
                      <a:pt x="77" y="108"/>
                    </a:cubicBezTo>
                    <a:cubicBezTo>
                      <a:pt x="77" y="107"/>
                      <a:pt x="77" y="106"/>
                      <a:pt x="77" y="106"/>
                    </a:cubicBezTo>
                    <a:cubicBezTo>
                      <a:pt x="85" y="72"/>
                      <a:pt x="85" y="72"/>
                      <a:pt x="85" y="72"/>
                    </a:cubicBezTo>
                    <a:cubicBezTo>
                      <a:pt x="66" y="54"/>
                      <a:pt x="66" y="54"/>
                      <a:pt x="66" y="54"/>
                    </a:cubicBezTo>
                    <a:cubicBezTo>
                      <a:pt x="50" y="72"/>
                      <a:pt x="50" y="72"/>
                      <a:pt x="50" y="72"/>
                    </a:cubicBezTo>
                    <a:cubicBezTo>
                      <a:pt x="50" y="72"/>
                      <a:pt x="48" y="75"/>
                      <a:pt x="41" y="75"/>
                    </a:cubicBezTo>
                    <a:cubicBezTo>
                      <a:pt x="8" y="75"/>
                      <a:pt x="8" y="75"/>
                      <a:pt x="8" y="75"/>
                    </a:cubicBezTo>
                    <a:cubicBezTo>
                      <a:pt x="5" y="75"/>
                      <a:pt x="2" y="73"/>
                      <a:pt x="1" y="69"/>
                    </a:cubicBezTo>
                    <a:cubicBezTo>
                      <a:pt x="0" y="65"/>
                      <a:pt x="2" y="61"/>
                      <a:pt x="7" y="60"/>
                    </a:cubicBezTo>
                    <a:close/>
                  </a:path>
                </a:pathLst>
              </a:custGeom>
              <a:grpFill/>
              <a:ln w="12700" cap="flat" cmpd="sng" algn="ctr">
                <a:noFill/>
                <a:prstDash val="solid"/>
                <a:miter lim="800000"/>
              </a:ln>
              <a:effectLst/>
            </p:spPr>
            <p:txBody>
              <a:bodyPr rtlCol="0"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900" b="0" i="0" u="none" strike="noStrike" kern="0" cap="none" spc="0" normalizeH="0" baseline="0" noProof="0">
                  <a:ln>
                    <a:noFill/>
                  </a:ln>
                  <a:solidFill>
                    <a:sysClr val="window" lastClr="FFFFFF">
                      <a:lumMod val="95000"/>
                    </a:sysClr>
                  </a:solidFill>
                  <a:effectLst/>
                  <a:uLnTx/>
                  <a:uFillTx/>
                  <a:latin typeface="Calibri" panose="020F0502020204030204"/>
                  <a:ea typeface="宋体" panose="02010600030101010101" pitchFamily="2" charset="-122"/>
                  <a:cs typeface="+mn-cs"/>
                </a:endParaRPr>
              </a:p>
            </p:txBody>
          </p:sp>
        </p:grpSp>
        <p:sp>
          <p:nvSpPr>
            <p:cNvPr id="32" name="燕尾形 31"/>
            <p:cNvSpPr/>
            <p:nvPr/>
          </p:nvSpPr>
          <p:spPr>
            <a:xfrm>
              <a:off x="6964160" y="2035716"/>
              <a:ext cx="2100541" cy="602469"/>
            </a:xfrm>
            <a:prstGeom prst="chevron">
              <a:avLst>
                <a:gd name="adj" fmla="val 54429"/>
              </a:avLst>
            </a:prstGeom>
            <a:gradFill>
              <a:gsLst>
                <a:gs pos="0">
                  <a:srgbClr val="258EA1"/>
                </a:gs>
                <a:gs pos="74000">
                  <a:schemeClr val="accent1">
                    <a:lumMod val="45000"/>
                    <a:lumOff val="55000"/>
                  </a:schemeClr>
                </a:gs>
                <a:gs pos="83000">
                  <a:schemeClr val="accent1">
                    <a:lumMod val="45000"/>
                    <a:lumOff val="55000"/>
                  </a:schemeClr>
                </a:gs>
                <a:gs pos="100000">
                  <a:schemeClr val="accent1">
                    <a:lumMod val="30000"/>
                    <a:lumOff val="70000"/>
                  </a:schemeClr>
                </a:gs>
              </a:gsLst>
              <a:lin ang="4200000" scaled="0"/>
            </a:gradFill>
            <a:ln w="12700" cap="flat" cmpd="sng" algn="ctr">
              <a:noFill/>
              <a:prstDash val="solid"/>
              <a:miter lim="800000"/>
            </a:ln>
            <a:effectLst/>
          </p:spPr>
          <p:txBody>
            <a:bodyPr lIns="68574" tIns="34288" rIns="68574" bIns="34288" rtlCol="0" anchor="ctr"/>
            <a:lstStyle/>
            <a:p>
              <a:pPr marL="0" marR="0" lvl="0" indent="0" algn="ctr" defTabSz="914400" eaLnBrk="1" fontAlgn="auto" latinLnBrk="0" hangingPunct="1">
                <a:lnSpc>
                  <a:spcPct val="100000"/>
                </a:lnSpc>
                <a:spcBef>
                  <a:spcPts val="0"/>
                </a:spcBef>
                <a:spcAft>
                  <a:spcPts val="0"/>
                </a:spcAft>
                <a:buClrTx/>
                <a:buSzTx/>
                <a:buFontTx/>
                <a:buNone/>
                <a:defRPr/>
              </a:pPr>
              <a:r>
                <a:rPr kumimoji="0" lang="zh-CN" altLang="en-US" sz="19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rPr>
                <a:t>目标四</a:t>
              </a:r>
              <a:endParaRPr kumimoji="0" lang="zh-CN" altLang="en-US" sz="1900" b="1" i="0" u="none" strike="noStrike" kern="0" cap="none" spc="0" normalizeH="0" baseline="0" noProof="0" dirty="0">
                <a:ln>
                  <a:noFill/>
                </a:ln>
                <a:solidFill>
                  <a:sysClr val="window" lastClr="FFFFFF">
                    <a:lumMod val="95000"/>
                  </a:sysClr>
                </a:solidFill>
                <a:effectLst/>
                <a:uLnTx/>
                <a:uFillTx/>
                <a:latin typeface="微软雅黑" panose="020B0503020204020204" pitchFamily="34" charset="-122"/>
                <a:ea typeface="微软雅黑" panose="020B0503020204020204" pitchFamily="34" charset="-122"/>
              </a:endParaRPr>
            </a:p>
          </p:txBody>
        </p:sp>
      </p:grpSp>
      <p:cxnSp>
        <p:nvCxnSpPr>
          <p:cNvPr id="56" name="直接连接符 55"/>
          <p:cNvCxnSpPr/>
          <p:nvPr/>
        </p:nvCxnSpPr>
        <p:spPr>
          <a:xfrm flipH="1">
            <a:off x="244786" y="2464251"/>
            <a:ext cx="869463" cy="1166801"/>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cxnSp>
        <p:nvCxnSpPr>
          <p:cNvPr id="57" name="直接连接符 56"/>
          <p:cNvCxnSpPr/>
          <p:nvPr/>
        </p:nvCxnSpPr>
        <p:spPr>
          <a:xfrm>
            <a:off x="2772868" y="2452046"/>
            <a:ext cx="3735101" cy="1253532"/>
          </a:xfrm>
          <a:prstGeom prst="line">
            <a:avLst/>
          </a:prstGeom>
          <a:ln w="19050">
            <a:prstDash val="dash"/>
          </a:ln>
        </p:spPr>
        <p:style>
          <a:lnRef idx="1">
            <a:schemeClr val="accent1"/>
          </a:lnRef>
          <a:fillRef idx="0">
            <a:schemeClr val="accent1"/>
          </a:fillRef>
          <a:effectRef idx="0">
            <a:schemeClr val="accent1"/>
          </a:effectRef>
          <a:fontRef idx="minor">
            <a:schemeClr val="tx1"/>
          </a:fontRef>
        </p:style>
      </p:cxnSp>
      <p:grpSp>
        <p:nvGrpSpPr>
          <p:cNvPr id="62" name="组合 61"/>
          <p:cNvGrpSpPr/>
          <p:nvPr/>
        </p:nvGrpSpPr>
        <p:grpSpPr>
          <a:xfrm>
            <a:off x="152361" y="3655850"/>
            <a:ext cx="2620507" cy="1329695"/>
            <a:chOff x="5842373" y="1255133"/>
            <a:chExt cx="2620507" cy="1329695"/>
          </a:xfrm>
        </p:grpSpPr>
        <p:cxnSp>
          <p:nvCxnSpPr>
            <p:cNvPr id="63" name="直接连接符 62"/>
            <p:cNvCxnSpPr/>
            <p:nvPr/>
          </p:nvCxnSpPr>
          <p:spPr>
            <a:xfrm>
              <a:off x="5883326" y="1976859"/>
              <a:ext cx="1918409" cy="0"/>
            </a:xfrm>
            <a:prstGeom prst="line">
              <a:avLst/>
            </a:prstGeom>
            <a:noFill/>
            <a:ln w="12700" cap="flat" cmpd="sng" algn="ctr">
              <a:solidFill>
                <a:schemeClr val="bg1"/>
              </a:solidFill>
              <a:prstDash val="solid"/>
              <a:miter lim="800000"/>
            </a:ln>
            <a:effectLst/>
          </p:spPr>
        </p:cxnSp>
        <p:sp>
          <p:nvSpPr>
            <p:cNvPr id="64" name="矩形 63"/>
            <p:cNvSpPr/>
            <p:nvPr/>
          </p:nvSpPr>
          <p:spPr>
            <a:xfrm>
              <a:off x="5868194" y="1255133"/>
              <a:ext cx="715568" cy="300078"/>
            </a:xfrm>
            <a:prstGeom prst="rect">
              <a:avLst/>
            </a:prstGeom>
          </p:spPr>
          <p:txBody>
            <a:bodyPr wrap="none" lIns="68574" tIns="34288" rIns="68574" bIns="34288">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500" b="1" kern="0" noProof="0" dirty="0">
                  <a:latin typeface="微软雅黑" panose="020B0503020204020204" pitchFamily="34" charset="-122"/>
                  <a:ea typeface="微软雅黑" panose="020B0503020204020204" pitchFamily="34" charset="-122"/>
                </a:rPr>
                <a:t>阶段一</a:t>
              </a:r>
              <a:endParaRPr kumimoji="0" lang="en-US" altLang="zh-CN" sz="15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65" name="矩形 47"/>
            <p:cNvSpPr>
              <a:spLocks noChangeArrowheads="1"/>
            </p:cNvSpPr>
            <p:nvPr/>
          </p:nvSpPr>
          <p:spPr bwMode="auto">
            <a:xfrm>
              <a:off x="5842373" y="1511718"/>
              <a:ext cx="2620507" cy="107311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4" tIns="34288" rIns="68574" bIns="342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nSpc>
                  <a:spcPct val="110000"/>
                </a:lnSpc>
                <a:spcBef>
                  <a:spcPct val="0"/>
                </a:spcBef>
                <a:buNone/>
                <a:defRPr/>
              </a:pPr>
              <a:r>
                <a:rPr lang="zh-CN" altLang="en-US" sz="1000" kern="100" dirty="0">
                  <a:solidFill>
                    <a:schemeClr val="tx1">
                      <a:lumMod val="65000"/>
                      <a:lumOff val="35000"/>
                    </a:schemeClr>
                  </a:solidFill>
                  <a:cs typeface="Times New Roman" panose="02020603050405020304" pitchFamily="18" charset="0"/>
                </a:rPr>
                <a:t>提升充电桩运营公司内部工作效率，降低管理成本；</a:t>
              </a:r>
              <a:endParaRPr lang="en-US" altLang="zh-CN" sz="1000" kern="100" dirty="0">
                <a:solidFill>
                  <a:schemeClr val="tx1">
                    <a:lumMod val="65000"/>
                    <a:lumOff val="35000"/>
                  </a:schemeClr>
                </a:solidFill>
                <a:cs typeface="Times New Roman" panose="02020603050405020304" pitchFamily="18" charset="0"/>
              </a:endParaRPr>
            </a:p>
            <a:p>
              <a:pPr lvl="0">
                <a:lnSpc>
                  <a:spcPct val="110000"/>
                </a:lnSpc>
                <a:spcBef>
                  <a:spcPct val="0"/>
                </a:spcBef>
                <a:buNone/>
                <a:defRPr/>
              </a:pPr>
              <a:r>
                <a:rPr kumimoji="0" lang="zh-CN" altLang="en-US" sz="1000" b="0" i="0" u="none" strike="noStrike" kern="0" cap="none" spc="0" normalizeH="0" baseline="0" noProof="0" dirty="0">
                  <a:ln>
                    <a:noFill/>
                  </a:ln>
                  <a:solidFill>
                    <a:schemeClr val="tx1">
                      <a:lumMod val="65000"/>
                      <a:lumOff val="35000"/>
                    </a:schemeClr>
                  </a:solidFill>
                  <a:effectLst/>
                  <a:uLnTx/>
                  <a:uFillTx/>
                  <a:sym typeface="微软雅黑" panose="020B0503020204020204" pitchFamily="34" charset="-122"/>
                </a:rPr>
                <a:t>通过平台实现工程询报价、寻源、供应协同、施工进度及状态查询等管理功能，并通过平台实现</a:t>
              </a:r>
              <a:r>
                <a:rPr lang="zh-CN" altLang="en-US" sz="1000" kern="0" dirty="0">
                  <a:solidFill>
                    <a:schemeClr val="tx1">
                      <a:lumMod val="65000"/>
                      <a:lumOff val="35000"/>
                    </a:schemeClr>
                  </a:solidFill>
                  <a:sym typeface="微软雅黑" panose="020B0503020204020204" pitchFamily="34" charset="-122"/>
                </a:rPr>
                <a:t>项目移交标准发布与项目验收管理等功能</a:t>
              </a:r>
              <a:endParaRPr kumimoji="0" lang="zh-CN" altLang="en-US" sz="1000" b="0" i="0" u="none" strike="noStrike" kern="0" cap="none" spc="0" normalizeH="0" baseline="0" noProof="0" dirty="0">
                <a:ln>
                  <a:noFill/>
                </a:ln>
                <a:solidFill>
                  <a:schemeClr val="tx1">
                    <a:lumMod val="65000"/>
                    <a:lumOff val="35000"/>
                  </a:schemeClr>
                </a:solidFill>
                <a:effectLst/>
                <a:uLnTx/>
                <a:uFillTx/>
                <a:sym typeface="微软雅黑" panose="020B0503020204020204" pitchFamily="34" charset="-122"/>
              </a:endParaRPr>
            </a:p>
          </p:txBody>
        </p:sp>
      </p:grpSp>
      <p:grpSp>
        <p:nvGrpSpPr>
          <p:cNvPr id="66" name="组合 65"/>
          <p:cNvGrpSpPr/>
          <p:nvPr/>
        </p:nvGrpSpPr>
        <p:grpSpPr>
          <a:xfrm>
            <a:off x="2948570" y="3655850"/>
            <a:ext cx="2364589" cy="899523"/>
            <a:chOff x="5842374" y="2065475"/>
            <a:chExt cx="2364589" cy="899523"/>
          </a:xfrm>
        </p:grpSpPr>
        <p:cxnSp>
          <p:nvCxnSpPr>
            <p:cNvPr id="67" name="直接连接符 66"/>
            <p:cNvCxnSpPr/>
            <p:nvPr/>
          </p:nvCxnSpPr>
          <p:spPr>
            <a:xfrm>
              <a:off x="5883326" y="2964998"/>
              <a:ext cx="1918409" cy="0"/>
            </a:xfrm>
            <a:prstGeom prst="line">
              <a:avLst/>
            </a:prstGeom>
            <a:noFill/>
            <a:ln w="12700" cap="flat" cmpd="sng" algn="ctr">
              <a:solidFill>
                <a:schemeClr val="bg1"/>
              </a:solidFill>
              <a:prstDash val="solid"/>
              <a:miter lim="800000"/>
            </a:ln>
            <a:effectLst/>
          </p:spPr>
        </p:cxnSp>
        <p:sp>
          <p:nvSpPr>
            <p:cNvPr id="68" name="矩形 67"/>
            <p:cNvSpPr/>
            <p:nvPr/>
          </p:nvSpPr>
          <p:spPr>
            <a:xfrm>
              <a:off x="5868194" y="2065475"/>
              <a:ext cx="715568" cy="300078"/>
            </a:xfrm>
            <a:prstGeom prst="rect">
              <a:avLst/>
            </a:prstGeom>
          </p:spPr>
          <p:txBody>
            <a:bodyPr wrap="none" lIns="68574" tIns="34288" rIns="68574" bIns="34288">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500" b="1" kern="0" dirty="0">
                  <a:latin typeface="微软雅黑" panose="020B0503020204020204" pitchFamily="34" charset="-122"/>
                  <a:ea typeface="微软雅黑" panose="020B0503020204020204" pitchFamily="34" charset="-122"/>
                </a:rPr>
                <a:t>阶段</a:t>
              </a:r>
              <a:r>
                <a:rPr kumimoji="0" lang="zh-CN" altLang="en-US" sz="15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二</a:t>
              </a:r>
              <a:endParaRPr kumimoji="0" lang="en-US" altLang="zh-CN" sz="15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69" name="矩形 47"/>
            <p:cNvSpPr>
              <a:spLocks noChangeArrowheads="1"/>
            </p:cNvSpPr>
            <p:nvPr/>
          </p:nvSpPr>
          <p:spPr bwMode="auto">
            <a:xfrm>
              <a:off x="5842374" y="2322060"/>
              <a:ext cx="2364589" cy="577077"/>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4" tIns="34288" rIns="68574" bIns="342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nSpc>
                  <a:spcPct val="110000"/>
                </a:lnSpc>
                <a:spcBef>
                  <a:spcPct val="0"/>
                </a:spcBef>
                <a:buNone/>
                <a:defRPr/>
              </a:pPr>
              <a:r>
                <a:rPr kumimoji="0" lang="zh-CN" altLang="en-US" sz="1000" i="0" u="none" strike="noStrike" kern="0" cap="none" spc="0" normalizeH="0" baseline="0" noProof="0" dirty="0">
                  <a:ln>
                    <a:noFill/>
                  </a:ln>
                  <a:solidFill>
                    <a:schemeClr val="tx1">
                      <a:lumMod val="65000"/>
                      <a:lumOff val="35000"/>
                    </a:schemeClr>
                  </a:solidFill>
                  <a:effectLst/>
                  <a:uLnTx/>
                  <a:uFillTx/>
                  <a:sym typeface="微软雅黑" panose="020B0503020204020204" pitchFamily="34" charset="-122"/>
                </a:rPr>
                <a:t>满足充电桩运营日常管理需求，并满足加盟商运营需求，对加盟商实现平台化管理</a:t>
              </a:r>
              <a:endParaRPr kumimoji="0" lang="zh-CN" altLang="en-US" sz="1000" i="0" u="none" strike="noStrike" kern="0" cap="none" spc="0" normalizeH="0" baseline="0" noProof="0" dirty="0">
                <a:ln>
                  <a:noFill/>
                </a:ln>
                <a:solidFill>
                  <a:schemeClr val="tx1">
                    <a:lumMod val="65000"/>
                    <a:lumOff val="35000"/>
                  </a:schemeClr>
                </a:solidFill>
                <a:effectLst/>
                <a:uLnTx/>
                <a:uFillTx/>
                <a:sym typeface="微软雅黑" panose="020B0503020204020204" pitchFamily="34" charset="-122"/>
              </a:endParaRPr>
            </a:p>
          </p:txBody>
        </p:sp>
      </p:grpSp>
      <p:grpSp>
        <p:nvGrpSpPr>
          <p:cNvPr id="70" name="组合 69"/>
          <p:cNvGrpSpPr/>
          <p:nvPr/>
        </p:nvGrpSpPr>
        <p:grpSpPr>
          <a:xfrm>
            <a:off x="5906548" y="3705578"/>
            <a:ext cx="2364589" cy="721727"/>
            <a:chOff x="5842374" y="3053613"/>
            <a:chExt cx="2364589" cy="721727"/>
          </a:xfrm>
        </p:grpSpPr>
        <p:cxnSp>
          <p:nvCxnSpPr>
            <p:cNvPr id="71" name="直接连接符 70"/>
            <p:cNvCxnSpPr/>
            <p:nvPr/>
          </p:nvCxnSpPr>
          <p:spPr>
            <a:xfrm>
              <a:off x="5883326" y="3775340"/>
              <a:ext cx="1918409" cy="0"/>
            </a:xfrm>
            <a:prstGeom prst="line">
              <a:avLst/>
            </a:prstGeom>
            <a:noFill/>
            <a:ln w="12700" cap="flat" cmpd="sng" algn="ctr">
              <a:solidFill>
                <a:schemeClr val="bg1"/>
              </a:solidFill>
              <a:prstDash val="solid"/>
              <a:miter lim="800000"/>
            </a:ln>
            <a:effectLst/>
          </p:spPr>
        </p:cxnSp>
        <p:sp>
          <p:nvSpPr>
            <p:cNvPr id="72" name="矩形 71"/>
            <p:cNvSpPr/>
            <p:nvPr/>
          </p:nvSpPr>
          <p:spPr>
            <a:xfrm>
              <a:off x="5868194" y="3053613"/>
              <a:ext cx="715568" cy="300078"/>
            </a:xfrm>
            <a:prstGeom prst="rect">
              <a:avLst/>
            </a:prstGeom>
          </p:spPr>
          <p:txBody>
            <a:bodyPr wrap="none" lIns="68574" tIns="34288" rIns="68574" bIns="34288">
              <a:spAutoFit/>
            </a:bodyPr>
            <a:lstStyle/>
            <a:p>
              <a:pPr marL="0" marR="0" lvl="0" indent="0" algn="l" defTabSz="914400" eaLnBrk="1" fontAlgn="auto" latinLnBrk="0" hangingPunct="1">
                <a:lnSpc>
                  <a:spcPct val="100000"/>
                </a:lnSpc>
                <a:spcBef>
                  <a:spcPts val="0"/>
                </a:spcBef>
                <a:spcAft>
                  <a:spcPts val="0"/>
                </a:spcAft>
                <a:buClrTx/>
                <a:buSzTx/>
                <a:buFontTx/>
                <a:buNone/>
                <a:defRPr/>
              </a:pPr>
              <a:r>
                <a:rPr lang="zh-CN" altLang="en-US" sz="1500" b="1" kern="0" dirty="0">
                  <a:latin typeface="微软雅黑" panose="020B0503020204020204" pitchFamily="34" charset="-122"/>
                  <a:ea typeface="微软雅黑" panose="020B0503020204020204" pitchFamily="34" charset="-122"/>
                </a:rPr>
                <a:t>阶段</a:t>
              </a:r>
              <a:r>
                <a:rPr kumimoji="0" lang="zh-CN" altLang="en-US" sz="15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rPr>
                <a:t>三</a:t>
              </a:r>
              <a:endParaRPr kumimoji="0" lang="en-US" altLang="zh-CN" sz="1500" b="1" i="0" u="none" strike="noStrike" kern="0" cap="none" spc="0" normalizeH="0" baseline="0" noProof="0" dirty="0">
                <a:ln>
                  <a:noFill/>
                </a:ln>
                <a:effectLst/>
                <a:uLnTx/>
                <a:uFillTx/>
                <a:latin typeface="微软雅黑" panose="020B0503020204020204" pitchFamily="34" charset="-122"/>
                <a:ea typeface="微软雅黑" panose="020B0503020204020204" pitchFamily="34" charset="-122"/>
              </a:endParaRPr>
            </a:p>
          </p:txBody>
        </p:sp>
        <p:sp>
          <p:nvSpPr>
            <p:cNvPr id="73" name="矩形 47"/>
            <p:cNvSpPr>
              <a:spLocks noChangeArrowheads="1"/>
            </p:cNvSpPr>
            <p:nvPr/>
          </p:nvSpPr>
          <p:spPr bwMode="auto">
            <a:xfrm>
              <a:off x="5842374" y="3310199"/>
              <a:ext cx="2364589" cy="22672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lIns="68574" tIns="34288" rIns="68574" bIns="34288">
              <a:spAutoFit/>
            </a:bodyPr>
            <a:lstStyle>
              <a:lvl1pPr>
                <a:spcBef>
                  <a:spcPct val="20000"/>
                </a:spcBef>
                <a:buFont typeface="Arial" panose="020B0604020202020204" pitchFamily="34" charset="0"/>
                <a:buChar char="•"/>
                <a:defRPr sz="32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1pPr>
              <a:lvl2pPr marL="742950" indent="-285750">
                <a:spcBef>
                  <a:spcPct val="20000"/>
                </a:spcBef>
                <a:buFont typeface="Arial" panose="020B0604020202020204" pitchFamily="34" charset="0"/>
                <a:buChar char="–"/>
                <a:defRPr sz="28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2pPr>
              <a:lvl3pPr marL="1143000" indent="-228600">
                <a:spcBef>
                  <a:spcPct val="20000"/>
                </a:spcBef>
                <a:buFont typeface="Arial" panose="020B0604020202020204" pitchFamily="34" charset="0"/>
                <a:buChar char="•"/>
                <a:defRPr sz="24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3pPr>
              <a:lvl4pPr marL="16002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4pPr>
              <a:lvl5pPr marL="2057400" indent="-228600">
                <a:spcBef>
                  <a:spcPct val="20000"/>
                </a:spcBef>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5pPr>
              <a:lvl6pPr marL="25146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6pPr>
              <a:lvl7pPr marL="29718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7pPr>
              <a:lvl8pPr marL="34290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8pPr>
              <a:lvl9pPr marL="3886200" indent="-228600" eaLnBrk="0" fontAlgn="base" hangingPunct="0">
                <a:spcBef>
                  <a:spcPct val="20000"/>
                </a:spcBef>
                <a:spcAft>
                  <a:spcPct val="0"/>
                </a:spcAft>
                <a:buFont typeface="Arial" panose="020B0604020202020204" pitchFamily="34" charset="0"/>
                <a:buChar char="»"/>
                <a:defRPr sz="2000">
                  <a:solidFill>
                    <a:schemeClr val="tx1"/>
                  </a:solidFill>
                  <a:latin typeface="微软雅黑" panose="020B0503020204020204" pitchFamily="34" charset="-122"/>
                  <a:ea typeface="微软雅黑" panose="020B0503020204020204" pitchFamily="34" charset="-122"/>
                  <a:sym typeface="Calibri" panose="020F0502020204030204" pitchFamily="34" charset="0"/>
                </a:defRPr>
              </a:lvl9pPr>
            </a:lstStyle>
            <a:p>
              <a:pPr lvl="0">
                <a:lnSpc>
                  <a:spcPct val="110000"/>
                </a:lnSpc>
                <a:spcBef>
                  <a:spcPct val="0"/>
                </a:spcBef>
                <a:buNone/>
                <a:defRPr/>
              </a:pPr>
              <a:r>
                <a:rPr kumimoji="0" lang="zh-CN" altLang="en-US" sz="1000" b="0" i="0" u="none" strike="noStrike" kern="0" cap="none" spc="0" normalizeH="0" baseline="0" noProof="0" dirty="0">
                  <a:ln>
                    <a:noFill/>
                  </a:ln>
                  <a:solidFill>
                    <a:schemeClr val="tx1">
                      <a:lumMod val="65000"/>
                      <a:lumOff val="35000"/>
                    </a:schemeClr>
                  </a:solidFill>
                  <a:effectLst/>
                  <a:uLnTx/>
                  <a:uFillTx/>
                  <a:sym typeface="微软雅黑" panose="020B0503020204020204" pitchFamily="34" charset="-122"/>
                </a:rPr>
                <a:t>兼并同行企业，建立平台化接入标准</a:t>
              </a:r>
              <a:endParaRPr kumimoji="0" lang="zh-CN" altLang="en-US" sz="1000" b="0" i="0" u="none" strike="noStrike" kern="0" cap="none" spc="0" normalizeH="0" baseline="0" noProof="0" dirty="0">
                <a:ln>
                  <a:noFill/>
                </a:ln>
                <a:solidFill>
                  <a:schemeClr val="tx1">
                    <a:lumMod val="65000"/>
                    <a:lumOff val="35000"/>
                  </a:schemeClr>
                </a:solidFill>
                <a:effectLst/>
                <a:uLnTx/>
                <a:uFillTx/>
                <a:sym typeface="微软雅黑" panose="020B0503020204020204" pitchFamily="34" charset="-122"/>
              </a:endParaRPr>
            </a:p>
          </p:txBody>
        </p:sp>
      </p:grpSp>
    </p:spTree>
  </p:cSld>
  <p:clrMapOvr>
    <a:masterClrMapping/>
  </p:clrMapOvr>
</p:sld>
</file>

<file path=ppt/slides/slide2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充电桩产业平台蓝图规划</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3995936" y="1779662"/>
            <a:ext cx="2880320" cy="1296144"/>
            <a:chOff x="2495628" y="3144346"/>
            <a:chExt cx="4426452" cy="1130667"/>
          </a:xfrm>
        </p:grpSpPr>
        <p:pic>
          <p:nvPicPr>
            <p:cNvPr id="6" name="Picture 3"/>
            <p:cNvPicPr>
              <a:picLocks noChangeAspect="1" noChangeArrowheads="1"/>
            </p:cNvPicPr>
            <p:nvPr/>
          </p:nvPicPr>
          <p:blipFill>
            <a:blip r:embed="rId1">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95628" y="3144346"/>
              <a:ext cx="4426452" cy="113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7" name="矩形 6"/>
            <p:cNvSpPr/>
            <p:nvPr/>
          </p:nvSpPr>
          <p:spPr>
            <a:xfrm>
              <a:off x="3325362" y="3476382"/>
              <a:ext cx="2766983" cy="563815"/>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智能</a:t>
              </a:r>
              <a:endParaRPr lang="en-US" altLang="zh-CN" b="1" dirty="0">
                <a:latin typeface="微软雅黑" panose="020B0503020204020204" pitchFamily="34" charset="-122"/>
                <a:ea typeface="微软雅黑" panose="020B0503020204020204" pitchFamily="34" charset="-122"/>
              </a:endParaRPr>
            </a:p>
            <a:p>
              <a:pPr algn="ctr"/>
              <a:r>
                <a:rPr lang="zh-CN" altLang="en-US" b="1" dirty="0">
                  <a:latin typeface="微软雅黑" panose="020B0503020204020204" pitchFamily="34" charset="-122"/>
                  <a:ea typeface="微软雅黑" panose="020B0503020204020204" pitchFamily="34" charset="-122"/>
                </a:rPr>
                <a:t>充电桩产业平台</a:t>
              </a:r>
              <a:endParaRPr lang="en-US" altLang="zh-CN" b="1" dirty="0">
                <a:latin typeface="微软雅黑" panose="020B0503020204020204" pitchFamily="34" charset="-122"/>
                <a:ea typeface="微软雅黑" panose="020B0503020204020204" pitchFamily="34" charset="-122"/>
              </a:endParaRPr>
            </a:p>
          </p:txBody>
        </p:sp>
      </p:grpSp>
      <p:sp>
        <p:nvSpPr>
          <p:cNvPr id="2" name="文本框 1"/>
          <p:cNvSpPr txBox="1"/>
          <p:nvPr/>
        </p:nvSpPr>
        <p:spPr>
          <a:xfrm>
            <a:off x="7141706" y="1059582"/>
            <a:ext cx="1227660" cy="576064"/>
          </a:xfrm>
          <a:prstGeom prst="rect">
            <a:avLst/>
          </a:prstGeom>
          <a:noFill/>
          <a:ln>
            <a:solidFill>
              <a:srgbClr val="2DB2B0"/>
            </a:solidFill>
          </a:ln>
        </p:spPr>
        <p:txBody>
          <a:bodyPr wrap="square" rtlCol="0" anchor="ctr" anchorCtr="0">
            <a:no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端</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个人消费者</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8" name="文本框 7"/>
          <p:cNvSpPr txBox="1"/>
          <p:nvPr/>
        </p:nvSpPr>
        <p:spPr>
          <a:xfrm>
            <a:off x="7138182" y="3075806"/>
            <a:ext cx="1227660" cy="576064"/>
          </a:xfrm>
          <a:prstGeom prst="rect">
            <a:avLst/>
          </a:prstGeom>
          <a:noFill/>
          <a:ln>
            <a:solidFill>
              <a:srgbClr val="2DB2B0"/>
            </a:solidFill>
          </a:ln>
        </p:spPr>
        <p:txBody>
          <a:bodyPr wrap="square" rtlCol="0" anchor="ctr" anchorCtr="0">
            <a:noAutofit/>
          </a:bodyPr>
          <a:lstStyle/>
          <a:p>
            <a:pPr algn="ct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B</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端</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集团客户</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9" name="文本框 8"/>
          <p:cNvSpPr txBox="1"/>
          <p:nvPr/>
        </p:nvSpPr>
        <p:spPr>
          <a:xfrm>
            <a:off x="6534406" y="4185097"/>
            <a:ext cx="719786" cy="360041"/>
          </a:xfrm>
          <a:prstGeom prst="rect">
            <a:avLst/>
          </a:prstGeom>
          <a:noFill/>
          <a:ln>
            <a:solidFill>
              <a:srgbClr val="2DB2B0"/>
            </a:solidFill>
          </a:ln>
        </p:spPr>
        <p:txBody>
          <a:bodyPr wrap="square" rtlCol="0" anchor="ctr" anchorCtr="0">
            <a:no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企业用户</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子账户</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0" name="文本框 9"/>
          <p:cNvSpPr txBox="1"/>
          <p:nvPr/>
        </p:nvSpPr>
        <p:spPr>
          <a:xfrm>
            <a:off x="7391713" y="4185097"/>
            <a:ext cx="719786" cy="360041"/>
          </a:xfrm>
          <a:prstGeom prst="rect">
            <a:avLst/>
          </a:prstGeom>
          <a:noFill/>
          <a:ln>
            <a:solidFill>
              <a:srgbClr val="2DB2B0"/>
            </a:solidFill>
          </a:ln>
        </p:spPr>
        <p:txBody>
          <a:bodyPr wrap="square" rtlCol="0" anchor="ctr" anchorCtr="0">
            <a:no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企业用户</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子账户</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8262598" y="4185097"/>
            <a:ext cx="719786" cy="360041"/>
          </a:xfrm>
          <a:prstGeom prst="rect">
            <a:avLst/>
          </a:prstGeom>
          <a:noFill/>
          <a:ln>
            <a:solidFill>
              <a:srgbClr val="2DB2B0"/>
            </a:solidFill>
          </a:ln>
        </p:spPr>
        <p:txBody>
          <a:bodyPr wrap="square" rtlCol="0" anchor="ctr" anchorCtr="0">
            <a:noAutofit/>
          </a:bodyPr>
          <a:lstStyle/>
          <a:p>
            <a:pPr algn="ct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2406474" y="2324369"/>
            <a:ext cx="1227660" cy="2148760"/>
          </a:xfrm>
          <a:prstGeom prst="rect">
            <a:avLst/>
          </a:prstGeom>
          <a:noFill/>
          <a:ln>
            <a:solidFill>
              <a:srgbClr val="2DB2B0"/>
            </a:solidFill>
          </a:ln>
        </p:spPr>
        <p:txBody>
          <a:bodyPr wrap="square" lIns="36000" rIns="36000" rtlCol="0" anchor="t" anchorCtr="0">
            <a:no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平台运营公司</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179512" y="2324369"/>
            <a:ext cx="1227660" cy="576064"/>
          </a:xfrm>
          <a:prstGeom prst="rect">
            <a:avLst/>
          </a:prstGeom>
          <a:noFill/>
          <a:ln>
            <a:solidFill>
              <a:srgbClr val="2DB2B0"/>
            </a:solidFill>
          </a:ln>
        </p:spPr>
        <p:txBody>
          <a:bodyPr wrap="square" lIns="36000" rIns="36000" rtlCol="0" anchor="ctr" anchorCtr="0">
            <a:no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充电设备</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endParaRPr>
          </a:p>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制造商</a:t>
            </a:r>
            <a:r>
              <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供应商</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4" name="文本框 13"/>
          <p:cNvSpPr txBox="1"/>
          <p:nvPr/>
        </p:nvSpPr>
        <p:spPr>
          <a:xfrm>
            <a:off x="179512" y="3897065"/>
            <a:ext cx="1227660" cy="576064"/>
          </a:xfrm>
          <a:prstGeom prst="rect">
            <a:avLst/>
          </a:prstGeom>
          <a:noFill/>
          <a:ln>
            <a:solidFill>
              <a:srgbClr val="2DB2B0"/>
            </a:solidFill>
          </a:ln>
        </p:spPr>
        <p:txBody>
          <a:bodyPr wrap="square" lIns="36000" rIns="36000" rtlCol="0" anchor="ctr" anchorCtr="0">
            <a:no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建设施工商</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5" name="文本框 14"/>
          <p:cNvSpPr txBox="1"/>
          <p:nvPr/>
        </p:nvSpPr>
        <p:spPr>
          <a:xfrm>
            <a:off x="2660411" y="3075803"/>
            <a:ext cx="719786" cy="360041"/>
          </a:xfrm>
          <a:prstGeom prst="rect">
            <a:avLst/>
          </a:prstGeom>
          <a:noFill/>
          <a:ln>
            <a:solidFill>
              <a:srgbClr val="C00000"/>
            </a:solidFill>
          </a:ln>
        </p:spPr>
        <p:txBody>
          <a:bodyPr wrap="square" lIns="36000" rIns="36000" rtlCol="0" anchor="ctr" anchorCtr="0">
            <a:no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运营管理部</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6" name="文本框 15"/>
          <p:cNvSpPr txBox="1"/>
          <p:nvPr/>
        </p:nvSpPr>
        <p:spPr>
          <a:xfrm>
            <a:off x="2660411" y="3543856"/>
            <a:ext cx="719786" cy="360041"/>
          </a:xfrm>
          <a:prstGeom prst="rect">
            <a:avLst/>
          </a:prstGeom>
          <a:noFill/>
          <a:ln>
            <a:solidFill>
              <a:srgbClr val="C00000"/>
            </a:solidFill>
          </a:ln>
        </p:spPr>
        <p:txBody>
          <a:bodyPr wrap="square" lIns="36000" rIns="36000" rtlCol="0" anchor="ctr" anchorCtr="0">
            <a:no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运维管理部</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9" name="文本框 18"/>
          <p:cNvSpPr txBox="1"/>
          <p:nvPr/>
        </p:nvSpPr>
        <p:spPr>
          <a:xfrm>
            <a:off x="2660411" y="4011909"/>
            <a:ext cx="719786" cy="360041"/>
          </a:xfrm>
          <a:prstGeom prst="rect">
            <a:avLst/>
          </a:prstGeom>
          <a:noFill/>
          <a:ln>
            <a:solidFill>
              <a:srgbClr val="C00000"/>
            </a:solidFill>
          </a:ln>
        </p:spPr>
        <p:txBody>
          <a:bodyPr wrap="square" lIns="36000" rIns="36000" rtlCol="0" anchor="ctr" anchorCtr="0">
            <a:noAutofit/>
          </a:bodyPr>
          <a:lstStyle/>
          <a:p>
            <a:pPr algn="ct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财务部</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文本框 19"/>
          <p:cNvSpPr txBox="1"/>
          <p:nvPr/>
        </p:nvSpPr>
        <p:spPr>
          <a:xfrm>
            <a:off x="3300716" y="1172244"/>
            <a:ext cx="973723" cy="432048"/>
          </a:xfrm>
          <a:prstGeom prst="rect">
            <a:avLst/>
          </a:prstGeom>
          <a:noFill/>
          <a:ln>
            <a:solidFill>
              <a:srgbClr val="2DB2B0"/>
            </a:solidFill>
          </a:ln>
        </p:spPr>
        <p:txBody>
          <a:bodyPr wrap="square" lIns="36000" rIns="36000" rtlCol="0" anchor="ctr" anchorCtr="0">
            <a:no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电力公司</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文本框 20"/>
          <p:cNvSpPr txBox="1"/>
          <p:nvPr/>
        </p:nvSpPr>
        <p:spPr>
          <a:xfrm>
            <a:off x="1619672" y="1175737"/>
            <a:ext cx="973723" cy="432048"/>
          </a:xfrm>
          <a:prstGeom prst="rect">
            <a:avLst/>
          </a:prstGeom>
          <a:noFill/>
          <a:ln>
            <a:solidFill>
              <a:srgbClr val="2DB2B0"/>
            </a:solidFill>
          </a:ln>
        </p:spPr>
        <p:txBody>
          <a:bodyPr wrap="square" lIns="36000" rIns="36000" rtlCol="0" anchor="ctr" anchorCtr="0">
            <a:no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土地租赁方</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25" name="直接箭头连接符 24"/>
          <p:cNvCxnSpPr/>
          <p:nvPr/>
        </p:nvCxnSpPr>
        <p:spPr>
          <a:xfrm>
            <a:off x="1407172" y="2486281"/>
            <a:ext cx="9993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7" name="直接箭头连接符 26"/>
          <p:cNvCxnSpPr/>
          <p:nvPr/>
        </p:nvCxnSpPr>
        <p:spPr>
          <a:xfrm flipH="1">
            <a:off x="1407172" y="2717501"/>
            <a:ext cx="999302" cy="0"/>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29" name="直接箭头连接符 28"/>
          <p:cNvCxnSpPr>
            <a:stCxn id="13" idx="2"/>
            <a:endCxn id="14" idx="0"/>
          </p:cNvCxnSpPr>
          <p:nvPr/>
        </p:nvCxnSpPr>
        <p:spPr>
          <a:xfrm>
            <a:off x="793342" y="2900433"/>
            <a:ext cx="0" cy="996632"/>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4" name="肘形连接符 33"/>
          <p:cNvCxnSpPr/>
          <p:nvPr/>
        </p:nvCxnSpPr>
        <p:spPr>
          <a:xfrm flipV="1">
            <a:off x="1407172" y="3131652"/>
            <a:ext cx="1253239" cy="880257"/>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39" name="直接箭头连接符 38"/>
          <p:cNvCxnSpPr>
            <a:stCxn id="19" idx="1"/>
            <a:endCxn id="14" idx="3"/>
          </p:cNvCxnSpPr>
          <p:nvPr/>
        </p:nvCxnSpPr>
        <p:spPr>
          <a:xfrm flipH="1" flipV="1">
            <a:off x="1407172" y="4185097"/>
            <a:ext cx="1253239" cy="6833"/>
          </a:xfrm>
          <a:prstGeom prst="straightConnector1">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1" name="肘形连接符 40"/>
          <p:cNvCxnSpPr/>
          <p:nvPr/>
        </p:nvCxnSpPr>
        <p:spPr>
          <a:xfrm rot="5400000">
            <a:off x="3038242" y="1769901"/>
            <a:ext cx="720075" cy="388861"/>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5" name="肘形连接符 44"/>
          <p:cNvCxnSpPr>
            <a:endCxn id="20" idx="2"/>
          </p:cNvCxnSpPr>
          <p:nvPr/>
        </p:nvCxnSpPr>
        <p:spPr>
          <a:xfrm rot="5400000" flipH="1" flipV="1">
            <a:off x="3269862" y="1968565"/>
            <a:ext cx="881989" cy="153444"/>
          </a:xfrm>
          <a:prstGeom prst="bentConnector3">
            <a:avLst>
              <a:gd name="adj1" fmla="val 3525"/>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48" name="肘形连接符 47"/>
          <p:cNvCxnSpPr>
            <a:stCxn id="21" idx="2"/>
          </p:cNvCxnSpPr>
          <p:nvPr/>
        </p:nvCxnSpPr>
        <p:spPr>
          <a:xfrm rot="16200000" flipH="1">
            <a:off x="2080875" y="1633444"/>
            <a:ext cx="716584" cy="665266"/>
          </a:xfrm>
          <a:prstGeom prst="bentConnector3">
            <a:avLst/>
          </a:prstGeom>
          <a:ln>
            <a:tailEnd type="triangle"/>
          </a:ln>
        </p:spPr>
        <p:style>
          <a:lnRef idx="1">
            <a:schemeClr val="accent1"/>
          </a:lnRef>
          <a:fillRef idx="0">
            <a:schemeClr val="accent1"/>
          </a:fillRef>
          <a:effectRef idx="0">
            <a:schemeClr val="accent1"/>
          </a:effectRef>
          <a:fontRef idx="minor">
            <a:schemeClr val="tx1"/>
          </a:fontRef>
        </p:style>
      </p:cxnSp>
      <p:cxnSp>
        <p:nvCxnSpPr>
          <p:cNvPr id="51" name="肘形连接符 50"/>
          <p:cNvCxnSpPr>
            <a:stCxn id="2" idx="2"/>
          </p:cNvCxnSpPr>
          <p:nvPr/>
        </p:nvCxnSpPr>
        <p:spPr>
          <a:xfrm rot="5400000">
            <a:off x="6844160" y="1446332"/>
            <a:ext cx="722062" cy="1100691"/>
          </a:xfrm>
          <a:prstGeom prst="bentConnector2">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53" name="直接箭头连接符 52"/>
          <p:cNvCxnSpPr>
            <a:stCxn id="8" idx="2"/>
            <a:endCxn id="9" idx="0"/>
          </p:cNvCxnSpPr>
          <p:nvPr/>
        </p:nvCxnSpPr>
        <p:spPr>
          <a:xfrm flipH="1">
            <a:off x="6894299" y="3651870"/>
            <a:ext cx="857713" cy="53322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5" name="直接箭头连接符 54"/>
          <p:cNvCxnSpPr>
            <a:stCxn id="8" idx="2"/>
            <a:endCxn id="10" idx="0"/>
          </p:cNvCxnSpPr>
          <p:nvPr/>
        </p:nvCxnSpPr>
        <p:spPr>
          <a:xfrm flipH="1">
            <a:off x="7751606" y="3651870"/>
            <a:ext cx="406" cy="53322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7" name="直接箭头连接符 56"/>
          <p:cNvCxnSpPr>
            <a:stCxn id="8" idx="2"/>
            <a:endCxn id="11" idx="0"/>
          </p:cNvCxnSpPr>
          <p:nvPr/>
        </p:nvCxnSpPr>
        <p:spPr>
          <a:xfrm>
            <a:off x="7752012" y="3651870"/>
            <a:ext cx="870479" cy="533227"/>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59" name="肘形连接符 58"/>
          <p:cNvCxnSpPr>
            <a:stCxn id="8" idx="0"/>
          </p:cNvCxnSpPr>
          <p:nvPr/>
        </p:nvCxnSpPr>
        <p:spPr>
          <a:xfrm rot="16200000" flipV="1">
            <a:off x="7064060" y="2387853"/>
            <a:ext cx="278739" cy="1097167"/>
          </a:xfrm>
          <a:prstGeom prst="bentConnector2">
            <a:avLst/>
          </a:prstGeom>
          <a:ln>
            <a:headEnd type="arrow" w="med" len="med"/>
            <a:tailEnd type="arrow" w="med" len="med"/>
          </a:ln>
        </p:spPr>
        <p:style>
          <a:lnRef idx="1">
            <a:schemeClr val="accent1"/>
          </a:lnRef>
          <a:fillRef idx="0">
            <a:schemeClr val="accent1"/>
          </a:fillRef>
          <a:effectRef idx="0">
            <a:schemeClr val="accent1"/>
          </a:effectRef>
          <a:fontRef idx="minor">
            <a:schemeClr val="tx1"/>
          </a:fontRef>
        </p:style>
      </p:cxnSp>
      <p:cxnSp>
        <p:nvCxnSpPr>
          <p:cNvPr id="70" name="直接箭头连接符 69"/>
          <p:cNvCxnSpPr/>
          <p:nvPr/>
        </p:nvCxnSpPr>
        <p:spPr>
          <a:xfrm>
            <a:off x="3634134" y="2643758"/>
            <a:ext cx="505818" cy="0"/>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73" name="文本框 72"/>
          <p:cNvSpPr txBox="1"/>
          <p:nvPr/>
        </p:nvSpPr>
        <p:spPr>
          <a:xfrm>
            <a:off x="4133702" y="3463301"/>
            <a:ext cx="663823" cy="360041"/>
          </a:xfrm>
          <a:prstGeom prst="rect">
            <a:avLst/>
          </a:prstGeom>
          <a:noFill/>
          <a:ln>
            <a:solidFill>
              <a:srgbClr val="2DB2B0"/>
            </a:solidFill>
          </a:ln>
        </p:spPr>
        <p:txBody>
          <a:bodyPr wrap="square" lIns="36000" rIns="36000" rtlCol="0" anchor="ctr" anchorCtr="0">
            <a:no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加盟商</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文本框 73"/>
          <p:cNvSpPr txBox="1"/>
          <p:nvPr/>
        </p:nvSpPr>
        <p:spPr>
          <a:xfrm>
            <a:off x="5104988" y="3463298"/>
            <a:ext cx="663823" cy="360041"/>
          </a:xfrm>
          <a:prstGeom prst="rect">
            <a:avLst/>
          </a:prstGeom>
          <a:noFill/>
          <a:ln>
            <a:solidFill>
              <a:srgbClr val="2DB2B0"/>
            </a:solidFill>
          </a:ln>
        </p:spPr>
        <p:txBody>
          <a:bodyPr wrap="square" lIns="36000" rIns="36000" rtlCol="0" anchor="ctr" anchorCtr="0">
            <a:no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场站</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文本框 74"/>
          <p:cNvSpPr txBox="1"/>
          <p:nvPr/>
        </p:nvSpPr>
        <p:spPr>
          <a:xfrm>
            <a:off x="6085514" y="3463164"/>
            <a:ext cx="663823" cy="360041"/>
          </a:xfrm>
          <a:prstGeom prst="rect">
            <a:avLst/>
          </a:prstGeom>
          <a:noFill/>
          <a:ln>
            <a:solidFill>
              <a:srgbClr val="2DB2B0"/>
            </a:solidFill>
          </a:ln>
        </p:spPr>
        <p:txBody>
          <a:bodyPr wrap="square" lIns="36000" rIns="36000" rtlCol="0" anchor="ctr" anchorCtr="0">
            <a:noAutofit/>
          </a:bodyPr>
          <a:lstStyle/>
          <a:p>
            <a:pPr algn="ctr"/>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rPr>
              <a:t>桩体</a:t>
            </a:r>
            <a:endPar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cxnSp>
        <p:nvCxnSpPr>
          <p:cNvPr id="77" name="直接箭头连接符 76"/>
          <p:cNvCxnSpPr>
            <a:stCxn id="73" idx="0"/>
            <a:endCxn id="6" idx="2"/>
          </p:cNvCxnSpPr>
          <p:nvPr/>
        </p:nvCxnSpPr>
        <p:spPr>
          <a:xfrm flipV="1">
            <a:off x="4465614" y="3075806"/>
            <a:ext cx="970482" cy="387495"/>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79" name="直接箭头连接符 78"/>
          <p:cNvCxnSpPr>
            <a:stCxn id="74" idx="0"/>
            <a:endCxn id="6" idx="2"/>
          </p:cNvCxnSpPr>
          <p:nvPr/>
        </p:nvCxnSpPr>
        <p:spPr>
          <a:xfrm flipH="1" flipV="1">
            <a:off x="5436096" y="3075806"/>
            <a:ext cx="804" cy="387492"/>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81" name="直接箭头连接符 80"/>
          <p:cNvCxnSpPr>
            <a:stCxn id="75" idx="0"/>
            <a:endCxn id="6" idx="2"/>
          </p:cNvCxnSpPr>
          <p:nvPr/>
        </p:nvCxnSpPr>
        <p:spPr>
          <a:xfrm flipH="1" flipV="1">
            <a:off x="5436096" y="3075806"/>
            <a:ext cx="981330" cy="387358"/>
          </a:xfrm>
          <a:prstGeom prst="straightConnector1">
            <a:avLst/>
          </a:prstGeom>
          <a:ln>
            <a:headEnd type="triangl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3" name="文本框 2"/>
          <p:cNvSpPr txBox="1"/>
          <p:nvPr/>
        </p:nvSpPr>
        <p:spPr>
          <a:xfrm>
            <a:off x="3109366" y="1764565"/>
            <a:ext cx="504056" cy="215444"/>
          </a:xfrm>
          <a:prstGeom prst="rect">
            <a:avLst/>
          </a:prstGeom>
          <a:noFill/>
          <a:ln>
            <a:noFill/>
          </a:ln>
        </p:spPr>
        <p:txBody>
          <a:bodyPr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提供电力</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2" name="文本框 41"/>
          <p:cNvSpPr txBox="1"/>
          <p:nvPr/>
        </p:nvSpPr>
        <p:spPr>
          <a:xfrm>
            <a:off x="3800122" y="1906909"/>
            <a:ext cx="195814" cy="520825"/>
          </a:xfrm>
          <a:prstGeom prst="rect">
            <a:avLst/>
          </a:prstGeom>
          <a:noFill/>
          <a:ln>
            <a:noFill/>
          </a:ln>
        </p:spPr>
        <p:txBody>
          <a:bodyPr vert="eaVert"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电费结算</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3" name="文本框 42"/>
          <p:cNvSpPr txBox="1"/>
          <p:nvPr/>
        </p:nvSpPr>
        <p:spPr>
          <a:xfrm>
            <a:off x="2187139" y="1939311"/>
            <a:ext cx="504056" cy="215444"/>
          </a:xfrm>
          <a:prstGeom prst="rect">
            <a:avLst/>
          </a:prstGeom>
          <a:noFill/>
          <a:ln>
            <a:noFill/>
          </a:ln>
        </p:spPr>
        <p:txBody>
          <a:bodyPr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土地租赁</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4" name="文本框 43"/>
          <p:cNvSpPr txBox="1"/>
          <p:nvPr/>
        </p:nvSpPr>
        <p:spPr>
          <a:xfrm>
            <a:off x="1615529" y="2723147"/>
            <a:ext cx="504056" cy="215444"/>
          </a:xfrm>
          <a:prstGeom prst="rect">
            <a:avLst/>
          </a:prstGeom>
          <a:noFill/>
          <a:ln>
            <a:noFill/>
          </a:ln>
        </p:spPr>
        <p:txBody>
          <a:bodyPr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设备采购</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6" name="文本框 45"/>
          <p:cNvSpPr txBox="1"/>
          <p:nvPr/>
        </p:nvSpPr>
        <p:spPr>
          <a:xfrm>
            <a:off x="1830702" y="2542131"/>
            <a:ext cx="504056" cy="215444"/>
          </a:xfrm>
          <a:prstGeom prst="rect">
            <a:avLst/>
          </a:prstGeom>
          <a:noFill/>
          <a:ln>
            <a:noFill/>
          </a:ln>
        </p:spPr>
        <p:txBody>
          <a:bodyPr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订单下达</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47" name="文本框 46"/>
          <p:cNvSpPr txBox="1"/>
          <p:nvPr/>
        </p:nvSpPr>
        <p:spPr>
          <a:xfrm>
            <a:off x="1501655" y="2268015"/>
            <a:ext cx="751374" cy="215444"/>
          </a:xfrm>
          <a:prstGeom prst="rect">
            <a:avLst/>
          </a:prstGeom>
          <a:noFill/>
          <a:ln>
            <a:noFill/>
          </a:ln>
        </p:spPr>
        <p:txBody>
          <a:bodyPr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设备费用结算</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0" name="文本框 49"/>
          <p:cNvSpPr txBox="1"/>
          <p:nvPr/>
        </p:nvSpPr>
        <p:spPr>
          <a:xfrm>
            <a:off x="806536" y="3138336"/>
            <a:ext cx="195814" cy="520825"/>
          </a:xfrm>
          <a:prstGeom prst="rect">
            <a:avLst/>
          </a:prstGeom>
          <a:noFill/>
          <a:ln>
            <a:noFill/>
          </a:ln>
        </p:spPr>
        <p:txBody>
          <a:bodyPr vert="eaVert"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设备提供</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6" name="文本框 55"/>
          <p:cNvSpPr txBox="1"/>
          <p:nvPr/>
        </p:nvSpPr>
        <p:spPr>
          <a:xfrm>
            <a:off x="1820924" y="3371271"/>
            <a:ext cx="195814" cy="520825"/>
          </a:xfrm>
          <a:prstGeom prst="rect">
            <a:avLst/>
          </a:prstGeom>
          <a:noFill/>
          <a:ln>
            <a:noFill/>
          </a:ln>
        </p:spPr>
        <p:txBody>
          <a:bodyPr vert="eaVert"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检测移交</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0" name="文本框 59"/>
          <p:cNvSpPr txBox="1"/>
          <p:nvPr/>
        </p:nvSpPr>
        <p:spPr>
          <a:xfrm>
            <a:off x="1792644" y="4193887"/>
            <a:ext cx="504056" cy="215444"/>
          </a:xfrm>
          <a:prstGeom prst="rect">
            <a:avLst/>
          </a:prstGeom>
          <a:noFill/>
          <a:ln>
            <a:noFill/>
          </a:ln>
        </p:spPr>
        <p:txBody>
          <a:bodyPr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费用结算</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1" name="文本框 60"/>
          <p:cNvSpPr txBox="1"/>
          <p:nvPr/>
        </p:nvSpPr>
        <p:spPr>
          <a:xfrm>
            <a:off x="3627288" y="2643758"/>
            <a:ext cx="504056" cy="215444"/>
          </a:xfrm>
          <a:prstGeom prst="rect">
            <a:avLst/>
          </a:prstGeom>
          <a:noFill/>
          <a:ln>
            <a:noFill/>
          </a:ln>
        </p:spPr>
        <p:txBody>
          <a:bodyPr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平台运营</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2" name="文本框 61"/>
          <p:cNvSpPr txBox="1"/>
          <p:nvPr/>
        </p:nvSpPr>
        <p:spPr>
          <a:xfrm>
            <a:off x="6948264" y="2145934"/>
            <a:ext cx="499632" cy="215444"/>
          </a:xfrm>
          <a:prstGeom prst="rect">
            <a:avLst/>
          </a:prstGeom>
          <a:noFill/>
          <a:ln>
            <a:noFill/>
          </a:ln>
        </p:spPr>
        <p:txBody>
          <a:bodyPr vert="horz"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充值交易</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3" name="文本框 62"/>
          <p:cNvSpPr txBox="1"/>
          <p:nvPr/>
        </p:nvSpPr>
        <p:spPr>
          <a:xfrm>
            <a:off x="6948264" y="2581622"/>
            <a:ext cx="499632" cy="215444"/>
          </a:xfrm>
          <a:prstGeom prst="rect">
            <a:avLst/>
          </a:prstGeom>
          <a:noFill/>
          <a:ln>
            <a:noFill/>
          </a:ln>
        </p:spPr>
        <p:txBody>
          <a:bodyPr vert="horz"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充值交易</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4" name="文本框 63"/>
          <p:cNvSpPr txBox="1"/>
          <p:nvPr/>
        </p:nvSpPr>
        <p:spPr>
          <a:xfrm>
            <a:off x="7203429" y="2793847"/>
            <a:ext cx="499632" cy="215444"/>
          </a:xfrm>
          <a:prstGeom prst="rect">
            <a:avLst/>
          </a:prstGeom>
          <a:noFill/>
          <a:ln>
            <a:noFill/>
          </a:ln>
        </p:spPr>
        <p:txBody>
          <a:bodyPr vert="horz"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费用结算</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5" name="文本框 64"/>
          <p:cNvSpPr txBox="1"/>
          <p:nvPr/>
        </p:nvSpPr>
        <p:spPr>
          <a:xfrm>
            <a:off x="7251974" y="2350668"/>
            <a:ext cx="499632" cy="215444"/>
          </a:xfrm>
          <a:prstGeom prst="rect">
            <a:avLst/>
          </a:prstGeom>
          <a:noFill/>
          <a:ln>
            <a:noFill/>
          </a:ln>
        </p:spPr>
        <p:txBody>
          <a:bodyPr vert="horz"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费用结算</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rot="20314589">
            <a:off x="4526731" y="3112100"/>
            <a:ext cx="504056" cy="215444"/>
          </a:xfrm>
          <a:prstGeom prst="rect">
            <a:avLst/>
          </a:prstGeom>
          <a:noFill/>
          <a:ln>
            <a:noFill/>
          </a:ln>
        </p:spPr>
        <p:txBody>
          <a:bodyPr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利润分配</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6" name="文本框 65"/>
          <p:cNvSpPr txBox="1"/>
          <p:nvPr/>
        </p:nvSpPr>
        <p:spPr>
          <a:xfrm rot="17523096">
            <a:off x="5978715" y="2931254"/>
            <a:ext cx="195814" cy="584775"/>
          </a:xfrm>
          <a:prstGeom prst="rect">
            <a:avLst/>
          </a:prstGeom>
          <a:noFill/>
          <a:ln>
            <a:noFill/>
          </a:ln>
        </p:spPr>
        <p:txBody>
          <a:bodyPr vert="vert"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数据采集</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67" name="文本框 66"/>
          <p:cNvSpPr txBox="1"/>
          <p:nvPr/>
        </p:nvSpPr>
        <p:spPr>
          <a:xfrm>
            <a:off x="5397853" y="3131652"/>
            <a:ext cx="341490" cy="338554"/>
          </a:xfrm>
          <a:prstGeom prst="rect">
            <a:avLst/>
          </a:prstGeom>
          <a:noFill/>
          <a:ln>
            <a:noFill/>
          </a:ln>
        </p:spPr>
        <p:txBody>
          <a:bodyPr vert="horz" wrap="square" lIns="36000" rIns="36000" rtlCol="0">
            <a:spAutoFit/>
          </a:bodyPr>
          <a:lstStyle/>
          <a:p>
            <a:pPr algn="ctr"/>
            <a:r>
              <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rPr>
              <a:t>运营监控</a:t>
            </a:r>
            <a:endParaRPr lang="zh-CN" altLang="en-US" sz="8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cxnSp>
        <p:nvCxnSpPr>
          <p:cNvPr id="22" name="直接连接符 21"/>
          <p:cNvCxnSpPr/>
          <p:nvPr/>
        </p:nvCxnSpPr>
        <p:spPr>
          <a:xfrm>
            <a:off x="3538713" y="3285519"/>
            <a:ext cx="1" cy="1435092"/>
          </a:xfrm>
          <a:prstGeom prst="line">
            <a:avLst/>
          </a:prstGeom>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3" name="直接连接符 22"/>
          <p:cNvCxnSpPr/>
          <p:nvPr/>
        </p:nvCxnSpPr>
        <p:spPr>
          <a:xfrm flipH="1">
            <a:off x="5219474" y="2499742"/>
            <a:ext cx="299" cy="2213941"/>
          </a:xfrm>
          <a:prstGeom prst="line">
            <a:avLst/>
          </a:prstGeom>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4" name="直接连接符 23"/>
          <p:cNvCxnSpPr/>
          <p:nvPr/>
        </p:nvCxnSpPr>
        <p:spPr>
          <a:xfrm flipH="1">
            <a:off x="6920830" y="1586330"/>
            <a:ext cx="599" cy="3125455"/>
          </a:xfrm>
          <a:prstGeom prst="line">
            <a:avLst/>
          </a:prstGeom>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cxnSp>
        <p:nvCxnSpPr>
          <p:cNvPr id="21" name="直接连接符 20"/>
          <p:cNvCxnSpPr/>
          <p:nvPr/>
        </p:nvCxnSpPr>
        <p:spPr>
          <a:xfrm flipH="1">
            <a:off x="1857954" y="3679027"/>
            <a:ext cx="5220" cy="1030795"/>
          </a:xfrm>
          <a:prstGeom prst="line">
            <a:avLst/>
          </a:prstGeom>
          <a:ln w="19050">
            <a:solidFill>
              <a:schemeClr val="accent1"/>
            </a:solidFill>
            <a:prstDash val="sysDot"/>
            <a:headEnd type="none" w="med" len="med"/>
            <a:tailEnd type="none" w="med" len="med"/>
          </a:ln>
        </p:spPr>
        <p:style>
          <a:lnRef idx="1">
            <a:schemeClr val="accent1"/>
          </a:lnRef>
          <a:fillRef idx="0">
            <a:schemeClr val="accent1"/>
          </a:fillRef>
          <a:effectRef idx="0">
            <a:schemeClr val="accent1"/>
          </a:effectRef>
          <a:fontRef idx="minor">
            <a:schemeClr val="tx1"/>
          </a:fontRef>
        </p:style>
      </p:cxnSp>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充电桩产业平台建设路径规划</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8767034" y="4869656"/>
            <a:ext cx="376965" cy="273844"/>
          </a:xfrm>
        </p:spPr>
        <p:txBody>
          <a:bodyPr/>
          <a:lstStyle/>
          <a:p>
            <a:fld id="{0C913308-F349-4B6D-A68A-DD1791B4A57B}" type="slidenum">
              <a:rPr lang="zh-CN" altLang="en-US" smtClean="0"/>
            </a:fld>
            <a:endParaRPr lang="zh-CN" altLang="en-US" dirty="0"/>
          </a:p>
        </p:txBody>
      </p:sp>
      <p:cxnSp>
        <p:nvCxnSpPr>
          <p:cNvPr id="5" name="直接连接符 4"/>
          <p:cNvCxnSpPr/>
          <p:nvPr/>
        </p:nvCxnSpPr>
        <p:spPr>
          <a:xfrm>
            <a:off x="348601" y="4719007"/>
            <a:ext cx="8649794" cy="9030"/>
          </a:xfrm>
          <a:prstGeom prst="line">
            <a:avLst/>
          </a:prstGeom>
          <a:ln w="19050">
            <a:solidFill>
              <a:schemeClr val="tx1">
                <a:lumMod val="50000"/>
                <a:lumOff val="50000"/>
              </a:schemeClr>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cxnSp>
        <p:nvCxnSpPr>
          <p:cNvPr id="6" name="直接连接符 5"/>
          <p:cNvCxnSpPr/>
          <p:nvPr/>
        </p:nvCxnSpPr>
        <p:spPr>
          <a:xfrm flipH="1" flipV="1">
            <a:off x="330002" y="1011957"/>
            <a:ext cx="9024" cy="3711562"/>
          </a:xfrm>
          <a:prstGeom prst="line">
            <a:avLst/>
          </a:prstGeom>
          <a:ln w="19050">
            <a:solidFill>
              <a:schemeClr val="tx1">
                <a:lumMod val="50000"/>
                <a:lumOff val="50000"/>
              </a:schemeClr>
            </a:solidFill>
            <a:prstDash val="solid"/>
            <a:headEnd type="none" w="med" len="med"/>
            <a:tailEnd type="triangle" w="lg" len="lg"/>
          </a:ln>
        </p:spPr>
        <p:style>
          <a:lnRef idx="1">
            <a:schemeClr val="accent1"/>
          </a:lnRef>
          <a:fillRef idx="0">
            <a:schemeClr val="accent1"/>
          </a:fillRef>
          <a:effectRef idx="0">
            <a:schemeClr val="accent1"/>
          </a:effectRef>
          <a:fontRef idx="minor">
            <a:schemeClr val="tx1"/>
          </a:fontRef>
        </p:style>
      </p:cxnSp>
      <p:sp>
        <p:nvSpPr>
          <p:cNvPr id="27" name="TextBox 26"/>
          <p:cNvSpPr txBox="1"/>
          <p:nvPr/>
        </p:nvSpPr>
        <p:spPr>
          <a:xfrm>
            <a:off x="8008504" y="4670513"/>
            <a:ext cx="1015661" cy="400108"/>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defPPr>
              <a:defRPr lang="zh-CN"/>
            </a:defPPr>
            <a:lvl1pPr hangingPunct="0">
              <a:defRPr sz="1000" b="1">
                <a:solidFill>
                  <a:srgbClr val="FF0000"/>
                </a:solidFill>
                <a:latin typeface="微软雅黑" panose="020B0503020204020204" pitchFamily="34" charset="-122"/>
                <a:ea typeface="微软雅黑" panose="020B0503020204020204" pitchFamily="34" charset="-122"/>
              </a:defRPr>
            </a:lvl1pPr>
          </a:lstStyle>
          <a:p>
            <a:pPr algn="r"/>
            <a:r>
              <a:rPr lang="zh-CN" altLang="en-US" dirty="0"/>
              <a:t>平台发展进程</a:t>
            </a:r>
            <a:endParaRPr lang="zh-CN" altLang="en-US" dirty="0">
              <a:sym typeface="Calibri" panose="020F0502020204030204"/>
            </a:endParaRPr>
          </a:p>
        </p:txBody>
      </p:sp>
      <p:sp>
        <p:nvSpPr>
          <p:cNvPr id="34" name="TextBox 33"/>
          <p:cNvSpPr txBox="1"/>
          <p:nvPr/>
        </p:nvSpPr>
        <p:spPr>
          <a:xfrm>
            <a:off x="3081" y="1051303"/>
            <a:ext cx="309470" cy="1015661"/>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hangingPunct="0"/>
            <a:r>
              <a:rPr lang="zh-CN" altLang="en-US" sz="1000" b="1" dirty="0">
                <a:solidFill>
                  <a:srgbClr val="FF0000"/>
                </a:solidFill>
                <a:latin typeface="微软雅黑" panose="020B0503020204020204" pitchFamily="34" charset="-122"/>
                <a:ea typeface="微软雅黑" panose="020B0503020204020204" pitchFamily="34" charset="-122"/>
                <a:sym typeface="Calibri" panose="020F0502020204030204"/>
              </a:rPr>
              <a:t>平</a:t>
            </a:r>
            <a:endParaRPr lang="en-US" altLang="zh-CN" sz="1000" b="1" dirty="0">
              <a:solidFill>
                <a:srgbClr val="FF0000"/>
              </a:solidFill>
              <a:latin typeface="微软雅黑" panose="020B0503020204020204" pitchFamily="34" charset="-122"/>
              <a:ea typeface="微软雅黑" panose="020B0503020204020204" pitchFamily="34" charset="-122"/>
              <a:sym typeface="Calibri" panose="020F0502020204030204"/>
            </a:endParaRPr>
          </a:p>
          <a:p>
            <a:pPr hangingPunct="0"/>
            <a:r>
              <a:rPr lang="zh-CN" altLang="en-US" sz="1000" b="1" dirty="0">
                <a:solidFill>
                  <a:srgbClr val="FF0000"/>
                </a:solidFill>
                <a:latin typeface="微软雅黑" panose="020B0503020204020204" pitchFamily="34" charset="-122"/>
                <a:ea typeface="微软雅黑" panose="020B0503020204020204" pitchFamily="34" charset="-122"/>
                <a:sym typeface="Calibri" panose="020F0502020204030204"/>
              </a:rPr>
              <a:t>台</a:t>
            </a:r>
            <a:endParaRPr lang="en-US" altLang="zh-CN" sz="1000" b="1" dirty="0">
              <a:solidFill>
                <a:srgbClr val="FF0000"/>
              </a:solidFill>
              <a:latin typeface="微软雅黑" panose="020B0503020204020204" pitchFamily="34" charset="-122"/>
              <a:ea typeface="微软雅黑" panose="020B0503020204020204" pitchFamily="34" charset="-122"/>
              <a:sym typeface="Calibri" panose="020F0502020204030204"/>
            </a:endParaRPr>
          </a:p>
          <a:p>
            <a:pPr hangingPunct="0"/>
            <a:r>
              <a:rPr lang="zh-CN" altLang="en-US" sz="1000" b="1" dirty="0">
                <a:solidFill>
                  <a:srgbClr val="FF0000"/>
                </a:solidFill>
                <a:latin typeface="微软雅黑" panose="020B0503020204020204" pitchFamily="34" charset="-122"/>
                <a:ea typeface="微软雅黑" panose="020B0503020204020204" pitchFamily="34" charset="-122"/>
                <a:sym typeface="Calibri" panose="020F0502020204030204"/>
              </a:rPr>
              <a:t>影</a:t>
            </a:r>
            <a:endParaRPr lang="en-US" altLang="zh-CN" sz="1000" b="1" dirty="0">
              <a:solidFill>
                <a:srgbClr val="FF0000"/>
              </a:solidFill>
              <a:latin typeface="微软雅黑" panose="020B0503020204020204" pitchFamily="34" charset="-122"/>
              <a:ea typeface="微软雅黑" panose="020B0503020204020204" pitchFamily="34" charset="-122"/>
              <a:sym typeface="Calibri" panose="020F0502020204030204"/>
            </a:endParaRPr>
          </a:p>
          <a:p>
            <a:pPr hangingPunct="0"/>
            <a:r>
              <a:rPr lang="zh-CN" altLang="en-US" sz="1000" b="1" dirty="0">
                <a:solidFill>
                  <a:srgbClr val="FF0000"/>
                </a:solidFill>
                <a:latin typeface="微软雅黑" panose="020B0503020204020204" pitchFamily="34" charset="-122"/>
                <a:ea typeface="微软雅黑" panose="020B0503020204020204" pitchFamily="34" charset="-122"/>
                <a:sym typeface="Calibri" panose="020F0502020204030204"/>
              </a:rPr>
              <a:t>响</a:t>
            </a:r>
            <a:endParaRPr lang="en-US" altLang="zh-CN" sz="1000" b="1" dirty="0">
              <a:solidFill>
                <a:srgbClr val="FF0000"/>
              </a:solidFill>
              <a:latin typeface="微软雅黑" panose="020B0503020204020204" pitchFamily="34" charset="-122"/>
              <a:ea typeface="微软雅黑" panose="020B0503020204020204" pitchFamily="34" charset="-122"/>
              <a:sym typeface="Calibri" panose="020F0502020204030204"/>
            </a:endParaRPr>
          </a:p>
          <a:p>
            <a:pPr hangingPunct="0"/>
            <a:r>
              <a:rPr lang="zh-CN" altLang="en-US" sz="1000" b="1" dirty="0">
                <a:solidFill>
                  <a:srgbClr val="FF0000"/>
                </a:solidFill>
                <a:latin typeface="微软雅黑" panose="020B0503020204020204" pitchFamily="34" charset="-122"/>
                <a:ea typeface="微软雅黑" panose="020B0503020204020204" pitchFamily="34" charset="-122"/>
                <a:sym typeface="Calibri" panose="020F0502020204030204"/>
              </a:rPr>
              <a:t>力</a:t>
            </a:r>
            <a:endParaRPr lang="zh-CN" altLang="en-US" sz="1000" b="1" dirty="0">
              <a:solidFill>
                <a:srgbClr val="FF0000"/>
              </a:solidFill>
              <a:latin typeface="微软雅黑" panose="020B0503020204020204" pitchFamily="34" charset="-122"/>
              <a:ea typeface="微软雅黑" panose="020B0503020204020204" pitchFamily="34" charset="-122"/>
              <a:sym typeface="Calibri" panose="020F0502020204030204"/>
            </a:endParaRPr>
          </a:p>
        </p:txBody>
      </p:sp>
      <p:sp>
        <p:nvSpPr>
          <p:cNvPr id="44" name="矩形 43"/>
          <p:cNvSpPr/>
          <p:nvPr/>
        </p:nvSpPr>
        <p:spPr>
          <a:xfrm>
            <a:off x="7104207" y="1574142"/>
            <a:ext cx="1834106" cy="1562735"/>
          </a:xfrm>
          <a:prstGeom prst="rect">
            <a:avLst/>
          </a:prstGeom>
          <a:ln>
            <a:noFill/>
            <a:prstDash val="sysDot"/>
          </a:ln>
        </p:spPr>
        <p:txBody>
          <a:bodyPr wrap="square" lIns="72000" rIns="72000">
            <a:spAutoFit/>
          </a:bodyPr>
          <a:lstStyle/>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深入整合行业上下游资源</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持续平台宣传、营销推广</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持续平台业务内容扩展</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提升、延伸平台服务</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持续平台功能迭代、升级</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推进、完善品牌建设工作</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pic>
        <p:nvPicPr>
          <p:cNvPr id="45" name="图片 44"/>
          <p:cNvPicPr>
            <a:picLocks noChangeAspect="1"/>
          </p:cNvPicPr>
          <p:nvPr/>
        </p:nvPicPr>
        <p:blipFill>
          <a:blip r:embed="rId1">
            <a:clrChange>
              <a:clrFrom>
                <a:srgbClr val="FFFFFF"/>
              </a:clrFrom>
              <a:clrTo>
                <a:srgbClr val="FFFFFF">
                  <a:alpha val="0"/>
                </a:srgbClr>
              </a:clrTo>
            </a:clrChange>
          </a:blip>
          <a:stretch>
            <a:fillRect/>
          </a:stretch>
        </p:blipFill>
        <p:spPr>
          <a:xfrm>
            <a:off x="8518094" y="4382145"/>
            <a:ext cx="248941" cy="327337"/>
          </a:xfrm>
          <a:prstGeom prst="rect">
            <a:avLst/>
          </a:prstGeom>
          <a:effectLst>
            <a:softEdge rad="0"/>
          </a:effectLst>
        </p:spPr>
      </p:pic>
      <p:sp>
        <p:nvSpPr>
          <p:cNvPr id="37" name="矩形 36"/>
          <p:cNvSpPr/>
          <p:nvPr/>
        </p:nvSpPr>
        <p:spPr bwMode="gray">
          <a:xfrm>
            <a:off x="547004" y="4762358"/>
            <a:ext cx="1073120" cy="165743"/>
          </a:xfrm>
          <a:prstGeom prst="rect">
            <a:avLst/>
          </a:prstGeom>
          <a:noFill/>
          <a:ln w="6350" algn="ctr">
            <a:noFill/>
            <a:prstDash val="sysDot"/>
            <a:round/>
          </a:ln>
          <a:effectLst/>
        </p:spPr>
        <p:txBody>
          <a:bodyPr vert="horz" wrap="none" lIns="87929" tIns="43965" rIns="87929" bIns="43965" rtlCol="0" anchor="ctr"/>
          <a:lstStyle/>
          <a:p>
            <a:pPr algn="ctr" eaLnBrk="1" hangingPunct="1"/>
            <a:r>
              <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rPr>
              <a:t>导入期</a:t>
            </a:r>
            <a:endPar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endParaRPr>
          </a:p>
        </p:txBody>
      </p:sp>
      <p:cxnSp>
        <p:nvCxnSpPr>
          <p:cNvPr id="3" name="直接箭头连接符 2"/>
          <p:cNvCxnSpPr/>
          <p:nvPr/>
        </p:nvCxnSpPr>
        <p:spPr>
          <a:xfrm flipV="1">
            <a:off x="334514" y="3679028"/>
            <a:ext cx="1523439" cy="991485"/>
          </a:xfrm>
          <a:prstGeom prst="straightConnector1">
            <a:avLst/>
          </a:prstGeom>
          <a:ln>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1" name="直接箭头连接符 10"/>
          <p:cNvCxnSpPr/>
          <p:nvPr/>
        </p:nvCxnSpPr>
        <p:spPr>
          <a:xfrm flipV="1">
            <a:off x="1863174" y="3285519"/>
            <a:ext cx="1676138" cy="393510"/>
          </a:xfrm>
          <a:prstGeom prst="straightConnector1">
            <a:avLst/>
          </a:prstGeom>
          <a:ln>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13" name="直接箭头连接符 12"/>
          <p:cNvCxnSpPr/>
          <p:nvPr/>
        </p:nvCxnSpPr>
        <p:spPr>
          <a:xfrm flipV="1">
            <a:off x="3565317" y="2499743"/>
            <a:ext cx="1654157" cy="785776"/>
          </a:xfrm>
          <a:prstGeom prst="straightConnector1">
            <a:avLst/>
          </a:prstGeom>
          <a:ln>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25" name="直接箭头连接符 24"/>
          <p:cNvCxnSpPr/>
          <p:nvPr/>
        </p:nvCxnSpPr>
        <p:spPr>
          <a:xfrm flipV="1">
            <a:off x="5219474" y="1586333"/>
            <a:ext cx="1701356" cy="913409"/>
          </a:xfrm>
          <a:prstGeom prst="straightConnector1">
            <a:avLst/>
          </a:prstGeom>
          <a:ln>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cxnSp>
        <p:nvCxnSpPr>
          <p:cNvPr id="40" name="直接箭头连接符 39"/>
          <p:cNvCxnSpPr/>
          <p:nvPr/>
        </p:nvCxnSpPr>
        <p:spPr>
          <a:xfrm flipV="1">
            <a:off x="6921429" y="1199704"/>
            <a:ext cx="2102736" cy="386628"/>
          </a:xfrm>
          <a:prstGeom prst="straightConnector1">
            <a:avLst/>
          </a:prstGeom>
          <a:ln>
            <a:solidFill>
              <a:schemeClr val="accent6">
                <a:lumMod val="75000"/>
              </a:schemeClr>
            </a:solidFill>
            <a:headEnd type="none" w="med" len="med"/>
            <a:tailEnd type="triangle" w="med" len="med"/>
          </a:ln>
        </p:spPr>
        <p:style>
          <a:lnRef idx="1">
            <a:schemeClr val="accent1"/>
          </a:lnRef>
          <a:fillRef idx="0">
            <a:schemeClr val="accent1"/>
          </a:fillRef>
          <a:effectRef idx="0">
            <a:schemeClr val="accent1"/>
          </a:effectRef>
          <a:fontRef idx="minor">
            <a:schemeClr val="tx1"/>
          </a:fontRef>
        </p:style>
      </p:cxnSp>
      <p:sp>
        <p:nvSpPr>
          <p:cNvPr id="53" name="矩形 52"/>
          <p:cNvSpPr/>
          <p:nvPr/>
        </p:nvSpPr>
        <p:spPr bwMode="gray">
          <a:xfrm>
            <a:off x="2080295" y="4762358"/>
            <a:ext cx="1073120" cy="165743"/>
          </a:xfrm>
          <a:prstGeom prst="rect">
            <a:avLst/>
          </a:prstGeom>
          <a:noFill/>
          <a:ln w="6350" algn="ctr">
            <a:noFill/>
            <a:prstDash val="sysDot"/>
            <a:round/>
          </a:ln>
          <a:effectLst/>
        </p:spPr>
        <p:txBody>
          <a:bodyPr vert="horz" wrap="none" lIns="87929" tIns="43965" rIns="87929" bIns="43965" rtlCol="0" anchor="ctr"/>
          <a:lstStyle/>
          <a:p>
            <a:pPr algn="ctr" eaLnBrk="1" hangingPunct="1"/>
            <a:r>
              <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rPr>
              <a:t>成长期</a:t>
            </a:r>
            <a:endPar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endParaRPr>
          </a:p>
        </p:txBody>
      </p:sp>
      <p:sp>
        <p:nvSpPr>
          <p:cNvPr id="54" name="矩形 53"/>
          <p:cNvSpPr/>
          <p:nvPr/>
        </p:nvSpPr>
        <p:spPr bwMode="gray">
          <a:xfrm>
            <a:off x="3843132" y="4762358"/>
            <a:ext cx="1073120" cy="165743"/>
          </a:xfrm>
          <a:prstGeom prst="rect">
            <a:avLst/>
          </a:prstGeom>
          <a:noFill/>
          <a:ln w="6350" algn="ctr">
            <a:noFill/>
            <a:prstDash val="sysDot"/>
            <a:round/>
          </a:ln>
          <a:effectLst/>
        </p:spPr>
        <p:txBody>
          <a:bodyPr vert="horz" wrap="none" lIns="87929" tIns="43965" rIns="87929" bIns="43965" rtlCol="0" anchor="ctr"/>
          <a:lstStyle/>
          <a:p>
            <a:pPr algn="ctr" eaLnBrk="1" hangingPunct="1"/>
            <a:r>
              <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rPr>
              <a:t>发展期</a:t>
            </a:r>
            <a:endPar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endParaRPr>
          </a:p>
        </p:txBody>
      </p:sp>
      <p:sp>
        <p:nvSpPr>
          <p:cNvPr id="55" name="矩形 54"/>
          <p:cNvSpPr/>
          <p:nvPr/>
        </p:nvSpPr>
        <p:spPr bwMode="gray">
          <a:xfrm>
            <a:off x="5580112" y="4762358"/>
            <a:ext cx="1073120" cy="165743"/>
          </a:xfrm>
          <a:prstGeom prst="rect">
            <a:avLst/>
          </a:prstGeom>
          <a:noFill/>
          <a:ln w="6350" algn="ctr">
            <a:noFill/>
            <a:prstDash val="sysDot"/>
            <a:round/>
          </a:ln>
          <a:effectLst/>
        </p:spPr>
        <p:txBody>
          <a:bodyPr vert="horz" wrap="none" lIns="87929" tIns="43965" rIns="87929" bIns="43965" rtlCol="0" anchor="ctr"/>
          <a:lstStyle/>
          <a:p>
            <a:pPr algn="ctr" eaLnBrk="1" hangingPunct="1"/>
            <a:r>
              <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rPr>
              <a:t>成熟期</a:t>
            </a:r>
            <a:endPar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endParaRPr>
          </a:p>
        </p:txBody>
      </p:sp>
      <p:sp>
        <p:nvSpPr>
          <p:cNvPr id="56" name="矩形 55"/>
          <p:cNvSpPr/>
          <p:nvPr/>
        </p:nvSpPr>
        <p:spPr bwMode="gray">
          <a:xfrm>
            <a:off x="7113223" y="4762358"/>
            <a:ext cx="1073120" cy="165743"/>
          </a:xfrm>
          <a:prstGeom prst="rect">
            <a:avLst/>
          </a:prstGeom>
          <a:noFill/>
          <a:ln w="6350" algn="ctr">
            <a:noFill/>
            <a:prstDash val="sysDot"/>
            <a:round/>
          </a:ln>
          <a:effectLst/>
        </p:spPr>
        <p:txBody>
          <a:bodyPr vert="horz" wrap="none" lIns="87929" tIns="43965" rIns="87929" bIns="43965" rtlCol="0" anchor="ctr"/>
          <a:lstStyle/>
          <a:p>
            <a:pPr algn="ctr" eaLnBrk="1" hangingPunct="1"/>
            <a:r>
              <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rPr>
              <a:t>变革期</a:t>
            </a:r>
            <a:endParaRPr lang="zh-CN" altLang="en-US" sz="1100" b="1" dirty="0">
              <a:solidFill>
                <a:srgbClr val="258EA1"/>
              </a:solidFill>
              <a:latin typeface="Arial" panose="020B0604020202020204" pitchFamily="34" charset="0"/>
              <a:ea typeface="微软雅黑" panose="020B0503020204020204" pitchFamily="34" charset="-122"/>
              <a:cs typeface="Arial" panose="020B0604020202020204" pitchFamily="34" charset="0"/>
            </a:endParaRPr>
          </a:p>
        </p:txBody>
      </p:sp>
      <p:sp>
        <p:nvSpPr>
          <p:cNvPr id="63" name="TextBox 62"/>
          <p:cNvSpPr txBox="1"/>
          <p:nvPr/>
        </p:nvSpPr>
        <p:spPr>
          <a:xfrm rot="19533257">
            <a:off x="178027" y="3942571"/>
            <a:ext cx="1736373" cy="261610"/>
          </a:xfrm>
          <a:prstGeom prst="rect">
            <a:avLst/>
          </a:prstGeom>
          <a:noFill/>
          <a:ln>
            <a:noFill/>
          </a:ln>
        </p:spPr>
        <p:txBody>
          <a:bodyPr wrap="none" rtlCol="0">
            <a:spAutoFit/>
          </a:bodyPr>
          <a:lstStyle/>
          <a:p>
            <a:r>
              <a:rPr lang="zh-CN" altLang="en-US" sz="1100" b="1" dirty="0">
                <a:solidFill>
                  <a:srgbClr val="258EA1"/>
                </a:solidFill>
                <a:latin typeface="微软雅黑" panose="020B0503020204020204" pitchFamily="34" charset="-122"/>
                <a:ea typeface="微软雅黑" panose="020B0503020204020204" pitchFamily="34" charset="-122"/>
              </a:rPr>
              <a:t>平台搭建，建立行业标杆</a:t>
            </a:r>
            <a:endParaRPr lang="zh-CN" altLang="en-US" sz="1100" b="1" dirty="0">
              <a:solidFill>
                <a:srgbClr val="258EA1"/>
              </a:solidFill>
              <a:latin typeface="微软雅黑" panose="020B0503020204020204" pitchFamily="34" charset="-122"/>
              <a:ea typeface="微软雅黑" panose="020B0503020204020204" pitchFamily="34" charset="-122"/>
            </a:endParaRPr>
          </a:p>
        </p:txBody>
      </p:sp>
      <p:sp>
        <p:nvSpPr>
          <p:cNvPr id="64" name="TextBox 63"/>
          <p:cNvSpPr txBox="1"/>
          <p:nvPr/>
        </p:nvSpPr>
        <p:spPr>
          <a:xfrm rot="20808288">
            <a:off x="1920057" y="3211864"/>
            <a:ext cx="1454244" cy="261610"/>
          </a:xfrm>
          <a:prstGeom prst="rect">
            <a:avLst/>
          </a:prstGeom>
          <a:noFill/>
          <a:ln>
            <a:noFill/>
          </a:ln>
        </p:spPr>
        <p:txBody>
          <a:bodyPr wrap="none" rtlCol="0">
            <a:spAutoFit/>
          </a:bodyPr>
          <a:lstStyle/>
          <a:p>
            <a:r>
              <a:rPr lang="zh-CN" altLang="en-US" sz="1100" b="1" dirty="0">
                <a:solidFill>
                  <a:srgbClr val="258EA1"/>
                </a:solidFill>
                <a:latin typeface="微软雅黑" panose="020B0503020204020204" pitchFamily="34" charset="-122"/>
                <a:ea typeface="微软雅黑" panose="020B0503020204020204" pitchFamily="34" charset="-122"/>
              </a:rPr>
              <a:t>平台运营，主业赢利</a:t>
            </a:r>
            <a:endParaRPr lang="zh-CN" altLang="en-US" sz="1100" b="1" dirty="0">
              <a:solidFill>
                <a:srgbClr val="258EA1"/>
              </a:solidFill>
              <a:latin typeface="微软雅黑" panose="020B0503020204020204" pitchFamily="34" charset="-122"/>
              <a:ea typeface="微软雅黑" panose="020B0503020204020204" pitchFamily="34" charset="-122"/>
            </a:endParaRPr>
          </a:p>
        </p:txBody>
      </p:sp>
      <p:sp>
        <p:nvSpPr>
          <p:cNvPr id="65" name="TextBox 64"/>
          <p:cNvSpPr txBox="1"/>
          <p:nvPr/>
        </p:nvSpPr>
        <p:spPr>
          <a:xfrm rot="20086963">
            <a:off x="3403963" y="2648484"/>
            <a:ext cx="1736373" cy="261610"/>
          </a:xfrm>
          <a:prstGeom prst="rect">
            <a:avLst/>
          </a:prstGeom>
          <a:noFill/>
          <a:ln>
            <a:noFill/>
          </a:ln>
        </p:spPr>
        <p:txBody>
          <a:bodyPr wrap="none" rtlCol="0">
            <a:spAutoFit/>
          </a:bodyPr>
          <a:lstStyle/>
          <a:p>
            <a:r>
              <a:rPr lang="zh-CN" altLang="en-US" sz="1100" b="1" dirty="0">
                <a:solidFill>
                  <a:srgbClr val="258EA1"/>
                </a:solidFill>
                <a:latin typeface="微软雅黑" panose="020B0503020204020204" pitchFamily="34" charset="-122"/>
                <a:ea typeface="微软雅黑" panose="020B0503020204020204" pitchFamily="34" charset="-122"/>
              </a:rPr>
              <a:t>行业资源整合，规模赢利</a:t>
            </a:r>
            <a:endParaRPr lang="zh-CN" altLang="en-US" sz="1100" b="1" dirty="0">
              <a:solidFill>
                <a:srgbClr val="258EA1"/>
              </a:solidFill>
              <a:latin typeface="微软雅黑" panose="020B0503020204020204" pitchFamily="34" charset="-122"/>
              <a:ea typeface="微软雅黑" panose="020B0503020204020204" pitchFamily="34" charset="-122"/>
            </a:endParaRPr>
          </a:p>
        </p:txBody>
      </p:sp>
      <p:sp>
        <p:nvSpPr>
          <p:cNvPr id="66" name="TextBox 65"/>
          <p:cNvSpPr txBox="1"/>
          <p:nvPr/>
        </p:nvSpPr>
        <p:spPr>
          <a:xfrm rot="19913582">
            <a:off x="4970591" y="1793608"/>
            <a:ext cx="2018501" cy="261610"/>
          </a:xfrm>
          <a:prstGeom prst="rect">
            <a:avLst/>
          </a:prstGeom>
          <a:noFill/>
          <a:ln>
            <a:noFill/>
          </a:ln>
        </p:spPr>
        <p:txBody>
          <a:bodyPr wrap="none" rtlCol="0">
            <a:spAutoFit/>
          </a:bodyPr>
          <a:lstStyle/>
          <a:p>
            <a:r>
              <a:rPr lang="zh-CN" altLang="en-US" sz="1100" b="1" dirty="0">
                <a:solidFill>
                  <a:srgbClr val="258EA1"/>
                </a:solidFill>
                <a:latin typeface="微软雅黑" panose="020B0503020204020204" pitchFamily="34" charset="-122"/>
                <a:ea typeface="微软雅黑" panose="020B0503020204020204" pitchFamily="34" charset="-122"/>
              </a:rPr>
              <a:t>平台扩展，相关行业服务延伸</a:t>
            </a:r>
            <a:endParaRPr lang="zh-CN" altLang="en-US" sz="1100" b="1" dirty="0">
              <a:solidFill>
                <a:srgbClr val="258EA1"/>
              </a:solidFill>
              <a:latin typeface="微软雅黑" panose="020B0503020204020204" pitchFamily="34" charset="-122"/>
              <a:ea typeface="微软雅黑" panose="020B0503020204020204" pitchFamily="34" charset="-122"/>
            </a:endParaRPr>
          </a:p>
        </p:txBody>
      </p:sp>
      <p:sp>
        <p:nvSpPr>
          <p:cNvPr id="69" name="TextBox 68"/>
          <p:cNvSpPr txBox="1"/>
          <p:nvPr/>
        </p:nvSpPr>
        <p:spPr>
          <a:xfrm rot="20955119">
            <a:off x="6832845" y="1087949"/>
            <a:ext cx="2300630" cy="261610"/>
          </a:xfrm>
          <a:prstGeom prst="rect">
            <a:avLst/>
          </a:prstGeom>
          <a:noFill/>
          <a:ln>
            <a:noFill/>
          </a:ln>
        </p:spPr>
        <p:txBody>
          <a:bodyPr wrap="none" rtlCol="0">
            <a:spAutoFit/>
          </a:bodyPr>
          <a:lstStyle/>
          <a:p>
            <a:r>
              <a:rPr lang="zh-CN" altLang="en-US" sz="1100" b="1" dirty="0">
                <a:solidFill>
                  <a:srgbClr val="258EA1"/>
                </a:solidFill>
                <a:latin typeface="微软雅黑" panose="020B0503020204020204" pitchFamily="34" charset="-122"/>
                <a:ea typeface="微软雅黑" panose="020B0503020204020204" pitchFamily="34" charset="-122"/>
              </a:rPr>
              <a:t>持续发展、打造充电运营第一品牌</a:t>
            </a:r>
            <a:endParaRPr lang="zh-CN" altLang="en-US" sz="1100" b="1" dirty="0">
              <a:solidFill>
                <a:srgbClr val="258EA1"/>
              </a:solidFill>
              <a:latin typeface="微软雅黑" panose="020B0503020204020204" pitchFamily="34" charset="-122"/>
              <a:ea typeface="微软雅黑" panose="020B0503020204020204" pitchFamily="34" charset="-122"/>
            </a:endParaRPr>
          </a:p>
        </p:txBody>
      </p:sp>
      <p:sp>
        <p:nvSpPr>
          <p:cNvPr id="70" name="矩形 69"/>
          <p:cNvSpPr/>
          <p:nvPr/>
        </p:nvSpPr>
        <p:spPr>
          <a:xfrm>
            <a:off x="5219773" y="2416402"/>
            <a:ext cx="1672482" cy="2192908"/>
          </a:xfrm>
          <a:prstGeom prst="rect">
            <a:avLst/>
          </a:prstGeom>
          <a:ln>
            <a:noFill/>
            <a:prstDash val="sysDot"/>
          </a:ln>
        </p:spPr>
        <p:txBody>
          <a:bodyPr wrap="square" lIns="72000" rIns="72000">
            <a:spAutoFit/>
          </a:bodyPr>
          <a:lstStyle/>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提供消费、供应链金融服务</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提供车辆维护、保养等服务</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提供车辆租赁业务</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开发设备、车辆保险相关业务</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大数据驱动人、物、服务的智能交互与协同</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1" name="标题 1"/>
          <p:cNvSpPr txBox="1"/>
          <p:nvPr/>
        </p:nvSpPr>
        <p:spPr>
          <a:xfrm>
            <a:off x="442230" y="750538"/>
            <a:ext cx="5416389" cy="1344416"/>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lnSpc>
                <a:spcPct val="150000"/>
              </a:lnSpc>
            </a:pP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按照平台建设目标，</a:t>
            </a:r>
            <a:r>
              <a:rPr lang="zh-CN" altLang="en-US" sz="1300" b="1" dirty="0">
                <a:solidFill>
                  <a:srgbClr val="C00000"/>
                </a:solidFill>
                <a:latin typeface="微软雅黑" panose="020B0503020204020204" pitchFamily="34" charset="-122"/>
                <a:ea typeface="微软雅黑" panose="020B0503020204020204" pitchFamily="34" charset="-122"/>
                <a:cs typeface="Arial" panose="020B0604020202020204" pitchFamily="34" charset="0"/>
              </a:rPr>
              <a:t>有规划、分阶段的开展平台建设与运营</a:t>
            </a:r>
            <a:r>
              <a:rPr lang="zh-CN" altLang="en-US" sz="1300"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，持续整合行业资源、迭代平台功能、完善并延展平台业务与服务内容、推广平台应用，</a:t>
            </a:r>
            <a:r>
              <a:rPr lang="zh-CN" altLang="en-US" sz="1300" i="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逐步实现</a:t>
            </a:r>
            <a:r>
              <a:rPr lang="en-US" altLang="zh-CN" sz="1300" i="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300" i="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成为</a:t>
            </a:r>
            <a:r>
              <a:rPr lang="en-US" altLang="zh-CN" sz="1300" i="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ZG</a:t>
            </a:r>
            <a:r>
              <a:rPr lang="zh-CN" altLang="en-US" sz="1300" i="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新能源电动车行业最值得信赖的平台服务商</a:t>
            </a:r>
            <a:r>
              <a:rPr lang="en-US" altLang="zh-CN" sz="1300" i="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a:t>
            </a:r>
            <a:r>
              <a:rPr lang="zh-CN" altLang="en-US" sz="1300" i="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rPr>
              <a:t>平台建设愿景</a:t>
            </a:r>
            <a:endParaRPr lang="en-US" altLang="zh-CN" sz="1300" i="1" dirty="0">
              <a:solidFill>
                <a:schemeClr val="bg1">
                  <a:lumMod val="50000"/>
                </a:schemeClr>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72" name="矩形 71"/>
          <p:cNvSpPr/>
          <p:nvPr/>
        </p:nvSpPr>
        <p:spPr>
          <a:xfrm>
            <a:off x="3565317" y="3182171"/>
            <a:ext cx="1628750" cy="1352678"/>
          </a:xfrm>
          <a:prstGeom prst="rect">
            <a:avLst/>
          </a:prstGeom>
          <a:ln>
            <a:noFill/>
            <a:prstDash val="sysDot"/>
          </a:ln>
        </p:spPr>
        <p:txBody>
          <a:bodyPr wrap="square" lIns="72000" rIns="72000">
            <a:spAutoFit/>
          </a:bodyPr>
          <a:lstStyle/>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设备制造</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供应商入驻</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整合施工</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土地</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电力</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整合社会充电桩资源</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充电桩智能布桩</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大数据业务分析</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3" name="矩形 72"/>
          <p:cNvSpPr/>
          <p:nvPr/>
        </p:nvSpPr>
        <p:spPr>
          <a:xfrm>
            <a:off x="1882317" y="3600966"/>
            <a:ext cx="1683000" cy="1142620"/>
          </a:xfrm>
          <a:prstGeom prst="rect">
            <a:avLst/>
          </a:prstGeom>
          <a:ln>
            <a:noFill/>
            <a:prstDash val="sysDot"/>
          </a:ln>
        </p:spPr>
        <p:txBody>
          <a:bodyPr wrap="square">
            <a:spAutoFit/>
          </a:bodyPr>
          <a:lstStyle/>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精准客户服务与营销</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设备在线监控与维护</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智能故障检测</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智慧路线规划</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30000"/>
              </a:lnSpc>
              <a:buFont typeface="Wingdings" panose="05000000000000000000" pitchFamily="2" charset="2"/>
              <a:buChar char="ü"/>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车辆图像识别</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4" name="矩形 73"/>
          <p:cNvSpPr/>
          <p:nvPr/>
        </p:nvSpPr>
        <p:spPr>
          <a:xfrm>
            <a:off x="1207066" y="3994884"/>
            <a:ext cx="651270" cy="415498"/>
          </a:xfrm>
          <a:prstGeom prst="rect">
            <a:avLst/>
          </a:prstGeom>
          <a:ln>
            <a:noFill/>
            <a:prstDash val="sysDot"/>
          </a:ln>
        </p:spPr>
        <p:txBody>
          <a:bodyPr wrap="square" lIns="36000" rIns="36000">
            <a:spAutoFit/>
          </a:bodyPr>
          <a:lstStyle/>
          <a:p>
            <a:pPr marL="171450" indent="-171450">
              <a:buFont typeface="Wingdings" panose="05000000000000000000" pitchFamily="2" charset="2"/>
              <a:buChar char="ü"/>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平台建</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  </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设上线</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5" name="矩形 74"/>
          <p:cNvSpPr/>
          <p:nvPr/>
        </p:nvSpPr>
        <p:spPr>
          <a:xfrm>
            <a:off x="761659" y="4284609"/>
            <a:ext cx="1144650" cy="272895"/>
          </a:xfrm>
          <a:prstGeom prst="rect">
            <a:avLst/>
          </a:prstGeom>
          <a:ln>
            <a:noFill/>
            <a:prstDash val="sysDot"/>
          </a:ln>
        </p:spPr>
        <p:txBody>
          <a:bodyPr wrap="square" lIns="36000" rIns="36000">
            <a:spAutoFit/>
          </a:bodyPr>
          <a:lstStyle/>
          <a:p>
            <a:pPr marL="171450" indent="-171450">
              <a:lnSpc>
                <a:spcPct val="130000"/>
              </a:lnSpc>
              <a:buFont typeface="Wingdings" panose="05000000000000000000" pitchFamily="2" charset="2"/>
              <a:buChar char="ü"/>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改善用户体验</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76" name="矩形 75"/>
          <p:cNvSpPr/>
          <p:nvPr/>
        </p:nvSpPr>
        <p:spPr>
          <a:xfrm>
            <a:off x="445215" y="4484614"/>
            <a:ext cx="1511952" cy="246221"/>
          </a:xfrm>
          <a:prstGeom prst="rect">
            <a:avLst/>
          </a:prstGeom>
        </p:spPr>
        <p:txBody>
          <a:bodyPr wrap="none">
            <a:spAutoFit/>
          </a:bodyPr>
          <a:lstStyle/>
          <a:p>
            <a:pPr marL="171450" indent="-171450">
              <a:buFont typeface="Wingdings" panose="05000000000000000000" pitchFamily="2" charset="2"/>
              <a:buChar char="ü"/>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快速扩充充电桩规模</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2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充电桩产业平台总体架构规划</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矩形 4"/>
          <p:cNvSpPr/>
          <p:nvPr/>
        </p:nvSpPr>
        <p:spPr>
          <a:xfrm>
            <a:off x="1424945" y="976147"/>
            <a:ext cx="7010399" cy="1719024"/>
          </a:xfrm>
          <a:prstGeom prst="rect">
            <a:avLst/>
          </a:prstGeom>
          <a:solidFill>
            <a:srgbClr val="92C7CF"/>
          </a:solidFill>
          <a:ln w="19050"/>
        </p:spPr>
        <p:style>
          <a:lnRef idx="3">
            <a:schemeClr val="lt1"/>
          </a:lnRef>
          <a:fillRef idx="1">
            <a:schemeClr val="accent5"/>
          </a:fillRef>
          <a:effectRef idx="1">
            <a:schemeClr val="accent5"/>
          </a:effectRef>
          <a:fontRef idx="minor">
            <a:schemeClr val="lt1"/>
          </a:fontRef>
        </p:style>
        <p:txBody>
          <a:bodyPr rtlCol="0" anchor="ctr">
            <a:noAutofit/>
          </a:bodyPr>
          <a:lstStyle/>
          <a:p>
            <a:pPr algn="ctr">
              <a:defRPr/>
            </a:pPr>
            <a:endParaRPr lang="zh-CN" altLang="en-US" sz="1400" kern="0" dirty="0">
              <a:solidFill>
                <a:prstClr val="white"/>
              </a:solidFill>
              <a:latin typeface="微软雅黑" panose="020B0503020204020204" pitchFamily="34" charset="-122"/>
              <a:ea typeface="微软雅黑" panose="020B0503020204020204" pitchFamily="34" charset="-122"/>
            </a:endParaRPr>
          </a:p>
        </p:txBody>
      </p:sp>
      <p:sp>
        <p:nvSpPr>
          <p:cNvPr id="6" name="矩形 5"/>
          <p:cNvSpPr/>
          <p:nvPr/>
        </p:nvSpPr>
        <p:spPr>
          <a:xfrm>
            <a:off x="681995" y="976147"/>
            <a:ext cx="706699" cy="1719024"/>
          </a:xfrm>
          <a:prstGeom prst="rect">
            <a:avLst/>
          </a:prstGeom>
          <a:solidFill>
            <a:srgbClr val="92C7CF"/>
          </a:solidFill>
          <a:ln w="19050"/>
        </p:spPr>
        <p:style>
          <a:lnRef idx="3">
            <a:schemeClr val="lt1"/>
          </a:lnRef>
          <a:fillRef idx="1">
            <a:schemeClr val="accent2"/>
          </a:fillRef>
          <a:effectRef idx="1">
            <a:schemeClr val="accent2"/>
          </a:effectRef>
          <a:fontRef idx="minor">
            <a:schemeClr val="lt1"/>
          </a:fontRef>
        </p:style>
        <p:txBody>
          <a:bodyPr vert="eaVert" rtlCol="0" anchor="ctr">
            <a:no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应用层</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7" name="矩形 6"/>
          <p:cNvSpPr/>
          <p:nvPr/>
        </p:nvSpPr>
        <p:spPr>
          <a:xfrm>
            <a:off x="1415739" y="3648271"/>
            <a:ext cx="7019606" cy="687610"/>
          </a:xfrm>
          <a:prstGeom prst="rect">
            <a:avLst/>
          </a:prstGeom>
          <a:solidFill>
            <a:srgbClr val="92C7CF"/>
          </a:solidFill>
          <a:ln w="19050"/>
        </p:spPr>
        <p:style>
          <a:lnRef idx="3">
            <a:schemeClr val="lt1"/>
          </a:lnRef>
          <a:fillRef idx="1">
            <a:schemeClr val="accent5"/>
          </a:fillRef>
          <a:effectRef idx="1">
            <a:schemeClr val="accent5"/>
          </a:effectRef>
          <a:fontRef idx="minor">
            <a:schemeClr val="lt1"/>
          </a:fontRef>
        </p:style>
        <p:txBody>
          <a:bodyPr rtlCol="0" anchor="ctr">
            <a:noAutofit/>
          </a:bodyPr>
          <a:lstStyle/>
          <a:p>
            <a:pPr algn="ctr">
              <a:defRPr/>
            </a:pP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sp>
        <p:nvSpPr>
          <p:cNvPr id="8" name="矩形 7"/>
          <p:cNvSpPr/>
          <p:nvPr/>
        </p:nvSpPr>
        <p:spPr>
          <a:xfrm>
            <a:off x="1414311" y="2731931"/>
            <a:ext cx="7009836" cy="888520"/>
          </a:xfrm>
          <a:prstGeom prst="rect">
            <a:avLst/>
          </a:prstGeom>
          <a:solidFill>
            <a:srgbClr val="92C7CF"/>
          </a:solidFill>
          <a:ln w="19050"/>
        </p:spPr>
        <p:style>
          <a:lnRef idx="3">
            <a:schemeClr val="lt1"/>
          </a:lnRef>
          <a:fillRef idx="1">
            <a:schemeClr val="accent5"/>
          </a:fillRef>
          <a:effectRef idx="1">
            <a:schemeClr val="accent5"/>
          </a:effectRef>
          <a:fontRef idx="minor">
            <a:schemeClr val="lt1"/>
          </a:fontRef>
        </p:style>
        <p:txBody>
          <a:bodyPr rtlCol="0" anchor="ctr">
            <a:noAutofit/>
          </a:bodyPr>
          <a:lstStyle/>
          <a:p>
            <a:pPr algn="ctr">
              <a:defRPr/>
            </a:pPr>
            <a:endParaRPr lang="zh-CN" altLang="en-US" sz="1400" kern="0" dirty="0">
              <a:solidFill>
                <a:prstClr val="white"/>
              </a:solidFill>
              <a:latin typeface="微软雅黑" panose="020B0503020204020204" pitchFamily="34" charset="-122"/>
              <a:ea typeface="微软雅黑" panose="020B0503020204020204" pitchFamily="34" charset="-122"/>
            </a:endParaRPr>
          </a:p>
        </p:txBody>
      </p:sp>
      <p:sp>
        <p:nvSpPr>
          <p:cNvPr id="9" name="圆角矩形 8"/>
          <p:cNvSpPr/>
          <p:nvPr/>
        </p:nvSpPr>
        <p:spPr>
          <a:xfrm flipH="1">
            <a:off x="3641402" y="2976803"/>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数据交换</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10" name="圆角矩形 9"/>
          <p:cNvSpPr/>
          <p:nvPr/>
        </p:nvSpPr>
        <p:spPr>
          <a:xfrm flipH="1">
            <a:off x="5070352" y="2971717"/>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安全引擎</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11" name="圆角矩形 10"/>
          <p:cNvSpPr/>
          <p:nvPr/>
        </p:nvSpPr>
        <p:spPr bwMode="auto">
          <a:xfrm>
            <a:off x="5486505" y="3662419"/>
            <a:ext cx="2732182" cy="634717"/>
          </a:xfrm>
          <a:prstGeom prst="roundRect">
            <a:avLst/>
          </a:prstGeom>
          <a:solidFill>
            <a:srgbClr val="92D050"/>
          </a:solidFill>
          <a:ln w="9525" cap="flat" cmpd="sng" algn="ctr">
            <a:solidFill>
              <a:srgbClr val="3399FF"/>
            </a:solidFill>
            <a:prstDash val="solid"/>
            <a:round/>
            <a:headEnd type="none" w="med" len="med"/>
            <a:tailEnd type="none" w="med" len="med"/>
          </a:ln>
          <a:effectLst>
            <a:outerShdw blurRad="50800" dist="38100" dir="2700000" algn="tl" rotWithShape="0">
              <a:prstClr val="black">
                <a:alpha val="40000"/>
              </a:prstClr>
            </a:outerShdw>
          </a:effectLst>
        </p:spPr>
        <p:txBody>
          <a:bodyPr wrap="none" lIns="90000" tIns="46800" rIns="90000" bIns="46800" anchor="ctr">
            <a:noAutofit/>
          </a:bodyPr>
          <a:lstStyle/>
          <a:p>
            <a:pPr>
              <a:defRPr/>
            </a:pPr>
            <a:endParaRPr lang="zh-CN" altLang="en-US" sz="1000" b="1" dirty="0">
              <a:solidFill>
                <a:srgbClr val="000000"/>
              </a:solidFill>
              <a:latin typeface="微软雅黑" panose="020B0503020204020204" pitchFamily="34" charset="-122"/>
              <a:ea typeface="微软雅黑" panose="020B0503020204020204" pitchFamily="34" charset="-122"/>
            </a:endParaRPr>
          </a:p>
        </p:txBody>
      </p:sp>
      <p:pic>
        <p:nvPicPr>
          <p:cNvPr id="12" name="Picture 11" descr="1"/>
          <p:cNvPicPr>
            <a:picLocks noChangeAspect="1" noChangeArrowheads="1"/>
          </p:cNvPicPr>
          <p:nvPr/>
        </p:nvPicPr>
        <p:blipFill>
          <a:blip r:embed="rId1" cstate="print"/>
          <a:srcRect/>
          <a:stretch>
            <a:fillRect/>
          </a:stretch>
        </p:blipFill>
        <p:spPr bwMode="auto">
          <a:xfrm>
            <a:off x="5534059" y="3785214"/>
            <a:ext cx="2653925" cy="440369"/>
          </a:xfrm>
          <a:prstGeom prst="rect">
            <a:avLst/>
          </a:prstGeom>
          <a:ln>
            <a:noFill/>
          </a:ln>
          <a:effectLst>
            <a:outerShdw blurRad="292100" dist="139700" dir="2700000" algn="tl" rotWithShape="0">
              <a:srgbClr val="333333">
                <a:alpha val="65000"/>
              </a:srgbClr>
            </a:outerShdw>
          </a:effectLst>
        </p:spPr>
      </p:pic>
      <p:grpSp>
        <p:nvGrpSpPr>
          <p:cNvPr id="13" name="组合 275"/>
          <p:cNvGrpSpPr/>
          <p:nvPr/>
        </p:nvGrpSpPr>
        <p:grpSpPr>
          <a:xfrm>
            <a:off x="7094146" y="3809587"/>
            <a:ext cx="609463" cy="274553"/>
            <a:chOff x="5908150" y="5120921"/>
            <a:chExt cx="521980" cy="373732"/>
          </a:xfrm>
        </p:grpSpPr>
        <p:grpSp>
          <p:nvGrpSpPr>
            <p:cNvPr id="14" name="Group 107"/>
            <p:cNvGrpSpPr/>
            <p:nvPr/>
          </p:nvGrpSpPr>
          <p:grpSpPr bwMode="auto">
            <a:xfrm>
              <a:off x="6098995" y="5120921"/>
              <a:ext cx="331135" cy="217656"/>
              <a:chOff x="2545" y="96"/>
              <a:chExt cx="575" cy="311"/>
            </a:xfrm>
          </p:grpSpPr>
          <p:grpSp>
            <p:nvGrpSpPr>
              <p:cNvPr id="54" name="Group 108"/>
              <p:cNvGrpSpPr/>
              <p:nvPr/>
            </p:nvGrpSpPr>
            <p:grpSpPr bwMode="auto">
              <a:xfrm>
                <a:off x="2784" y="276"/>
                <a:ext cx="336" cy="131"/>
                <a:chOff x="2784" y="240"/>
                <a:chExt cx="336" cy="131"/>
              </a:xfrm>
            </p:grpSpPr>
            <p:sp>
              <p:nvSpPr>
                <p:cNvPr id="69" name="Oval 109"/>
                <p:cNvSpPr>
                  <a:spLocks noChangeArrowheads="1"/>
                </p:cNvSpPr>
                <p:nvPr/>
              </p:nvSpPr>
              <p:spPr bwMode="auto">
                <a:xfrm>
                  <a:off x="2784" y="246"/>
                  <a:ext cx="336" cy="125"/>
                </a:xfrm>
                <a:prstGeom prst="ellipse">
                  <a:avLst/>
                </a:prstGeom>
                <a:solidFill>
                  <a:srgbClr val="CC6600"/>
                </a:soli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70" name="Oval 110"/>
                <p:cNvSpPr>
                  <a:spLocks noChangeArrowheads="1"/>
                </p:cNvSpPr>
                <p:nvPr/>
              </p:nvSpPr>
              <p:spPr bwMode="auto">
                <a:xfrm>
                  <a:off x="2784" y="240"/>
                  <a:ext cx="336" cy="111"/>
                </a:xfrm>
                <a:prstGeom prst="ellipse">
                  <a:avLst/>
                </a:prstGeom>
                <a:gradFill rotWithShape="0">
                  <a:gsLst>
                    <a:gs pos="0">
                      <a:srgbClr val="D8AF00"/>
                    </a:gs>
                    <a:gs pos="50000">
                      <a:srgbClr val="FFB061"/>
                    </a:gs>
                    <a:gs pos="100000">
                      <a:srgbClr val="D8AF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55" name="Group 111"/>
              <p:cNvGrpSpPr/>
              <p:nvPr/>
            </p:nvGrpSpPr>
            <p:grpSpPr bwMode="auto">
              <a:xfrm>
                <a:off x="2784" y="240"/>
                <a:ext cx="336" cy="131"/>
                <a:chOff x="2784" y="240"/>
                <a:chExt cx="336" cy="131"/>
              </a:xfrm>
            </p:grpSpPr>
            <p:sp>
              <p:nvSpPr>
                <p:cNvPr id="67" name="Oval 112"/>
                <p:cNvSpPr>
                  <a:spLocks noChangeArrowheads="1"/>
                </p:cNvSpPr>
                <p:nvPr/>
              </p:nvSpPr>
              <p:spPr bwMode="auto">
                <a:xfrm>
                  <a:off x="2784" y="246"/>
                  <a:ext cx="336" cy="125"/>
                </a:xfrm>
                <a:prstGeom prst="ellipse">
                  <a:avLst/>
                </a:prstGeom>
                <a:solidFill>
                  <a:srgbClr val="CC6600"/>
                </a:soli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68" name="Oval 113"/>
                <p:cNvSpPr>
                  <a:spLocks noChangeArrowheads="1"/>
                </p:cNvSpPr>
                <p:nvPr/>
              </p:nvSpPr>
              <p:spPr bwMode="auto">
                <a:xfrm>
                  <a:off x="2784" y="240"/>
                  <a:ext cx="336" cy="111"/>
                </a:xfrm>
                <a:prstGeom prst="ellipse">
                  <a:avLst/>
                </a:prstGeom>
                <a:gradFill rotWithShape="0">
                  <a:gsLst>
                    <a:gs pos="0">
                      <a:srgbClr val="D8AF00"/>
                    </a:gs>
                    <a:gs pos="50000">
                      <a:srgbClr val="FFB061"/>
                    </a:gs>
                    <a:gs pos="100000">
                      <a:srgbClr val="D8AF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56" name="Group 114"/>
              <p:cNvGrpSpPr/>
              <p:nvPr/>
            </p:nvGrpSpPr>
            <p:grpSpPr bwMode="auto">
              <a:xfrm>
                <a:off x="2784" y="208"/>
                <a:ext cx="336" cy="131"/>
                <a:chOff x="2784" y="240"/>
                <a:chExt cx="336" cy="131"/>
              </a:xfrm>
            </p:grpSpPr>
            <p:sp>
              <p:nvSpPr>
                <p:cNvPr id="65" name="Oval 115"/>
                <p:cNvSpPr>
                  <a:spLocks noChangeArrowheads="1"/>
                </p:cNvSpPr>
                <p:nvPr/>
              </p:nvSpPr>
              <p:spPr bwMode="auto">
                <a:xfrm>
                  <a:off x="2784" y="246"/>
                  <a:ext cx="336" cy="125"/>
                </a:xfrm>
                <a:prstGeom prst="ellipse">
                  <a:avLst/>
                </a:prstGeom>
                <a:solidFill>
                  <a:srgbClr val="CC6600"/>
                </a:soli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66" name="Oval 116"/>
                <p:cNvSpPr>
                  <a:spLocks noChangeArrowheads="1"/>
                </p:cNvSpPr>
                <p:nvPr/>
              </p:nvSpPr>
              <p:spPr bwMode="auto">
                <a:xfrm>
                  <a:off x="2784" y="240"/>
                  <a:ext cx="336" cy="111"/>
                </a:xfrm>
                <a:prstGeom prst="ellipse">
                  <a:avLst/>
                </a:prstGeom>
                <a:gradFill rotWithShape="0">
                  <a:gsLst>
                    <a:gs pos="0">
                      <a:srgbClr val="D8AF00"/>
                    </a:gs>
                    <a:gs pos="50000">
                      <a:srgbClr val="FFB061"/>
                    </a:gs>
                    <a:gs pos="100000">
                      <a:srgbClr val="D8AF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57" name="Group 117"/>
              <p:cNvGrpSpPr/>
              <p:nvPr/>
            </p:nvGrpSpPr>
            <p:grpSpPr bwMode="auto">
              <a:xfrm>
                <a:off x="2784" y="172"/>
                <a:ext cx="336" cy="131"/>
                <a:chOff x="2784" y="240"/>
                <a:chExt cx="336" cy="131"/>
              </a:xfrm>
            </p:grpSpPr>
            <p:sp>
              <p:nvSpPr>
                <p:cNvPr id="63" name="Oval 118"/>
                <p:cNvSpPr>
                  <a:spLocks noChangeArrowheads="1"/>
                </p:cNvSpPr>
                <p:nvPr/>
              </p:nvSpPr>
              <p:spPr bwMode="auto">
                <a:xfrm>
                  <a:off x="2784" y="246"/>
                  <a:ext cx="336" cy="125"/>
                </a:xfrm>
                <a:prstGeom prst="ellipse">
                  <a:avLst/>
                </a:prstGeom>
                <a:solidFill>
                  <a:srgbClr val="CC6600"/>
                </a:soli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64" name="Oval 119"/>
                <p:cNvSpPr>
                  <a:spLocks noChangeArrowheads="1"/>
                </p:cNvSpPr>
                <p:nvPr/>
              </p:nvSpPr>
              <p:spPr bwMode="auto">
                <a:xfrm>
                  <a:off x="2784" y="240"/>
                  <a:ext cx="336" cy="111"/>
                </a:xfrm>
                <a:prstGeom prst="ellipse">
                  <a:avLst/>
                </a:prstGeom>
                <a:gradFill rotWithShape="0">
                  <a:gsLst>
                    <a:gs pos="0">
                      <a:srgbClr val="D8AF00"/>
                    </a:gs>
                    <a:gs pos="50000">
                      <a:srgbClr val="FFB061"/>
                    </a:gs>
                    <a:gs pos="100000">
                      <a:srgbClr val="D8AF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58" name="Group 120"/>
              <p:cNvGrpSpPr/>
              <p:nvPr/>
            </p:nvGrpSpPr>
            <p:grpSpPr bwMode="auto">
              <a:xfrm>
                <a:off x="2784" y="136"/>
                <a:ext cx="336" cy="131"/>
                <a:chOff x="2784" y="240"/>
                <a:chExt cx="336" cy="131"/>
              </a:xfrm>
            </p:grpSpPr>
            <p:sp>
              <p:nvSpPr>
                <p:cNvPr id="61" name="Oval 121"/>
                <p:cNvSpPr>
                  <a:spLocks noChangeArrowheads="1"/>
                </p:cNvSpPr>
                <p:nvPr/>
              </p:nvSpPr>
              <p:spPr bwMode="auto">
                <a:xfrm>
                  <a:off x="2784" y="246"/>
                  <a:ext cx="336" cy="125"/>
                </a:xfrm>
                <a:prstGeom prst="ellipse">
                  <a:avLst/>
                </a:prstGeom>
                <a:solidFill>
                  <a:srgbClr val="CC6600"/>
                </a:soli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62" name="Oval 122"/>
                <p:cNvSpPr>
                  <a:spLocks noChangeArrowheads="1"/>
                </p:cNvSpPr>
                <p:nvPr/>
              </p:nvSpPr>
              <p:spPr bwMode="auto">
                <a:xfrm>
                  <a:off x="2784" y="240"/>
                  <a:ext cx="336" cy="111"/>
                </a:xfrm>
                <a:prstGeom prst="ellipse">
                  <a:avLst/>
                </a:prstGeom>
                <a:gradFill rotWithShape="0">
                  <a:gsLst>
                    <a:gs pos="0">
                      <a:srgbClr val="D8AF00"/>
                    </a:gs>
                    <a:gs pos="50000">
                      <a:srgbClr val="FFB061"/>
                    </a:gs>
                    <a:gs pos="100000">
                      <a:srgbClr val="D8AF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sp>
            <p:nvSpPr>
              <p:cNvPr id="59" name="Oval 123"/>
              <p:cNvSpPr>
                <a:spLocks noChangeArrowheads="1"/>
              </p:cNvSpPr>
              <p:nvPr/>
            </p:nvSpPr>
            <p:spPr bwMode="auto">
              <a:xfrm>
                <a:off x="2793" y="102"/>
                <a:ext cx="327" cy="125"/>
              </a:xfrm>
              <a:prstGeom prst="ellipse">
                <a:avLst/>
              </a:prstGeom>
              <a:solidFill>
                <a:srgbClr val="CC6600"/>
              </a:soli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60" name="Oval 124"/>
              <p:cNvSpPr>
                <a:spLocks noChangeArrowheads="1"/>
              </p:cNvSpPr>
              <p:nvPr/>
            </p:nvSpPr>
            <p:spPr bwMode="auto">
              <a:xfrm>
                <a:off x="2545" y="96"/>
                <a:ext cx="321" cy="111"/>
              </a:xfrm>
              <a:prstGeom prst="ellipse">
                <a:avLst/>
              </a:prstGeom>
              <a:gradFill rotWithShape="0">
                <a:gsLst>
                  <a:gs pos="0">
                    <a:srgbClr val="FFCC00"/>
                  </a:gs>
                  <a:gs pos="50000">
                    <a:srgbClr val="FFCC99"/>
                  </a:gs>
                  <a:gs pos="100000">
                    <a:srgbClr val="FFCC00"/>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15" name="Group 125"/>
            <p:cNvGrpSpPr/>
            <p:nvPr/>
          </p:nvGrpSpPr>
          <p:grpSpPr bwMode="auto">
            <a:xfrm>
              <a:off x="5908150" y="5181440"/>
              <a:ext cx="342510" cy="220842"/>
              <a:chOff x="2496" y="3264"/>
              <a:chExt cx="1203" cy="577"/>
            </a:xfrm>
          </p:grpSpPr>
          <p:grpSp>
            <p:nvGrpSpPr>
              <p:cNvPr id="36" name="Group 126"/>
              <p:cNvGrpSpPr/>
              <p:nvPr/>
            </p:nvGrpSpPr>
            <p:grpSpPr bwMode="auto">
              <a:xfrm>
                <a:off x="2976" y="3616"/>
                <a:ext cx="720" cy="225"/>
                <a:chOff x="2304" y="2166"/>
                <a:chExt cx="288" cy="90"/>
              </a:xfrm>
            </p:grpSpPr>
            <p:sp>
              <p:nvSpPr>
                <p:cNvPr id="52" name="Oval 127"/>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53" name="Oval 128"/>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37" name="Group 129"/>
              <p:cNvGrpSpPr/>
              <p:nvPr/>
            </p:nvGrpSpPr>
            <p:grpSpPr bwMode="auto">
              <a:xfrm>
                <a:off x="2496" y="3552"/>
                <a:ext cx="1203" cy="225"/>
                <a:chOff x="2111" y="2166"/>
                <a:chExt cx="481" cy="90"/>
              </a:xfrm>
            </p:grpSpPr>
            <p:sp>
              <p:nvSpPr>
                <p:cNvPr id="50" name="Oval 130"/>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51" name="Oval 131"/>
                <p:cNvSpPr>
                  <a:spLocks noChangeArrowheads="1"/>
                </p:cNvSpPr>
                <p:nvPr/>
              </p:nvSpPr>
              <p:spPr bwMode="auto">
                <a:xfrm>
                  <a:off x="2111" y="2166"/>
                  <a:ext cx="275"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38" name="Group 132"/>
              <p:cNvGrpSpPr/>
              <p:nvPr/>
            </p:nvGrpSpPr>
            <p:grpSpPr bwMode="auto">
              <a:xfrm>
                <a:off x="2976" y="3489"/>
                <a:ext cx="720" cy="225"/>
                <a:chOff x="2304" y="2166"/>
                <a:chExt cx="288" cy="90"/>
              </a:xfrm>
            </p:grpSpPr>
            <p:sp>
              <p:nvSpPr>
                <p:cNvPr id="48" name="Oval 133"/>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49" name="Oval 134"/>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39" name="Group 135"/>
              <p:cNvGrpSpPr/>
              <p:nvPr/>
            </p:nvGrpSpPr>
            <p:grpSpPr bwMode="auto">
              <a:xfrm>
                <a:off x="2976" y="3419"/>
                <a:ext cx="720" cy="225"/>
                <a:chOff x="2304" y="2166"/>
                <a:chExt cx="288" cy="90"/>
              </a:xfrm>
            </p:grpSpPr>
            <p:sp>
              <p:nvSpPr>
                <p:cNvPr id="46" name="Oval 136"/>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47" name="Oval 137"/>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40" name="Group 138"/>
              <p:cNvGrpSpPr/>
              <p:nvPr/>
            </p:nvGrpSpPr>
            <p:grpSpPr bwMode="auto">
              <a:xfrm>
                <a:off x="2976" y="3349"/>
                <a:ext cx="720" cy="225"/>
                <a:chOff x="2304" y="2166"/>
                <a:chExt cx="288" cy="90"/>
              </a:xfrm>
            </p:grpSpPr>
            <p:sp>
              <p:nvSpPr>
                <p:cNvPr id="44" name="Oval 139"/>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45" name="Oval 140"/>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41" name="Group 141"/>
              <p:cNvGrpSpPr/>
              <p:nvPr/>
            </p:nvGrpSpPr>
            <p:grpSpPr bwMode="auto">
              <a:xfrm>
                <a:off x="2976" y="3264"/>
                <a:ext cx="720" cy="225"/>
                <a:chOff x="2304" y="2112"/>
                <a:chExt cx="288" cy="90"/>
              </a:xfrm>
            </p:grpSpPr>
            <p:sp>
              <p:nvSpPr>
                <p:cNvPr id="42" name="Oval 142"/>
                <p:cNvSpPr>
                  <a:spLocks noChangeArrowheads="1"/>
                </p:cNvSpPr>
                <p:nvPr/>
              </p:nvSpPr>
              <p:spPr bwMode="auto">
                <a:xfrm>
                  <a:off x="2304" y="2116"/>
                  <a:ext cx="288" cy="86"/>
                </a:xfrm>
                <a:prstGeom prst="ellipse">
                  <a:avLst/>
                </a:prstGeom>
                <a:gradFill rotWithShape="0">
                  <a:gsLst>
                    <a:gs pos="0">
                      <a:srgbClr val="57DFFF"/>
                    </a:gs>
                    <a:gs pos="50000">
                      <a:srgbClr val="008EB0"/>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43" name="Oval 143"/>
                <p:cNvSpPr>
                  <a:spLocks noChangeArrowheads="1"/>
                </p:cNvSpPr>
                <p:nvPr/>
              </p:nvSpPr>
              <p:spPr bwMode="auto">
                <a:xfrm>
                  <a:off x="2304" y="2112"/>
                  <a:ext cx="288" cy="76"/>
                </a:xfrm>
                <a:prstGeom prst="ellipse">
                  <a:avLst/>
                </a:prstGeom>
                <a:gradFill rotWithShape="0">
                  <a:gsLst>
                    <a:gs pos="0">
                      <a:srgbClr val="CCFFFF"/>
                    </a:gs>
                    <a:gs pos="50000">
                      <a:srgbClr val="57DFFF"/>
                    </a:gs>
                    <a:gs pos="100000">
                      <a:srgbClr val="CCF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grpSp>
          <p:nvGrpSpPr>
            <p:cNvPr id="16" name="Group 144"/>
            <p:cNvGrpSpPr/>
            <p:nvPr/>
          </p:nvGrpSpPr>
          <p:grpSpPr bwMode="auto">
            <a:xfrm>
              <a:off x="6018107" y="5273811"/>
              <a:ext cx="345038" cy="220842"/>
              <a:chOff x="2476" y="3264"/>
              <a:chExt cx="1223" cy="577"/>
            </a:xfrm>
          </p:grpSpPr>
          <p:grpSp>
            <p:nvGrpSpPr>
              <p:cNvPr id="17" name="Group 145"/>
              <p:cNvGrpSpPr/>
              <p:nvPr/>
            </p:nvGrpSpPr>
            <p:grpSpPr bwMode="auto">
              <a:xfrm>
                <a:off x="2976" y="3616"/>
                <a:ext cx="720" cy="225"/>
                <a:chOff x="2304" y="2166"/>
                <a:chExt cx="288" cy="90"/>
              </a:xfrm>
            </p:grpSpPr>
            <p:sp>
              <p:nvSpPr>
                <p:cNvPr id="34" name="Oval 146"/>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35" name="Oval 147"/>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19" name="Group 148"/>
              <p:cNvGrpSpPr/>
              <p:nvPr/>
            </p:nvGrpSpPr>
            <p:grpSpPr bwMode="auto">
              <a:xfrm>
                <a:off x="2476" y="3552"/>
                <a:ext cx="1223" cy="225"/>
                <a:chOff x="2103" y="2166"/>
                <a:chExt cx="489" cy="90"/>
              </a:xfrm>
            </p:grpSpPr>
            <p:sp>
              <p:nvSpPr>
                <p:cNvPr id="32" name="Oval 149"/>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33" name="Oval 150"/>
                <p:cNvSpPr>
                  <a:spLocks noChangeArrowheads="1"/>
                </p:cNvSpPr>
                <p:nvPr/>
              </p:nvSpPr>
              <p:spPr bwMode="auto">
                <a:xfrm>
                  <a:off x="2103" y="2166"/>
                  <a:ext cx="283"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20" name="Group 151"/>
              <p:cNvGrpSpPr/>
              <p:nvPr/>
            </p:nvGrpSpPr>
            <p:grpSpPr bwMode="auto">
              <a:xfrm>
                <a:off x="2976" y="3489"/>
                <a:ext cx="720" cy="225"/>
                <a:chOff x="2304" y="2166"/>
                <a:chExt cx="288" cy="90"/>
              </a:xfrm>
            </p:grpSpPr>
            <p:sp>
              <p:nvSpPr>
                <p:cNvPr id="30" name="Oval 152"/>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31" name="Oval 153"/>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21" name="Group 154"/>
              <p:cNvGrpSpPr/>
              <p:nvPr/>
            </p:nvGrpSpPr>
            <p:grpSpPr bwMode="auto">
              <a:xfrm>
                <a:off x="2976" y="3419"/>
                <a:ext cx="720" cy="225"/>
                <a:chOff x="2304" y="2166"/>
                <a:chExt cx="288" cy="90"/>
              </a:xfrm>
            </p:grpSpPr>
            <p:sp>
              <p:nvSpPr>
                <p:cNvPr id="28" name="Oval 155"/>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29" name="Oval 156"/>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22" name="Group 157"/>
              <p:cNvGrpSpPr/>
              <p:nvPr/>
            </p:nvGrpSpPr>
            <p:grpSpPr bwMode="auto">
              <a:xfrm>
                <a:off x="2976" y="3349"/>
                <a:ext cx="720" cy="225"/>
                <a:chOff x="2304" y="2166"/>
                <a:chExt cx="288" cy="90"/>
              </a:xfrm>
            </p:grpSpPr>
            <p:sp>
              <p:nvSpPr>
                <p:cNvPr id="26" name="Oval 158"/>
                <p:cNvSpPr>
                  <a:spLocks noChangeArrowheads="1"/>
                </p:cNvSpPr>
                <p:nvPr/>
              </p:nvSpPr>
              <p:spPr bwMode="auto">
                <a:xfrm>
                  <a:off x="2304" y="2170"/>
                  <a:ext cx="288" cy="86"/>
                </a:xfrm>
                <a:prstGeom prst="ellipse">
                  <a:avLst/>
                </a:prstGeom>
                <a:gradFill rotWithShape="0">
                  <a:gsLst>
                    <a:gs pos="0">
                      <a:srgbClr val="00AFD8"/>
                    </a:gs>
                    <a:gs pos="50000">
                      <a:srgbClr val="7575AD"/>
                    </a:gs>
                    <a:gs pos="100000">
                      <a:srgbClr val="00AFD8"/>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27" name="Oval 159"/>
                <p:cNvSpPr>
                  <a:spLocks noChangeArrowheads="1"/>
                </p:cNvSpPr>
                <p:nvPr/>
              </p:nvSpPr>
              <p:spPr bwMode="auto">
                <a:xfrm>
                  <a:off x="2304" y="2166"/>
                  <a:ext cx="288" cy="76"/>
                </a:xfrm>
                <a:prstGeom prst="ellipse">
                  <a:avLst/>
                </a:prstGeom>
                <a:gradFill rotWithShape="0">
                  <a:gsLst>
                    <a:gs pos="0">
                      <a:srgbClr val="57DFFF"/>
                    </a:gs>
                    <a:gs pos="50000">
                      <a:srgbClr val="00AFD8"/>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nvGrpSpPr>
              <p:cNvPr id="23" name="Group 160"/>
              <p:cNvGrpSpPr/>
              <p:nvPr/>
            </p:nvGrpSpPr>
            <p:grpSpPr bwMode="auto">
              <a:xfrm>
                <a:off x="2976" y="3264"/>
                <a:ext cx="720" cy="225"/>
                <a:chOff x="2304" y="2112"/>
                <a:chExt cx="288" cy="90"/>
              </a:xfrm>
            </p:grpSpPr>
            <p:sp>
              <p:nvSpPr>
                <p:cNvPr id="24" name="Oval 161"/>
                <p:cNvSpPr>
                  <a:spLocks noChangeArrowheads="1"/>
                </p:cNvSpPr>
                <p:nvPr/>
              </p:nvSpPr>
              <p:spPr bwMode="auto">
                <a:xfrm>
                  <a:off x="2304" y="2116"/>
                  <a:ext cx="288" cy="86"/>
                </a:xfrm>
                <a:prstGeom prst="ellipse">
                  <a:avLst/>
                </a:prstGeom>
                <a:gradFill rotWithShape="0">
                  <a:gsLst>
                    <a:gs pos="0">
                      <a:srgbClr val="57DFFF"/>
                    </a:gs>
                    <a:gs pos="50000">
                      <a:srgbClr val="008EB0"/>
                    </a:gs>
                    <a:gs pos="100000">
                      <a:srgbClr val="57D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sp>
              <p:nvSpPr>
                <p:cNvPr id="25" name="Oval 162"/>
                <p:cNvSpPr>
                  <a:spLocks noChangeArrowheads="1"/>
                </p:cNvSpPr>
                <p:nvPr/>
              </p:nvSpPr>
              <p:spPr bwMode="auto">
                <a:xfrm>
                  <a:off x="2312" y="2112"/>
                  <a:ext cx="280" cy="76"/>
                </a:xfrm>
                <a:prstGeom prst="ellipse">
                  <a:avLst/>
                </a:prstGeom>
                <a:gradFill rotWithShape="0">
                  <a:gsLst>
                    <a:gs pos="0">
                      <a:srgbClr val="CCFFFF"/>
                    </a:gs>
                    <a:gs pos="50000">
                      <a:srgbClr val="57DFFF"/>
                    </a:gs>
                    <a:gs pos="100000">
                      <a:srgbClr val="CCFFFF"/>
                    </a:gs>
                  </a:gsLst>
                  <a:lin ang="0" scaled="1"/>
                </a:gradFill>
                <a:ln>
                  <a:noFill/>
                </a:ln>
                <a:extLst>
                  <a:ext uri="{91240B29-F687-4F45-9708-019B960494DF}">
                    <a14:hiddenLine xmlns:a14="http://schemas.microsoft.com/office/drawing/2010/main" w="9525">
                      <a:solidFill>
                        <a:srgbClr val="000000"/>
                      </a:solidFill>
                      <a:round/>
                    </a14:hiddenLine>
                  </a:ext>
                </a:extLst>
              </p:spPr>
              <p:txBody>
                <a:bodyPr wrap="none" anchor="ctr">
                  <a:noAutofit/>
                </a:bodyPr>
                <a:lstStyle/>
                <a:p>
                  <a:endParaRPr lang="zh-CN" altLang="en-US" sz="1000" b="1">
                    <a:solidFill>
                      <a:srgbClr val="FFFFFF"/>
                    </a:solidFill>
                    <a:latin typeface="微软雅黑" panose="020B0503020204020204" pitchFamily="34" charset="-122"/>
                    <a:ea typeface="微软雅黑" panose="020B0503020204020204" pitchFamily="34" charset="-122"/>
                  </a:endParaRPr>
                </a:p>
              </p:txBody>
            </p:sp>
          </p:grpSp>
        </p:grpSp>
      </p:grpSp>
      <p:pic>
        <p:nvPicPr>
          <p:cNvPr id="71" name="Picture 8" descr="010"/>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5967119" y="3811855"/>
            <a:ext cx="500245" cy="27001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2" name="矩形 184"/>
          <p:cNvSpPr>
            <a:spLocks noChangeArrowheads="1"/>
          </p:cNvSpPr>
          <p:nvPr/>
        </p:nvSpPr>
        <p:spPr bwMode="auto">
          <a:xfrm>
            <a:off x="5473133" y="4082871"/>
            <a:ext cx="1513208" cy="19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a:r>
              <a:rPr lang="zh-CN" altLang="en-US" sz="1100" b="1" dirty="0">
                <a:solidFill>
                  <a:srgbClr val="000000"/>
                </a:solidFill>
                <a:latin typeface="微软雅黑" panose="020B0503020204020204" pitchFamily="34" charset="-122"/>
                <a:ea typeface="微软雅黑" panose="020B0503020204020204" pitchFamily="34" charset="-122"/>
              </a:rPr>
              <a:t>计算资源</a:t>
            </a:r>
            <a:endParaRPr lang="en-US" altLang="zh-CN" sz="1100" b="1" dirty="0">
              <a:solidFill>
                <a:srgbClr val="000000"/>
              </a:solidFill>
              <a:latin typeface="微软雅黑" panose="020B0503020204020204" pitchFamily="34" charset="-122"/>
              <a:ea typeface="微软雅黑" panose="020B0503020204020204" pitchFamily="34" charset="-122"/>
            </a:endParaRPr>
          </a:p>
        </p:txBody>
      </p:sp>
      <p:sp>
        <p:nvSpPr>
          <p:cNvPr id="73" name="矩形 186"/>
          <p:cNvSpPr>
            <a:spLocks noChangeArrowheads="1"/>
          </p:cNvSpPr>
          <p:nvPr/>
        </p:nvSpPr>
        <p:spPr bwMode="auto">
          <a:xfrm>
            <a:off x="6607080" y="4082871"/>
            <a:ext cx="1678260" cy="19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a:r>
              <a:rPr lang="zh-CN" altLang="en-US" sz="1100" b="1" dirty="0">
                <a:solidFill>
                  <a:srgbClr val="000000"/>
                </a:solidFill>
                <a:latin typeface="微软雅黑" panose="020B0503020204020204" pitchFamily="34" charset="-122"/>
                <a:ea typeface="微软雅黑" panose="020B0503020204020204" pitchFamily="34" charset="-122"/>
              </a:rPr>
              <a:t>存储资源</a:t>
            </a:r>
            <a:endParaRPr lang="en-US" altLang="zh-CN" sz="1100" b="1" dirty="0">
              <a:solidFill>
                <a:srgbClr val="000000"/>
              </a:solidFill>
              <a:latin typeface="微软雅黑" panose="020B0503020204020204" pitchFamily="34" charset="-122"/>
              <a:ea typeface="微软雅黑" panose="020B0503020204020204" pitchFamily="34" charset="-122"/>
            </a:endParaRPr>
          </a:p>
        </p:txBody>
      </p:sp>
      <p:sp>
        <p:nvSpPr>
          <p:cNvPr id="74" name="圆角矩形 73"/>
          <p:cNvSpPr/>
          <p:nvPr/>
        </p:nvSpPr>
        <p:spPr>
          <a:xfrm flipH="1">
            <a:off x="6049674" y="2977212"/>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en-US" altLang="zh-CN" sz="900" kern="0" dirty="0">
                <a:solidFill>
                  <a:prstClr val="white"/>
                </a:solidFill>
                <a:latin typeface="微软雅黑" panose="020B0503020204020204" pitchFamily="34" charset="-122"/>
                <a:ea typeface="微软雅黑" panose="020B0503020204020204" pitchFamily="34" charset="-122"/>
              </a:rPr>
              <a:t>GIS</a:t>
            </a:r>
            <a:r>
              <a:rPr lang="zh-CN" altLang="en-US" sz="900" kern="0" dirty="0">
                <a:solidFill>
                  <a:prstClr val="white"/>
                </a:solidFill>
                <a:latin typeface="微软雅黑" panose="020B0503020204020204" pitchFamily="34" charset="-122"/>
                <a:ea typeface="微软雅黑" panose="020B0503020204020204" pitchFamily="34" charset="-122"/>
              </a:rPr>
              <a:t>引擎</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75" name="圆角矩形 74"/>
          <p:cNvSpPr/>
          <p:nvPr/>
        </p:nvSpPr>
        <p:spPr>
          <a:xfrm flipH="1">
            <a:off x="5392905" y="2984819"/>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流程引擎</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76" name="圆角矩形 75"/>
          <p:cNvSpPr/>
          <p:nvPr/>
        </p:nvSpPr>
        <p:spPr>
          <a:xfrm flipH="1">
            <a:off x="6683460" y="2978640"/>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en-US" altLang="zh-CN" sz="900" kern="0" dirty="0">
                <a:solidFill>
                  <a:prstClr val="white"/>
                </a:solidFill>
                <a:latin typeface="微软雅黑" panose="020B0503020204020204" pitchFamily="34" charset="-122"/>
                <a:ea typeface="微软雅黑" panose="020B0503020204020204" pitchFamily="34" charset="-122"/>
              </a:rPr>
              <a:t>M2M</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77" name="圆角矩形 76"/>
          <p:cNvSpPr/>
          <p:nvPr/>
        </p:nvSpPr>
        <p:spPr>
          <a:xfrm flipH="1">
            <a:off x="4300301" y="2978640"/>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en-US" altLang="zh-CN" sz="900" kern="0" dirty="0">
                <a:solidFill>
                  <a:prstClr val="white"/>
                </a:solidFill>
                <a:latin typeface="微软雅黑" panose="020B0503020204020204" pitchFamily="34" charset="-122"/>
                <a:ea typeface="微软雅黑" panose="020B0503020204020204" pitchFamily="34" charset="-122"/>
              </a:rPr>
              <a:t>Bus</a:t>
            </a:r>
            <a:r>
              <a:rPr lang="zh-CN" altLang="en-US" sz="900" kern="0" dirty="0">
                <a:solidFill>
                  <a:prstClr val="white"/>
                </a:solidFill>
                <a:latin typeface="微软雅黑" panose="020B0503020204020204" pitchFamily="34" charset="-122"/>
                <a:ea typeface="微软雅黑" panose="020B0503020204020204" pitchFamily="34" charset="-122"/>
              </a:rPr>
              <a:t>总线</a:t>
            </a:r>
            <a:r>
              <a:rPr lang="en-US" altLang="zh-CN" sz="900" kern="0" dirty="0">
                <a:solidFill>
                  <a:prstClr val="white"/>
                </a:solidFill>
                <a:latin typeface="微软雅黑" panose="020B0503020204020204" pitchFamily="34" charset="-122"/>
                <a:ea typeface="微软雅黑" panose="020B0503020204020204" pitchFamily="34" charset="-122"/>
              </a:rPr>
              <a:t>…</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78" name="圆角矩形 77"/>
          <p:cNvSpPr/>
          <p:nvPr/>
        </p:nvSpPr>
        <p:spPr>
          <a:xfrm flipH="1">
            <a:off x="3972639" y="2976803"/>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数据清洗</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79" name="圆角矩形 78"/>
          <p:cNvSpPr/>
          <p:nvPr/>
        </p:nvSpPr>
        <p:spPr>
          <a:xfrm flipH="1">
            <a:off x="4775073" y="2977212"/>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算法引擎</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80" name="圆角矩形 79"/>
          <p:cNvSpPr/>
          <p:nvPr/>
        </p:nvSpPr>
        <p:spPr>
          <a:xfrm flipH="1">
            <a:off x="2564260" y="2980192"/>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单点登录</a:t>
            </a:r>
            <a:r>
              <a:rPr lang="en-US" altLang="zh-CN" sz="900" kern="0" dirty="0">
                <a:solidFill>
                  <a:prstClr val="white"/>
                </a:solidFill>
                <a:latin typeface="微软雅黑" panose="020B0503020204020204" pitchFamily="34" charset="-122"/>
                <a:ea typeface="微软雅黑" panose="020B0503020204020204" pitchFamily="34" charset="-122"/>
              </a:rPr>
              <a:t>…</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81" name="圆角矩形 80"/>
          <p:cNvSpPr/>
          <p:nvPr/>
        </p:nvSpPr>
        <p:spPr>
          <a:xfrm flipH="1">
            <a:off x="6384013" y="2978640"/>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门户引擎</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82" name="圆角矩形 81"/>
          <p:cNvSpPr/>
          <p:nvPr/>
        </p:nvSpPr>
        <p:spPr>
          <a:xfrm flipH="1">
            <a:off x="6998501" y="2978640"/>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en-US" altLang="zh-CN" sz="900" kern="0" dirty="0">
                <a:solidFill>
                  <a:prstClr val="white"/>
                </a:solidFill>
                <a:latin typeface="微软雅黑" panose="020B0503020204020204" pitchFamily="34" charset="-122"/>
                <a:ea typeface="微软雅黑" panose="020B0503020204020204" pitchFamily="34" charset="-122"/>
              </a:rPr>
              <a:t>Mobile…</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83" name="圆角矩形 82"/>
          <p:cNvSpPr/>
          <p:nvPr/>
        </p:nvSpPr>
        <p:spPr>
          <a:xfrm flipH="1">
            <a:off x="1918398" y="2980192"/>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统一身份</a:t>
            </a:r>
            <a:endParaRPr lang="en-US" altLang="zh-CN" sz="900" kern="0" dirty="0">
              <a:solidFill>
                <a:prstClr val="white"/>
              </a:solidFill>
              <a:latin typeface="微软雅黑" panose="020B0503020204020204" pitchFamily="34" charset="-122"/>
              <a:ea typeface="微软雅黑" panose="020B0503020204020204" pitchFamily="34" charset="-122"/>
            </a:endParaRPr>
          </a:p>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认证</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84" name="圆角矩形 83"/>
          <p:cNvSpPr/>
          <p:nvPr/>
        </p:nvSpPr>
        <p:spPr>
          <a:xfrm flipH="1">
            <a:off x="2243469" y="2980192"/>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统一用户</a:t>
            </a:r>
            <a:endParaRPr lang="en-US" altLang="zh-CN" sz="900" kern="0" dirty="0">
              <a:solidFill>
                <a:prstClr val="white"/>
              </a:solidFill>
              <a:latin typeface="微软雅黑" panose="020B0503020204020204" pitchFamily="34" charset="-122"/>
              <a:ea typeface="微软雅黑" panose="020B0503020204020204" pitchFamily="34" charset="-122"/>
            </a:endParaRPr>
          </a:p>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管理</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85" name="圆角矩形 84"/>
          <p:cNvSpPr/>
          <p:nvPr/>
        </p:nvSpPr>
        <p:spPr>
          <a:xfrm flipH="1">
            <a:off x="3007637" y="2980192"/>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数据分析</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86" name="TextBox 771"/>
          <p:cNvSpPr txBox="1"/>
          <p:nvPr/>
        </p:nvSpPr>
        <p:spPr>
          <a:xfrm>
            <a:off x="1787804" y="2745507"/>
            <a:ext cx="1155693" cy="231180"/>
          </a:xfrm>
          <a:prstGeom prst="rect">
            <a:avLst/>
          </a:prstGeom>
          <a:noFill/>
        </p:spPr>
        <p:txBody>
          <a:bodyPr wrap="square" rtlCol="0">
            <a:noAutofit/>
          </a:bodyPr>
          <a:lstStyle/>
          <a:p>
            <a:pPr algn="ctr" defTabSz="457200"/>
            <a:r>
              <a:rPr lang="zh-CN" altLang="en-US" sz="1200" b="1" dirty="0">
                <a:solidFill>
                  <a:prstClr val="black"/>
                </a:solidFill>
                <a:latin typeface="微软雅黑" panose="020B0503020204020204" pitchFamily="34" charset="-122"/>
                <a:ea typeface="微软雅黑" panose="020B0503020204020204" pitchFamily="34" charset="-122"/>
              </a:rPr>
              <a:t>统一授权管理</a:t>
            </a:r>
            <a:endParaRPr lang="zh-CN" altLang="en-US" sz="1200" b="1" dirty="0">
              <a:solidFill>
                <a:prstClr val="black"/>
              </a:solidFill>
              <a:latin typeface="微软雅黑" panose="020B0503020204020204" pitchFamily="34" charset="-122"/>
              <a:ea typeface="微软雅黑" panose="020B0503020204020204" pitchFamily="34" charset="-122"/>
            </a:endParaRPr>
          </a:p>
        </p:txBody>
      </p:sp>
      <p:sp>
        <p:nvSpPr>
          <p:cNvPr id="87" name="圆角矩形 11"/>
          <p:cNvSpPr>
            <a:spLocks noChangeArrowheads="1"/>
          </p:cNvSpPr>
          <p:nvPr/>
        </p:nvSpPr>
        <p:spPr bwMode="auto">
          <a:xfrm>
            <a:off x="1849987" y="2759463"/>
            <a:ext cx="1050839" cy="831062"/>
          </a:xfrm>
          <a:prstGeom prst="roundRect">
            <a:avLst>
              <a:gd name="adj" fmla="val 16667"/>
            </a:avLst>
          </a:prstGeom>
          <a:noFill/>
          <a:ln w="9525" algn="ctr">
            <a:solidFill>
              <a:schemeClr val="bg1"/>
            </a:solidFill>
            <a:round/>
          </a:ln>
        </p:spPr>
        <p:txBody>
          <a:bodyPr wrap="none" lIns="90000" tIns="46800" rIns="90000" bIns="46800" anchor="ctr">
            <a:noAutofit/>
          </a:bodyPr>
          <a:lstStyle/>
          <a:p>
            <a:pPr defTabSz="457200"/>
            <a:endParaRPr lang="zh-CN" altLang="en-US"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8" name="圆角矩形 11"/>
          <p:cNvSpPr>
            <a:spLocks noChangeArrowheads="1"/>
          </p:cNvSpPr>
          <p:nvPr/>
        </p:nvSpPr>
        <p:spPr bwMode="auto">
          <a:xfrm>
            <a:off x="2932156" y="2761132"/>
            <a:ext cx="1723376" cy="831062"/>
          </a:xfrm>
          <a:prstGeom prst="roundRect">
            <a:avLst>
              <a:gd name="adj" fmla="val 16667"/>
            </a:avLst>
          </a:prstGeom>
          <a:noFill/>
          <a:ln w="9525" algn="ctr">
            <a:solidFill>
              <a:schemeClr val="bg1"/>
            </a:solidFill>
            <a:round/>
          </a:ln>
        </p:spPr>
        <p:txBody>
          <a:bodyPr wrap="none" lIns="90000" tIns="46800" rIns="90000" bIns="46800" anchor="ctr">
            <a:noAutofit/>
          </a:bodyPr>
          <a:lstStyle/>
          <a:p>
            <a:pPr defTabSz="457200"/>
            <a:endParaRPr lang="zh-CN" altLang="en-US"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89" name="圆角矩形 88"/>
          <p:cNvSpPr/>
          <p:nvPr/>
        </p:nvSpPr>
        <p:spPr>
          <a:xfrm flipH="1">
            <a:off x="3330241" y="2979285"/>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en-US" altLang="zh-CN" sz="900" kern="0" dirty="0">
                <a:solidFill>
                  <a:prstClr val="white"/>
                </a:solidFill>
                <a:latin typeface="微软雅黑" panose="020B0503020204020204" pitchFamily="34" charset="-122"/>
                <a:ea typeface="微软雅黑" panose="020B0503020204020204" pitchFamily="34" charset="-122"/>
              </a:rPr>
              <a:t>MDM</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90" name="TextBox 775"/>
          <p:cNvSpPr txBox="1"/>
          <p:nvPr/>
        </p:nvSpPr>
        <p:spPr>
          <a:xfrm>
            <a:off x="5272466" y="2736339"/>
            <a:ext cx="1485964" cy="180880"/>
          </a:xfrm>
          <a:prstGeom prst="rect">
            <a:avLst/>
          </a:prstGeom>
          <a:noFill/>
        </p:spPr>
        <p:txBody>
          <a:bodyPr wrap="square" rtlCol="0">
            <a:noAutofit/>
          </a:bodyPr>
          <a:lstStyle/>
          <a:p>
            <a:pPr algn="ctr" defTabSz="457200"/>
            <a:r>
              <a:rPr lang="zh-CN" altLang="en-US" sz="1200" b="1" dirty="0">
                <a:solidFill>
                  <a:prstClr val="black"/>
                </a:solidFill>
                <a:latin typeface="微软雅黑" panose="020B0503020204020204" pitchFamily="34" charset="-122"/>
                <a:ea typeface="微软雅黑" panose="020B0503020204020204" pitchFamily="34" charset="-122"/>
              </a:rPr>
              <a:t>引擎</a:t>
            </a:r>
            <a:endParaRPr lang="zh-CN" altLang="en-US" sz="1200" b="1" dirty="0">
              <a:solidFill>
                <a:prstClr val="black"/>
              </a:solidFill>
              <a:latin typeface="微软雅黑" panose="020B0503020204020204" pitchFamily="34" charset="-122"/>
              <a:ea typeface="微软雅黑" panose="020B0503020204020204" pitchFamily="34" charset="-122"/>
            </a:endParaRPr>
          </a:p>
        </p:txBody>
      </p:sp>
      <p:sp>
        <p:nvSpPr>
          <p:cNvPr id="91" name="圆角矩形 11"/>
          <p:cNvSpPr>
            <a:spLocks noChangeArrowheads="1"/>
          </p:cNvSpPr>
          <p:nvPr/>
        </p:nvSpPr>
        <p:spPr bwMode="auto">
          <a:xfrm>
            <a:off x="4684224" y="2753164"/>
            <a:ext cx="2690148" cy="845633"/>
          </a:xfrm>
          <a:prstGeom prst="roundRect">
            <a:avLst>
              <a:gd name="adj" fmla="val 16667"/>
            </a:avLst>
          </a:prstGeom>
          <a:noFill/>
          <a:ln w="9525" algn="ctr">
            <a:solidFill>
              <a:schemeClr val="bg1"/>
            </a:solidFill>
            <a:round/>
          </a:ln>
        </p:spPr>
        <p:txBody>
          <a:bodyPr wrap="none" lIns="90000" tIns="46800" rIns="90000" bIns="46800" anchor="ctr">
            <a:noAutofit/>
          </a:bodyPr>
          <a:lstStyle/>
          <a:p>
            <a:pPr defTabSz="457200"/>
            <a:endParaRPr lang="zh-CN" altLang="en-US"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圆角矩形 91"/>
          <p:cNvSpPr/>
          <p:nvPr/>
        </p:nvSpPr>
        <p:spPr>
          <a:xfrm flipH="1">
            <a:off x="5721211" y="2986488"/>
            <a:ext cx="294235" cy="604035"/>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规则引擎</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93" name="矩形 92"/>
          <p:cNvSpPr/>
          <p:nvPr/>
        </p:nvSpPr>
        <p:spPr>
          <a:xfrm>
            <a:off x="1834694" y="3669188"/>
            <a:ext cx="3614887" cy="649239"/>
          </a:xfrm>
          <a:prstGeom prst="rect">
            <a:avLst/>
          </a:prstGeom>
          <a:gradFill flip="none" rotWithShape="1">
            <a:gsLst>
              <a:gs pos="0">
                <a:srgbClr val="4F81BD">
                  <a:tint val="66000"/>
                  <a:satMod val="160000"/>
                </a:srgbClr>
              </a:gs>
              <a:gs pos="50000">
                <a:srgbClr val="4F81BD">
                  <a:tint val="44500"/>
                  <a:satMod val="160000"/>
                </a:srgbClr>
              </a:gs>
              <a:gs pos="100000">
                <a:srgbClr val="4F81BD">
                  <a:tint val="23500"/>
                  <a:satMod val="160000"/>
                </a:srgbClr>
              </a:gs>
            </a:gsLst>
            <a:lin ang="2700000" scaled="1"/>
            <a:tileRect/>
          </a:gradFill>
          <a:ln w="19050" cap="flat" cmpd="sng" algn="ctr">
            <a:solidFill>
              <a:srgbClr val="00B0F0"/>
            </a:solidFill>
            <a:prstDash val="solid"/>
          </a:ln>
          <a:effectLst/>
        </p:spPr>
        <p:txBody>
          <a:bodyPr rtlCol="0" anchor="ctr">
            <a:noAutofit/>
          </a:bodyPr>
          <a:lstStyle/>
          <a:p>
            <a:pPr algn="ctr">
              <a:defRPr/>
            </a:pP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sp>
        <p:nvSpPr>
          <p:cNvPr id="94" name="矩形 93"/>
          <p:cNvSpPr/>
          <p:nvPr/>
        </p:nvSpPr>
        <p:spPr>
          <a:xfrm>
            <a:off x="3173730" y="3693943"/>
            <a:ext cx="316575" cy="608270"/>
          </a:xfrm>
          <a:prstGeom prst="rect">
            <a:avLst/>
          </a:prstGeom>
          <a:solidFill>
            <a:schemeClr val="bg2">
              <a:lumMod val="50000"/>
            </a:schemeClr>
          </a:solidFill>
          <a:ln w="25400" cap="flat" cmpd="sng" algn="ctr">
            <a:solidFill>
              <a:schemeClr val="bg2">
                <a:lumMod val="50000"/>
              </a:schemeClr>
            </a:solidFill>
            <a:prstDash val="solid"/>
          </a:ln>
          <a:effectLst/>
        </p:spPr>
        <p:txBody>
          <a:bodyPr rtlCol="0" anchor="ctr">
            <a:noAutofit/>
          </a:bodyPr>
          <a:lstStyle/>
          <a:p>
            <a:pPr algn="ctr">
              <a:defRPr/>
            </a:pPr>
            <a:r>
              <a:rPr lang="zh-CN" altLang="en-US" sz="800" b="1" kern="0" dirty="0">
                <a:solidFill>
                  <a:prstClr val="white"/>
                </a:solidFill>
                <a:latin typeface="微软雅黑" panose="020B0503020204020204" pitchFamily="34" charset="-122"/>
                <a:ea typeface="微软雅黑" panose="020B0503020204020204" pitchFamily="34" charset="-122"/>
              </a:rPr>
              <a:t>虚拟化技术</a:t>
            </a:r>
            <a:endParaRPr lang="zh-CN" altLang="en-US" sz="800" b="1" kern="0" dirty="0">
              <a:solidFill>
                <a:prstClr val="white"/>
              </a:solidFill>
              <a:latin typeface="微软雅黑" panose="020B0503020204020204" pitchFamily="34" charset="-122"/>
              <a:ea typeface="微软雅黑" panose="020B0503020204020204" pitchFamily="34" charset="-122"/>
            </a:endParaRPr>
          </a:p>
        </p:txBody>
      </p:sp>
      <p:sp>
        <p:nvSpPr>
          <p:cNvPr id="95" name="矩形 94"/>
          <p:cNvSpPr/>
          <p:nvPr/>
        </p:nvSpPr>
        <p:spPr>
          <a:xfrm>
            <a:off x="1906743" y="3693115"/>
            <a:ext cx="1218973" cy="608270"/>
          </a:xfrm>
          <a:prstGeom prst="rect">
            <a:avLst/>
          </a:prstGeom>
          <a:solidFill>
            <a:schemeClr val="bg2">
              <a:lumMod val="50000"/>
            </a:schemeClr>
          </a:solidFill>
          <a:ln>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defRPr/>
            </a:pP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sp>
        <p:nvSpPr>
          <p:cNvPr id="96" name="TextBox 781"/>
          <p:cNvSpPr txBox="1"/>
          <p:nvPr/>
        </p:nvSpPr>
        <p:spPr>
          <a:xfrm>
            <a:off x="1952924" y="3708349"/>
            <a:ext cx="276514" cy="584775"/>
          </a:xfrm>
          <a:prstGeom prst="rect">
            <a:avLst/>
          </a:prstGeom>
          <a:noFill/>
        </p:spPr>
        <p:txBody>
          <a:bodyPr wrap="square" rtlCol="0">
            <a:noAutofit/>
          </a:bodyPr>
          <a:lstStyle/>
          <a:p>
            <a:pPr algn="ctr">
              <a:defRPr/>
            </a:pPr>
            <a:r>
              <a:rPr lang="zh-CN" altLang="en-US" sz="800" b="1" kern="0" dirty="0">
                <a:solidFill>
                  <a:prstClr val="white"/>
                </a:solidFill>
                <a:latin typeface="微软雅黑" panose="020B0503020204020204" pitchFamily="34" charset="-122"/>
                <a:ea typeface="微软雅黑" panose="020B0503020204020204" pitchFamily="34" charset="-122"/>
              </a:rPr>
              <a:t>负载均衡</a:t>
            </a:r>
            <a:endParaRPr lang="zh-CN" altLang="en-US" sz="800" b="1" kern="0" dirty="0">
              <a:solidFill>
                <a:prstClr val="white"/>
              </a:solidFill>
              <a:latin typeface="微软雅黑" panose="020B0503020204020204" pitchFamily="34" charset="-122"/>
              <a:ea typeface="微软雅黑" panose="020B0503020204020204" pitchFamily="34" charset="-122"/>
            </a:endParaRPr>
          </a:p>
        </p:txBody>
      </p:sp>
      <p:sp>
        <p:nvSpPr>
          <p:cNvPr id="97" name="圆角矩形 96"/>
          <p:cNvSpPr/>
          <p:nvPr/>
        </p:nvSpPr>
        <p:spPr>
          <a:xfrm>
            <a:off x="2293256" y="3731889"/>
            <a:ext cx="756604" cy="183143"/>
          </a:xfrm>
          <a:prstGeom prst="roundRect">
            <a:avLst>
              <a:gd name="adj" fmla="val 13281"/>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lIns="36000" tIns="0" rIns="36000" bIns="0" rtlCol="0" anchor="ctr">
            <a:noAutofit/>
          </a:bodyPr>
          <a:lstStyle/>
          <a:p>
            <a:pPr algn="ctr">
              <a:defRPr/>
            </a:pPr>
            <a:r>
              <a:rPr lang="zh-CN" altLang="en-US" sz="800" kern="0" dirty="0">
                <a:solidFill>
                  <a:prstClr val="white"/>
                </a:solidFill>
                <a:latin typeface="微软雅黑" panose="020B0503020204020204" pitchFamily="34" charset="-122"/>
                <a:ea typeface="微软雅黑" panose="020B0503020204020204" pitchFamily="34" charset="-122"/>
              </a:rPr>
              <a:t>应用服务器</a:t>
            </a:r>
            <a:endParaRPr lang="zh-CN" altLang="en-US" sz="800" kern="0" dirty="0">
              <a:solidFill>
                <a:prstClr val="white"/>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2293256" y="3921364"/>
            <a:ext cx="756604" cy="183143"/>
          </a:xfrm>
          <a:prstGeom prst="roundRect">
            <a:avLst>
              <a:gd name="adj" fmla="val 13281"/>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lIns="36000" tIns="0" rIns="36000" bIns="0" rtlCol="0" anchor="ctr">
            <a:noAutofit/>
          </a:bodyPr>
          <a:lstStyle/>
          <a:p>
            <a:pPr algn="ctr">
              <a:defRPr/>
            </a:pPr>
            <a:r>
              <a:rPr lang="zh-CN" altLang="en-US" sz="800" kern="0" dirty="0">
                <a:solidFill>
                  <a:prstClr val="white"/>
                </a:solidFill>
                <a:latin typeface="微软雅黑" panose="020B0503020204020204" pitchFamily="34" charset="-122"/>
                <a:ea typeface="微软雅黑" panose="020B0503020204020204" pitchFamily="34" charset="-122"/>
              </a:rPr>
              <a:t>服务器</a:t>
            </a:r>
            <a:endParaRPr lang="zh-CN" altLang="en-US" sz="800" kern="0" dirty="0">
              <a:solidFill>
                <a:prstClr val="white"/>
              </a:solidFill>
              <a:latin typeface="微软雅黑" panose="020B0503020204020204" pitchFamily="34" charset="-122"/>
              <a:ea typeface="微软雅黑" panose="020B0503020204020204" pitchFamily="34" charset="-122"/>
            </a:endParaRPr>
          </a:p>
        </p:txBody>
      </p:sp>
      <p:sp>
        <p:nvSpPr>
          <p:cNvPr id="99" name="圆角矩形 98"/>
          <p:cNvSpPr/>
          <p:nvPr/>
        </p:nvSpPr>
        <p:spPr>
          <a:xfrm>
            <a:off x="2293256" y="4110838"/>
            <a:ext cx="756604" cy="183143"/>
          </a:xfrm>
          <a:prstGeom prst="roundRect">
            <a:avLst>
              <a:gd name="adj" fmla="val 13281"/>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lIns="36000" tIns="0" rIns="36000" bIns="0" rtlCol="0" anchor="ctr">
            <a:noAutofit/>
          </a:bodyPr>
          <a:lstStyle/>
          <a:p>
            <a:pPr algn="ctr">
              <a:defRPr/>
            </a:pPr>
            <a:r>
              <a:rPr lang="zh-CN" altLang="en-US" sz="800" kern="0" dirty="0">
                <a:solidFill>
                  <a:prstClr val="white"/>
                </a:solidFill>
                <a:latin typeface="微软雅黑" panose="020B0503020204020204" pitchFamily="34" charset="-122"/>
                <a:ea typeface="微软雅黑" panose="020B0503020204020204" pitchFamily="34" charset="-122"/>
              </a:rPr>
              <a:t>数据库</a:t>
            </a:r>
            <a:endParaRPr lang="zh-CN" altLang="en-US" sz="800" kern="0" dirty="0">
              <a:solidFill>
                <a:prstClr val="white"/>
              </a:solidFill>
              <a:latin typeface="微软雅黑" panose="020B0503020204020204" pitchFamily="34" charset="-122"/>
              <a:ea typeface="微软雅黑" panose="020B0503020204020204" pitchFamily="34" charset="-122"/>
            </a:endParaRPr>
          </a:p>
        </p:txBody>
      </p:sp>
      <p:sp>
        <p:nvSpPr>
          <p:cNvPr id="100" name="矩形 99"/>
          <p:cNvSpPr/>
          <p:nvPr/>
        </p:nvSpPr>
        <p:spPr>
          <a:xfrm>
            <a:off x="3530533" y="3693943"/>
            <a:ext cx="1891511" cy="608270"/>
          </a:xfrm>
          <a:prstGeom prst="rect">
            <a:avLst/>
          </a:prstGeom>
          <a:solidFill>
            <a:schemeClr val="bg2">
              <a:lumMod val="50000"/>
            </a:schemeClr>
          </a:solidFill>
          <a:ln>
            <a:solidFill>
              <a:schemeClr val="bg2">
                <a:lumMod val="50000"/>
              </a:schemeClr>
            </a:solidFill>
          </a:ln>
        </p:spPr>
        <p:style>
          <a:lnRef idx="2">
            <a:schemeClr val="accent4">
              <a:shade val="50000"/>
            </a:schemeClr>
          </a:lnRef>
          <a:fillRef idx="1">
            <a:schemeClr val="accent4"/>
          </a:fillRef>
          <a:effectRef idx="0">
            <a:schemeClr val="accent4"/>
          </a:effectRef>
          <a:fontRef idx="minor">
            <a:schemeClr val="lt1"/>
          </a:fontRef>
        </p:style>
        <p:txBody>
          <a:bodyPr rtlCol="0" anchor="ctr">
            <a:noAutofit/>
          </a:bodyPr>
          <a:lstStyle/>
          <a:p>
            <a:pPr algn="ctr">
              <a:defRPr/>
            </a:pPr>
            <a:endParaRPr lang="zh-CN" altLang="en-US" sz="1200" kern="0" dirty="0">
              <a:solidFill>
                <a:prstClr val="white"/>
              </a:solidFill>
              <a:latin typeface="微软雅黑" panose="020B0503020204020204" pitchFamily="34" charset="-122"/>
              <a:ea typeface="微软雅黑" panose="020B0503020204020204" pitchFamily="34" charset="-122"/>
            </a:endParaRPr>
          </a:p>
        </p:txBody>
      </p:sp>
      <p:sp>
        <p:nvSpPr>
          <p:cNvPr id="101" name="TextBox 786"/>
          <p:cNvSpPr txBox="1"/>
          <p:nvPr/>
        </p:nvSpPr>
        <p:spPr>
          <a:xfrm>
            <a:off x="3616185" y="3664015"/>
            <a:ext cx="193106" cy="696496"/>
          </a:xfrm>
          <a:prstGeom prst="rect">
            <a:avLst/>
          </a:prstGeom>
          <a:noFill/>
        </p:spPr>
        <p:txBody>
          <a:bodyPr vert="horz" wrap="square" lIns="0" tIns="36000" rIns="0" bIns="288000" rtlCol="0">
            <a:noAutofit/>
          </a:bodyPr>
          <a:lstStyle/>
          <a:p>
            <a:pPr>
              <a:defRPr/>
            </a:pPr>
            <a:r>
              <a:rPr lang="zh-CN" altLang="en-US" sz="800" b="1" kern="100" dirty="0">
                <a:solidFill>
                  <a:prstClr val="white"/>
                </a:solidFill>
                <a:latin typeface="微软雅黑" panose="020B0503020204020204" pitchFamily="34" charset="-122"/>
                <a:ea typeface="微软雅黑" panose="020B0503020204020204" pitchFamily="34" charset="-122"/>
              </a:rPr>
              <a:t>分</a:t>
            </a:r>
            <a:endParaRPr lang="en-US" altLang="zh-CN" sz="800" b="1" kern="100" dirty="0">
              <a:solidFill>
                <a:prstClr val="white"/>
              </a:solidFill>
              <a:latin typeface="微软雅黑" panose="020B0503020204020204" pitchFamily="34" charset="-122"/>
              <a:ea typeface="微软雅黑" panose="020B0503020204020204" pitchFamily="34" charset="-122"/>
            </a:endParaRPr>
          </a:p>
          <a:p>
            <a:pPr>
              <a:defRPr/>
            </a:pPr>
            <a:r>
              <a:rPr lang="zh-CN" altLang="en-US" sz="800" b="1" kern="100" dirty="0">
                <a:solidFill>
                  <a:prstClr val="white"/>
                </a:solidFill>
                <a:latin typeface="微软雅黑" panose="020B0503020204020204" pitchFamily="34" charset="-122"/>
                <a:ea typeface="微软雅黑" panose="020B0503020204020204" pitchFamily="34" charset="-122"/>
              </a:rPr>
              <a:t>布</a:t>
            </a:r>
            <a:endParaRPr lang="en-US" altLang="zh-CN" sz="800" b="1" kern="100" dirty="0">
              <a:solidFill>
                <a:prstClr val="white"/>
              </a:solidFill>
              <a:latin typeface="微软雅黑" panose="020B0503020204020204" pitchFamily="34" charset="-122"/>
              <a:ea typeface="微软雅黑" panose="020B0503020204020204" pitchFamily="34" charset="-122"/>
            </a:endParaRPr>
          </a:p>
          <a:p>
            <a:pPr>
              <a:defRPr/>
            </a:pPr>
            <a:r>
              <a:rPr lang="zh-CN" altLang="en-US" sz="800" b="1" kern="100" dirty="0">
                <a:solidFill>
                  <a:prstClr val="white"/>
                </a:solidFill>
                <a:latin typeface="微软雅黑" panose="020B0503020204020204" pitchFamily="34" charset="-122"/>
                <a:ea typeface="微软雅黑" panose="020B0503020204020204" pitchFamily="34" charset="-122"/>
              </a:rPr>
              <a:t>式</a:t>
            </a:r>
            <a:endParaRPr lang="en-US" altLang="zh-CN" sz="800" b="1" kern="100" dirty="0">
              <a:solidFill>
                <a:prstClr val="white"/>
              </a:solidFill>
              <a:latin typeface="微软雅黑" panose="020B0503020204020204" pitchFamily="34" charset="-122"/>
              <a:ea typeface="微软雅黑" panose="020B0503020204020204" pitchFamily="34" charset="-122"/>
            </a:endParaRPr>
          </a:p>
          <a:p>
            <a:pPr>
              <a:defRPr/>
            </a:pPr>
            <a:r>
              <a:rPr lang="zh-CN" altLang="en-US" sz="800" b="1" kern="100" dirty="0">
                <a:solidFill>
                  <a:prstClr val="white"/>
                </a:solidFill>
                <a:latin typeface="微软雅黑" panose="020B0503020204020204" pitchFamily="34" charset="-122"/>
                <a:ea typeface="微软雅黑" panose="020B0503020204020204" pitchFamily="34" charset="-122"/>
              </a:rPr>
              <a:t>计</a:t>
            </a:r>
            <a:endParaRPr lang="en-US" altLang="zh-CN" sz="800" b="1" kern="100" dirty="0">
              <a:solidFill>
                <a:prstClr val="white"/>
              </a:solidFill>
              <a:latin typeface="微软雅黑" panose="020B0503020204020204" pitchFamily="34" charset="-122"/>
              <a:ea typeface="微软雅黑" panose="020B0503020204020204" pitchFamily="34" charset="-122"/>
            </a:endParaRPr>
          </a:p>
          <a:p>
            <a:pPr>
              <a:defRPr/>
            </a:pPr>
            <a:r>
              <a:rPr lang="zh-CN" altLang="en-US" sz="800" b="1" kern="100" dirty="0">
                <a:solidFill>
                  <a:prstClr val="white"/>
                </a:solidFill>
                <a:latin typeface="微软雅黑" panose="020B0503020204020204" pitchFamily="34" charset="-122"/>
                <a:ea typeface="微软雅黑" panose="020B0503020204020204" pitchFamily="34" charset="-122"/>
              </a:rPr>
              <a:t>算</a:t>
            </a:r>
            <a:endParaRPr lang="zh-CN" altLang="en-US" sz="800" b="1" kern="100" dirty="0">
              <a:solidFill>
                <a:prstClr val="white"/>
              </a:solidFill>
              <a:latin typeface="微软雅黑" panose="020B0503020204020204" pitchFamily="34" charset="-122"/>
              <a:ea typeface="微软雅黑" panose="020B0503020204020204" pitchFamily="34" charset="-122"/>
            </a:endParaRPr>
          </a:p>
        </p:txBody>
      </p:sp>
      <p:sp>
        <p:nvSpPr>
          <p:cNvPr id="102" name="圆角矩形 101"/>
          <p:cNvSpPr/>
          <p:nvPr/>
        </p:nvSpPr>
        <p:spPr>
          <a:xfrm>
            <a:off x="3832843" y="3709513"/>
            <a:ext cx="714571" cy="304503"/>
          </a:xfrm>
          <a:prstGeom prst="roundRect">
            <a:avLst>
              <a:gd name="adj" fmla="val 13281"/>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lIns="72000" tIns="0" rIns="72000" bIns="0" rtlCol="0" anchor="ctr" anchorCtr="0">
            <a:noAutofit/>
          </a:bodyPr>
          <a:lstStyle/>
          <a:p>
            <a:pPr algn="ctr">
              <a:defRPr/>
            </a:pPr>
            <a:r>
              <a:rPr lang="en-US" altLang="zh-CN" sz="700" kern="0" dirty="0">
                <a:solidFill>
                  <a:prstClr val="white"/>
                </a:solidFill>
                <a:latin typeface="微软雅黑" panose="020B0503020204020204" pitchFamily="34" charset="-122"/>
                <a:ea typeface="微软雅黑" panose="020B0503020204020204" pitchFamily="34" charset="-122"/>
              </a:rPr>
              <a:t>PB</a:t>
            </a:r>
            <a:r>
              <a:rPr lang="zh-CN" altLang="en-US" sz="700" kern="0" dirty="0">
                <a:solidFill>
                  <a:prstClr val="white"/>
                </a:solidFill>
                <a:latin typeface="微软雅黑" panose="020B0503020204020204" pitchFamily="34" charset="-122"/>
                <a:ea typeface="微软雅黑" panose="020B0503020204020204" pitchFamily="34" charset="-122"/>
              </a:rPr>
              <a:t>级大容量对象存储</a:t>
            </a:r>
            <a:endParaRPr lang="zh-CN" altLang="en-US" sz="700" kern="0" dirty="0">
              <a:solidFill>
                <a:prstClr val="white"/>
              </a:solidFill>
              <a:latin typeface="微软雅黑" panose="020B0503020204020204" pitchFamily="34" charset="-122"/>
              <a:ea typeface="微软雅黑" panose="020B0503020204020204" pitchFamily="34" charset="-122"/>
            </a:endParaRPr>
          </a:p>
        </p:txBody>
      </p:sp>
      <p:sp>
        <p:nvSpPr>
          <p:cNvPr id="103" name="圆角矩形 102"/>
          <p:cNvSpPr/>
          <p:nvPr/>
        </p:nvSpPr>
        <p:spPr>
          <a:xfrm>
            <a:off x="3835145" y="4025411"/>
            <a:ext cx="714571" cy="276802"/>
          </a:xfrm>
          <a:prstGeom prst="roundRect">
            <a:avLst>
              <a:gd name="adj" fmla="val 13281"/>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lIns="0" tIns="144000" rIns="0" bIns="0" rtlCol="0" anchor="ctr" anchorCtr="0">
            <a:noAutofit/>
          </a:bodyPr>
          <a:lstStyle/>
          <a:p>
            <a:pPr algn="ctr">
              <a:defRPr/>
            </a:pPr>
            <a:r>
              <a:rPr lang="en-US" altLang="zh-CN" sz="700" kern="0" dirty="0">
                <a:solidFill>
                  <a:prstClr val="white"/>
                </a:solidFill>
                <a:latin typeface="微软雅黑" panose="020B0503020204020204" pitchFamily="34" charset="-122"/>
                <a:ea typeface="微软雅黑" panose="020B0503020204020204" pitchFamily="34" charset="-122"/>
              </a:rPr>
              <a:t>TB</a:t>
            </a:r>
            <a:r>
              <a:rPr lang="zh-CN" altLang="en-US" sz="700" kern="0" dirty="0">
                <a:solidFill>
                  <a:prstClr val="white"/>
                </a:solidFill>
                <a:latin typeface="微软雅黑" panose="020B0503020204020204" pitchFamily="34" charset="-122"/>
                <a:ea typeface="微软雅黑" panose="020B0503020204020204" pitchFamily="34" charset="-122"/>
              </a:rPr>
              <a:t>级专业</a:t>
            </a:r>
            <a:r>
              <a:rPr lang="en-US" altLang="zh-CN" sz="700" kern="0" dirty="0">
                <a:solidFill>
                  <a:prstClr val="white"/>
                </a:solidFill>
                <a:latin typeface="微软雅黑" panose="020B0503020204020204" pitchFamily="34" charset="-122"/>
                <a:ea typeface="微软雅黑" panose="020B0503020204020204" pitchFamily="34" charset="-122"/>
              </a:rPr>
              <a:t>IP-SAN</a:t>
            </a:r>
            <a:endParaRPr lang="zh-CN" altLang="en-US" sz="700" kern="0" dirty="0">
              <a:solidFill>
                <a:prstClr val="white"/>
              </a:solidFill>
              <a:latin typeface="微软雅黑" panose="020B0503020204020204" pitchFamily="34" charset="-122"/>
              <a:ea typeface="微软雅黑" panose="020B0503020204020204" pitchFamily="34" charset="-122"/>
            </a:endParaRPr>
          </a:p>
          <a:p>
            <a:pPr algn="ctr">
              <a:defRPr/>
            </a:pPr>
            <a:endParaRPr lang="zh-CN" altLang="en-US" sz="700" kern="0" dirty="0">
              <a:solidFill>
                <a:prstClr val="white"/>
              </a:solidFill>
              <a:latin typeface="微软雅黑" panose="020B0503020204020204" pitchFamily="34" charset="-122"/>
              <a:ea typeface="微软雅黑" panose="020B0503020204020204" pitchFamily="34" charset="-122"/>
            </a:endParaRPr>
          </a:p>
        </p:txBody>
      </p:sp>
      <p:sp>
        <p:nvSpPr>
          <p:cNvPr id="104" name="圆角矩形 103"/>
          <p:cNvSpPr/>
          <p:nvPr/>
        </p:nvSpPr>
        <p:spPr>
          <a:xfrm>
            <a:off x="4611468" y="3699542"/>
            <a:ext cx="714571" cy="304503"/>
          </a:xfrm>
          <a:prstGeom prst="roundRect">
            <a:avLst>
              <a:gd name="adj" fmla="val 13281"/>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lIns="72000" tIns="0" rIns="72000" bIns="0" rtlCol="0" anchor="ctr" anchorCtr="0">
            <a:noAutofit/>
          </a:bodyPr>
          <a:lstStyle/>
          <a:p>
            <a:pPr algn="ctr"/>
            <a:r>
              <a:rPr lang="en-US" altLang="zh-CN" sz="700" kern="0" dirty="0">
                <a:solidFill>
                  <a:prstClr val="white"/>
                </a:solidFill>
                <a:latin typeface="微软雅黑" panose="020B0503020204020204" pitchFamily="34" charset="-122"/>
                <a:ea typeface="微软雅黑" panose="020B0503020204020204" pitchFamily="34" charset="-122"/>
              </a:rPr>
              <a:t>PB</a:t>
            </a:r>
            <a:r>
              <a:rPr lang="zh-CN" altLang="en-US" sz="700" kern="0" dirty="0">
                <a:solidFill>
                  <a:prstClr val="white"/>
                </a:solidFill>
                <a:latin typeface="微软雅黑" panose="020B0503020204020204" pitchFamily="34" charset="-122"/>
                <a:ea typeface="微软雅黑" panose="020B0503020204020204" pitchFamily="34" charset="-122"/>
              </a:rPr>
              <a:t>级大容量块存储</a:t>
            </a:r>
            <a:endParaRPr lang="zh-CN" altLang="en-US" sz="700" kern="0" dirty="0">
              <a:solidFill>
                <a:prstClr val="white"/>
              </a:solidFill>
              <a:latin typeface="微软雅黑" panose="020B0503020204020204" pitchFamily="34" charset="-122"/>
              <a:ea typeface="微软雅黑" panose="020B0503020204020204" pitchFamily="34" charset="-122"/>
            </a:endParaRPr>
          </a:p>
        </p:txBody>
      </p:sp>
      <p:sp>
        <p:nvSpPr>
          <p:cNvPr id="105" name="圆角矩形 104"/>
          <p:cNvSpPr/>
          <p:nvPr/>
        </p:nvSpPr>
        <p:spPr>
          <a:xfrm>
            <a:off x="4611468" y="4014577"/>
            <a:ext cx="714571" cy="276802"/>
          </a:xfrm>
          <a:prstGeom prst="roundRect">
            <a:avLst>
              <a:gd name="adj" fmla="val 13281"/>
            </a:avLst>
          </a:prstGeom>
          <a:solidFill>
            <a:schemeClr val="bg2">
              <a:lumMod val="50000"/>
            </a:schemeClr>
          </a:solidFill>
        </p:spPr>
        <p:style>
          <a:lnRef idx="0">
            <a:schemeClr val="accent4"/>
          </a:lnRef>
          <a:fillRef idx="3">
            <a:schemeClr val="accent4"/>
          </a:fillRef>
          <a:effectRef idx="3">
            <a:schemeClr val="accent4"/>
          </a:effectRef>
          <a:fontRef idx="minor">
            <a:schemeClr val="lt1"/>
          </a:fontRef>
        </p:style>
        <p:txBody>
          <a:bodyPr lIns="36000" tIns="144000" rIns="36000" bIns="0" rtlCol="0" anchor="ctr" anchorCtr="0">
            <a:noAutofit/>
          </a:bodyPr>
          <a:lstStyle/>
          <a:p>
            <a:pPr algn="ctr">
              <a:defRPr/>
            </a:pPr>
            <a:r>
              <a:rPr lang="en-US" altLang="zh-CN" sz="700" kern="0" dirty="0">
                <a:solidFill>
                  <a:prstClr val="white"/>
                </a:solidFill>
                <a:latin typeface="微软雅黑" panose="020B0503020204020204" pitchFamily="34" charset="-122"/>
                <a:ea typeface="微软雅黑" panose="020B0503020204020204" pitchFamily="34" charset="-122"/>
              </a:rPr>
              <a:t>TB</a:t>
            </a:r>
            <a:r>
              <a:rPr lang="zh-CN" altLang="en-US" sz="700" kern="0" dirty="0">
                <a:solidFill>
                  <a:prstClr val="white"/>
                </a:solidFill>
                <a:latin typeface="微软雅黑" panose="020B0503020204020204" pitchFamily="34" charset="-122"/>
                <a:ea typeface="微软雅黑" panose="020B0503020204020204" pitchFamily="34" charset="-122"/>
              </a:rPr>
              <a:t>级专业</a:t>
            </a:r>
            <a:r>
              <a:rPr lang="en-US" altLang="zh-CN" sz="700" kern="0" dirty="0">
                <a:solidFill>
                  <a:prstClr val="white"/>
                </a:solidFill>
                <a:latin typeface="微软雅黑" panose="020B0503020204020204" pitchFamily="34" charset="-122"/>
                <a:ea typeface="微软雅黑" panose="020B0503020204020204" pitchFamily="34" charset="-122"/>
              </a:rPr>
              <a:t>FC-SAN</a:t>
            </a:r>
            <a:endParaRPr lang="zh-CN" altLang="en-US" sz="700" kern="0" dirty="0">
              <a:solidFill>
                <a:prstClr val="white"/>
              </a:solidFill>
              <a:latin typeface="微软雅黑" panose="020B0503020204020204" pitchFamily="34" charset="-122"/>
              <a:ea typeface="微软雅黑" panose="020B0503020204020204" pitchFamily="34" charset="-122"/>
            </a:endParaRPr>
          </a:p>
          <a:p>
            <a:pPr algn="ctr">
              <a:defRPr/>
            </a:pPr>
            <a:endParaRPr lang="zh-CN" altLang="en-US" sz="700" kern="0" dirty="0">
              <a:solidFill>
                <a:prstClr val="white"/>
              </a:solidFill>
              <a:latin typeface="微软雅黑" panose="020B0503020204020204" pitchFamily="34" charset="-122"/>
              <a:ea typeface="微软雅黑" panose="020B0503020204020204" pitchFamily="34" charset="-122"/>
            </a:endParaRPr>
          </a:p>
        </p:txBody>
      </p:sp>
      <p:sp>
        <p:nvSpPr>
          <p:cNvPr id="106" name="圆角矩形 105"/>
          <p:cNvSpPr/>
          <p:nvPr/>
        </p:nvSpPr>
        <p:spPr>
          <a:xfrm flipH="1">
            <a:off x="7462079" y="2993936"/>
            <a:ext cx="274427" cy="555377"/>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信息标准</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107" name="TextBox 792"/>
          <p:cNvSpPr txBox="1"/>
          <p:nvPr/>
        </p:nvSpPr>
        <p:spPr>
          <a:xfrm>
            <a:off x="1367526" y="3038055"/>
            <a:ext cx="467168" cy="331614"/>
          </a:xfrm>
          <a:prstGeom prst="rect">
            <a:avLst/>
          </a:prstGeom>
          <a:noFill/>
        </p:spPr>
        <p:txBody>
          <a:bodyPr vert="eaVert" wrap="none" rtlCol="0">
            <a:noAutofit/>
          </a:bodyPr>
          <a:lstStyle/>
          <a:p>
            <a:r>
              <a:rPr lang="zh-CN" altLang="en-US" sz="1400" b="1" dirty="0">
                <a:solidFill>
                  <a:prstClr val="black"/>
                </a:solidFill>
                <a:latin typeface="微软雅黑" panose="020B0503020204020204" pitchFamily="34" charset="-122"/>
                <a:ea typeface="微软雅黑" panose="020B0503020204020204" pitchFamily="34" charset="-122"/>
              </a:rPr>
              <a:t>平台</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08" name="圆角矩形 11"/>
          <p:cNvSpPr>
            <a:spLocks noChangeArrowheads="1"/>
          </p:cNvSpPr>
          <p:nvPr/>
        </p:nvSpPr>
        <p:spPr bwMode="auto">
          <a:xfrm>
            <a:off x="7411535" y="2753164"/>
            <a:ext cx="946484" cy="843713"/>
          </a:xfrm>
          <a:prstGeom prst="roundRect">
            <a:avLst>
              <a:gd name="adj" fmla="val 16667"/>
            </a:avLst>
          </a:prstGeom>
          <a:noFill/>
          <a:ln w="9525" algn="ctr">
            <a:solidFill>
              <a:schemeClr val="bg1"/>
            </a:solidFill>
            <a:round/>
          </a:ln>
        </p:spPr>
        <p:txBody>
          <a:bodyPr wrap="none" lIns="90000" tIns="46800" rIns="90000" bIns="46800" anchor="ctr">
            <a:noAutofit/>
          </a:bodyPr>
          <a:lstStyle/>
          <a:p>
            <a:pPr defTabSz="457200"/>
            <a:endParaRPr lang="zh-CN" altLang="en-US" sz="1200" dirty="0">
              <a:solidFill>
                <a:srgbClr val="000000"/>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09" name="TextBox 794"/>
          <p:cNvSpPr txBox="1"/>
          <p:nvPr/>
        </p:nvSpPr>
        <p:spPr>
          <a:xfrm>
            <a:off x="1414310" y="3693943"/>
            <a:ext cx="407453" cy="557245"/>
          </a:xfrm>
          <a:prstGeom prst="rect">
            <a:avLst/>
          </a:prstGeom>
          <a:noFill/>
        </p:spPr>
        <p:txBody>
          <a:bodyPr vert="eaVert" wrap="none" rtlCol="0">
            <a:noAutofit/>
          </a:bodyPr>
          <a:lstStyle/>
          <a:p>
            <a:r>
              <a:rPr lang="zh-CN" altLang="en-US" sz="1400" b="1" dirty="0">
                <a:solidFill>
                  <a:prstClr val="black"/>
                </a:solidFill>
                <a:latin typeface="微软雅黑" panose="020B0503020204020204" pitchFamily="34" charset="-122"/>
                <a:ea typeface="微软雅黑" panose="020B0503020204020204" pitchFamily="34" charset="-122"/>
              </a:rPr>
              <a:t>云计算</a:t>
            </a:r>
            <a:endParaRPr lang="zh-CN" altLang="en-US" sz="1400" b="1" dirty="0">
              <a:solidFill>
                <a:prstClr val="black"/>
              </a:solidFill>
              <a:latin typeface="微软雅黑" panose="020B0503020204020204" pitchFamily="34" charset="-122"/>
              <a:ea typeface="微软雅黑" panose="020B0503020204020204" pitchFamily="34" charset="-122"/>
            </a:endParaRPr>
          </a:p>
        </p:txBody>
      </p:sp>
      <p:sp>
        <p:nvSpPr>
          <p:cNvPr id="110" name="TextBox 795"/>
          <p:cNvSpPr txBox="1"/>
          <p:nvPr/>
        </p:nvSpPr>
        <p:spPr>
          <a:xfrm>
            <a:off x="3508511" y="2741721"/>
            <a:ext cx="515082" cy="180880"/>
          </a:xfrm>
          <a:prstGeom prst="rect">
            <a:avLst/>
          </a:prstGeom>
          <a:noFill/>
        </p:spPr>
        <p:txBody>
          <a:bodyPr wrap="none" rtlCol="0">
            <a:noAutofit/>
          </a:bodyPr>
          <a:lstStyle/>
          <a:p>
            <a:r>
              <a:rPr lang="zh-CN" altLang="en-US" sz="1200" b="1" dirty="0">
                <a:solidFill>
                  <a:prstClr val="black"/>
                </a:solidFill>
                <a:latin typeface="微软雅黑" panose="020B0503020204020204" pitchFamily="34" charset="-122"/>
                <a:ea typeface="微软雅黑" panose="020B0503020204020204" pitchFamily="34" charset="-122"/>
              </a:rPr>
              <a:t>大数据</a:t>
            </a:r>
            <a:endParaRPr lang="zh-CN" altLang="en-US" sz="1200" b="1" dirty="0">
              <a:solidFill>
                <a:prstClr val="black"/>
              </a:solidFill>
              <a:latin typeface="微软雅黑" panose="020B0503020204020204" pitchFamily="34" charset="-122"/>
              <a:ea typeface="微软雅黑" panose="020B0503020204020204" pitchFamily="34" charset="-122"/>
            </a:endParaRPr>
          </a:p>
        </p:txBody>
      </p:sp>
      <p:sp>
        <p:nvSpPr>
          <p:cNvPr id="111" name="矩形 110"/>
          <p:cNvSpPr/>
          <p:nvPr/>
        </p:nvSpPr>
        <p:spPr>
          <a:xfrm>
            <a:off x="681995" y="2731931"/>
            <a:ext cx="706699" cy="1611691"/>
          </a:xfrm>
          <a:prstGeom prst="rect">
            <a:avLst/>
          </a:prstGeom>
          <a:solidFill>
            <a:srgbClr val="92C7CF"/>
          </a:solidFill>
          <a:ln w="19050"/>
        </p:spPr>
        <p:style>
          <a:lnRef idx="3">
            <a:schemeClr val="lt1"/>
          </a:lnRef>
          <a:fillRef idx="1">
            <a:schemeClr val="accent1"/>
          </a:fillRef>
          <a:effectRef idx="1">
            <a:schemeClr val="accent1"/>
          </a:effectRef>
          <a:fontRef idx="minor">
            <a:schemeClr val="lt1"/>
          </a:fontRef>
        </p:style>
        <p:txBody>
          <a:bodyPr vert="eaVert" rtlCol="0" anchor="ctr">
            <a:noAutofit/>
          </a:bodyPr>
          <a:lstStyle/>
          <a:p>
            <a:pPr algn="ctr"/>
            <a:r>
              <a:rPr lang="zh-CN" altLang="en-US" b="1" dirty="0">
                <a:solidFill>
                  <a:prstClr val="white"/>
                </a:solidFill>
                <a:latin typeface="微软雅黑" panose="020B0503020204020204" pitchFamily="34" charset="-122"/>
                <a:ea typeface="微软雅黑" panose="020B0503020204020204" pitchFamily="34" charset="-122"/>
              </a:rPr>
              <a:t>平台中心层</a:t>
            </a:r>
            <a:endParaRPr lang="zh-CN" altLang="en-US" b="1" dirty="0">
              <a:solidFill>
                <a:prstClr val="white"/>
              </a:solidFill>
              <a:latin typeface="微软雅黑" panose="020B0503020204020204" pitchFamily="34" charset="-122"/>
              <a:ea typeface="微软雅黑" panose="020B0503020204020204" pitchFamily="34" charset="-122"/>
            </a:endParaRPr>
          </a:p>
        </p:txBody>
      </p:sp>
      <p:sp>
        <p:nvSpPr>
          <p:cNvPr id="112" name="矩形 111"/>
          <p:cNvSpPr/>
          <p:nvPr/>
        </p:nvSpPr>
        <p:spPr>
          <a:xfrm>
            <a:off x="681995" y="4380382"/>
            <a:ext cx="706699" cy="495624"/>
          </a:xfrm>
          <a:prstGeom prst="rect">
            <a:avLst/>
          </a:prstGeom>
          <a:solidFill>
            <a:srgbClr val="92D050"/>
          </a:solidFill>
          <a:ln w="19050"/>
        </p:spPr>
        <p:style>
          <a:lnRef idx="3">
            <a:schemeClr val="lt1"/>
          </a:lnRef>
          <a:fillRef idx="1">
            <a:schemeClr val="accent3"/>
          </a:fillRef>
          <a:effectRef idx="1">
            <a:schemeClr val="accent3"/>
          </a:effectRef>
          <a:fontRef idx="minor">
            <a:schemeClr val="lt1"/>
          </a:fontRef>
        </p:style>
        <p:txBody>
          <a:bodyPr vert="horz" lIns="0" rIns="0" rtlCol="0" anchor="ctr">
            <a:noAutofit/>
          </a:bodyPr>
          <a:lstStyle/>
          <a:p>
            <a:pPr algn="ctr"/>
            <a:r>
              <a:rPr lang="zh-CN" altLang="en-US" sz="1600" b="1" dirty="0">
                <a:solidFill>
                  <a:prstClr val="white"/>
                </a:solidFill>
                <a:latin typeface="微软雅黑" panose="020B0503020204020204" pitchFamily="34" charset="-122"/>
                <a:ea typeface="微软雅黑" panose="020B0503020204020204" pitchFamily="34" charset="-122"/>
              </a:rPr>
              <a:t>网络层</a:t>
            </a:r>
            <a:endParaRPr lang="zh-CN" altLang="en-US" sz="1600" b="1" dirty="0">
              <a:solidFill>
                <a:prstClr val="white"/>
              </a:solidFill>
              <a:latin typeface="微软雅黑" panose="020B0503020204020204" pitchFamily="34" charset="-122"/>
              <a:ea typeface="微软雅黑" panose="020B0503020204020204" pitchFamily="34" charset="-122"/>
            </a:endParaRPr>
          </a:p>
        </p:txBody>
      </p:sp>
      <p:sp>
        <p:nvSpPr>
          <p:cNvPr id="113" name="矩形 112"/>
          <p:cNvSpPr/>
          <p:nvPr/>
        </p:nvSpPr>
        <p:spPr>
          <a:xfrm>
            <a:off x="1415739" y="4382009"/>
            <a:ext cx="7019606" cy="493997"/>
          </a:xfrm>
          <a:prstGeom prst="rect">
            <a:avLst/>
          </a:prstGeom>
          <a:solidFill>
            <a:srgbClr val="92D050"/>
          </a:solidFill>
          <a:ln w="19050"/>
        </p:spPr>
        <p:style>
          <a:lnRef idx="3">
            <a:schemeClr val="lt1"/>
          </a:lnRef>
          <a:fillRef idx="1">
            <a:schemeClr val="accent5"/>
          </a:fillRef>
          <a:effectRef idx="1">
            <a:schemeClr val="accent5"/>
          </a:effectRef>
          <a:fontRef idx="minor">
            <a:schemeClr val="lt1"/>
          </a:fontRef>
        </p:style>
        <p:txBody>
          <a:bodyPr rtlCol="0" anchor="ctr">
            <a:noAutofit/>
          </a:bodyPr>
          <a:lstStyle/>
          <a:p>
            <a:pPr algn="ctr">
              <a:defRPr/>
            </a:pPr>
            <a:endParaRPr lang="zh-CN" altLang="en-US" sz="1400" kern="0" dirty="0">
              <a:solidFill>
                <a:prstClr val="white"/>
              </a:solidFill>
              <a:latin typeface="微软雅黑" panose="020B0503020204020204" pitchFamily="34" charset="-122"/>
              <a:ea typeface="微软雅黑" panose="020B0503020204020204" pitchFamily="34" charset="-122"/>
            </a:endParaRPr>
          </a:p>
        </p:txBody>
      </p:sp>
      <p:grpSp>
        <p:nvGrpSpPr>
          <p:cNvPr id="114" name="组合 276"/>
          <p:cNvGrpSpPr/>
          <p:nvPr/>
        </p:nvGrpSpPr>
        <p:grpSpPr>
          <a:xfrm>
            <a:off x="3049860" y="4398814"/>
            <a:ext cx="5174646" cy="445811"/>
            <a:chOff x="2288869" y="5851467"/>
            <a:chExt cx="4672605" cy="606854"/>
          </a:xfrm>
        </p:grpSpPr>
        <p:sp>
          <p:nvSpPr>
            <p:cNvPr id="115" name="Oval 16"/>
            <p:cNvSpPr>
              <a:spLocks noChangeArrowheads="1"/>
            </p:cNvSpPr>
            <p:nvPr/>
          </p:nvSpPr>
          <p:spPr bwMode="auto">
            <a:xfrm>
              <a:off x="2288869" y="5851467"/>
              <a:ext cx="4672605" cy="606854"/>
            </a:xfrm>
            <a:prstGeom prst="ellipse">
              <a:avLst/>
            </a:prstGeom>
            <a:solidFill>
              <a:srgbClr val="99CCFF"/>
            </a:solidFill>
            <a:ln w="9525">
              <a:noFill/>
              <a:round/>
            </a:ln>
            <a:effectLst>
              <a:outerShdw dist="38100" dir="5400000" algn="ctr" rotWithShape="0">
                <a:schemeClr val="bg2"/>
              </a:outerShdw>
            </a:effectLst>
          </p:spPr>
          <p:txBody>
            <a:bodyPr wrap="none" anchor="ctr">
              <a:noAutofit/>
            </a:bodyPr>
            <a:lstStyle/>
            <a:p>
              <a:pPr algn="ctr" eaLnBrk="0" hangingPunct="0">
                <a:defRPr/>
              </a:pPr>
              <a:endParaRPr lang="zh-CN" altLang="en-US">
                <a:solidFill>
                  <a:prstClr val="black"/>
                </a:solidFill>
                <a:ea typeface="微软雅黑" panose="020B0503020204020204" pitchFamily="34" charset="-122"/>
              </a:endParaRPr>
            </a:p>
          </p:txBody>
        </p:sp>
        <p:pic>
          <p:nvPicPr>
            <p:cNvPr id="116" name="Picture 16" descr="2"/>
            <p:cNvPicPr>
              <a:picLocks noChangeAspect="1" noChangeArrowheads="1"/>
            </p:cNvPicPr>
            <p:nvPr/>
          </p:nvPicPr>
          <p:blipFill>
            <a:blip r:embed="rId3" cstate="print"/>
            <a:srcRect/>
            <a:stretch>
              <a:fillRect/>
            </a:stretch>
          </p:blipFill>
          <p:spPr bwMode="auto">
            <a:xfrm>
              <a:off x="4546420" y="6212073"/>
              <a:ext cx="787518" cy="246248"/>
            </a:xfrm>
            <a:prstGeom prst="rect">
              <a:avLst/>
            </a:prstGeom>
            <a:noFill/>
            <a:ln w="9525">
              <a:noFill/>
              <a:miter lim="800000"/>
              <a:headEnd/>
              <a:tailEnd/>
            </a:ln>
          </p:spPr>
        </p:pic>
        <p:pic>
          <p:nvPicPr>
            <p:cNvPr id="117" name="Picture 16" descr="2"/>
            <p:cNvPicPr>
              <a:picLocks noChangeAspect="1" noChangeArrowheads="1"/>
            </p:cNvPicPr>
            <p:nvPr/>
          </p:nvPicPr>
          <p:blipFill>
            <a:blip r:embed="rId3" cstate="print"/>
            <a:srcRect/>
            <a:stretch>
              <a:fillRect/>
            </a:stretch>
          </p:blipFill>
          <p:spPr bwMode="auto">
            <a:xfrm>
              <a:off x="4126410" y="5947286"/>
              <a:ext cx="787518" cy="246248"/>
            </a:xfrm>
            <a:prstGeom prst="rect">
              <a:avLst/>
            </a:prstGeom>
            <a:noFill/>
            <a:ln w="9525">
              <a:noFill/>
              <a:miter lim="800000"/>
              <a:headEnd/>
              <a:tailEnd/>
            </a:ln>
          </p:spPr>
        </p:pic>
        <p:pic>
          <p:nvPicPr>
            <p:cNvPr id="118" name="Picture 16" descr="2"/>
            <p:cNvPicPr>
              <a:picLocks noChangeAspect="1" noChangeArrowheads="1"/>
            </p:cNvPicPr>
            <p:nvPr/>
          </p:nvPicPr>
          <p:blipFill>
            <a:blip r:embed="rId3" cstate="print"/>
            <a:srcRect/>
            <a:stretch>
              <a:fillRect/>
            </a:stretch>
          </p:blipFill>
          <p:spPr bwMode="auto">
            <a:xfrm>
              <a:off x="3181389" y="6106984"/>
              <a:ext cx="787518" cy="246248"/>
            </a:xfrm>
            <a:prstGeom prst="rect">
              <a:avLst/>
            </a:prstGeom>
            <a:noFill/>
            <a:ln w="9525">
              <a:noFill/>
              <a:miter lim="800000"/>
              <a:headEnd/>
              <a:tailEnd/>
            </a:ln>
          </p:spPr>
        </p:pic>
        <p:pic>
          <p:nvPicPr>
            <p:cNvPr id="119" name="Picture 19" descr="MSC Server2"/>
            <p:cNvPicPr>
              <a:picLocks noChangeAspect="1" noChangeArrowheads="1"/>
            </p:cNvPicPr>
            <p:nvPr/>
          </p:nvPicPr>
          <p:blipFill>
            <a:blip r:embed="rId4" cstate="print"/>
            <a:srcRect/>
            <a:stretch>
              <a:fillRect/>
            </a:stretch>
          </p:blipFill>
          <p:spPr bwMode="auto">
            <a:xfrm>
              <a:off x="3233890" y="5883407"/>
              <a:ext cx="408634" cy="255517"/>
            </a:xfrm>
            <a:prstGeom prst="rect">
              <a:avLst/>
            </a:prstGeom>
            <a:noFill/>
            <a:ln w="9525">
              <a:noFill/>
              <a:miter lim="800000"/>
              <a:headEnd/>
              <a:tailEnd/>
            </a:ln>
          </p:spPr>
        </p:pic>
        <p:pic>
          <p:nvPicPr>
            <p:cNvPr id="120" name="Picture 7" descr="IM-MGW2"/>
            <p:cNvPicPr>
              <a:picLocks noChangeAspect="1" noChangeArrowheads="1"/>
            </p:cNvPicPr>
            <p:nvPr/>
          </p:nvPicPr>
          <p:blipFill>
            <a:blip r:embed="rId5" cstate="print"/>
            <a:srcRect/>
            <a:stretch>
              <a:fillRect/>
            </a:stretch>
          </p:blipFill>
          <p:spPr bwMode="auto">
            <a:xfrm>
              <a:off x="3286391" y="6138924"/>
              <a:ext cx="315007" cy="196762"/>
            </a:xfrm>
            <a:prstGeom prst="rect">
              <a:avLst/>
            </a:prstGeom>
            <a:noFill/>
            <a:ln w="9525">
              <a:noFill/>
              <a:miter lim="800000"/>
              <a:headEnd/>
              <a:tailEnd/>
            </a:ln>
          </p:spPr>
        </p:pic>
        <p:pic>
          <p:nvPicPr>
            <p:cNvPr id="121" name="Picture 5" descr="OMC"/>
            <p:cNvPicPr>
              <a:picLocks noChangeAspect="1" noChangeArrowheads="1"/>
            </p:cNvPicPr>
            <p:nvPr/>
          </p:nvPicPr>
          <p:blipFill>
            <a:blip r:embed="rId6" cstate="print"/>
            <a:srcRect/>
            <a:stretch>
              <a:fillRect/>
            </a:stretch>
          </p:blipFill>
          <p:spPr bwMode="auto">
            <a:xfrm>
              <a:off x="3548897" y="5947286"/>
              <a:ext cx="511091" cy="319397"/>
            </a:xfrm>
            <a:prstGeom prst="rect">
              <a:avLst/>
            </a:prstGeom>
            <a:noFill/>
            <a:ln w="9525">
              <a:noFill/>
              <a:miter lim="800000"/>
              <a:headEnd/>
              <a:tailEnd/>
            </a:ln>
          </p:spPr>
        </p:pic>
        <p:pic>
          <p:nvPicPr>
            <p:cNvPr id="122" name="Picture 3" descr="HLR"/>
            <p:cNvPicPr>
              <a:picLocks noChangeAspect="1" noChangeArrowheads="1"/>
            </p:cNvPicPr>
            <p:nvPr/>
          </p:nvPicPr>
          <p:blipFill>
            <a:blip r:embed="rId7" cstate="print"/>
            <a:srcRect/>
            <a:stretch>
              <a:fillRect/>
            </a:stretch>
          </p:blipFill>
          <p:spPr bwMode="auto">
            <a:xfrm>
              <a:off x="4178911" y="5883407"/>
              <a:ext cx="308022" cy="192511"/>
            </a:xfrm>
            <a:prstGeom prst="rect">
              <a:avLst/>
            </a:prstGeom>
            <a:noFill/>
            <a:ln w="9525">
              <a:noFill/>
              <a:miter lim="800000"/>
              <a:headEnd/>
              <a:tailEnd/>
            </a:ln>
          </p:spPr>
        </p:pic>
        <p:graphicFrame>
          <p:nvGraphicFramePr>
            <p:cNvPr id="123" name="Object 1"/>
            <p:cNvGraphicFramePr>
              <a:graphicFrameLocks noChangeAspect="1"/>
            </p:cNvGraphicFramePr>
            <p:nvPr/>
          </p:nvGraphicFramePr>
          <p:xfrm>
            <a:off x="5701446" y="5947286"/>
            <a:ext cx="634032" cy="383276"/>
          </p:xfrm>
          <a:graphic>
            <a:graphicData uri="http://schemas.openxmlformats.org/presentationml/2006/ole">
              <mc:AlternateContent xmlns:mc="http://schemas.openxmlformats.org/markup-compatibility/2006">
                <mc:Choice xmlns:v="urn:schemas-microsoft-com:vml" Requires="v">
                  <p:oleObj spid="_x0000_s2" name="CorelDRAW" r:id="rId8" imgW="3404870" imgH="3389630" progId="">
                    <p:embed/>
                  </p:oleObj>
                </mc:Choice>
                <mc:Fallback>
                  <p:oleObj name="CorelDRAW" r:id="rId8" imgW="3404870" imgH="3389630" progId="">
                    <p:embed/>
                    <p:pic>
                      <p:nvPicPr>
                        <p:cNvPr id="0" name="Object 1"/>
                        <p:cNvPicPr>
                          <a:picLocks noChangeAspect="1" noChangeArrowheads="1"/>
                        </p:cNvPicPr>
                        <p:nvPr/>
                      </p:nvPicPr>
                      <p:blipFill>
                        <a:blip r:embed="rId9">
                          <a:extLst>
                            <a:ext uri="{28A0092B-C50C-407E-A947-70E740481C1C}">
                              <a14:useLocalDpi xmlns:a14="http://schemas.microsoft.com/office/drawing/2010/main" val="0"/>
                            </a:ext>
                          </a:extLst>
                        </a:blip>
                        <a:srcRect/>
                        <a:stretch>
                          <a:fillRect/>
                        </a:stretch>
                      </p:blipFill>
                      <p:spPr bwMode="auto">
                        <a:xfrm>
                          <a:off x="5701446" y="5947286"/>
                          <a:ext cx="634032" cy="383276"/>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pic>
          <p:nvPicPr>
            <p:cNvPr id="124" name="Picture 10" descr="GER---"/>
            <p:cNvPicPr>
              <a:picLocks noChangeAspect="1" noChangeArrowheads="1"/>
            </p:cNvPicPr>
            <p:nvPr/>
          </p:nvPicPr>
          <p:blipFill>
            <a:blip r:embed="rId10" cstate="print"/>
            <a:srcRect/>
            <a:stretch>
              <a:fillRect/>
            </a:stretch>
          </p:blipFill>
          <p:spPr bwMode="auto">
            <a:xfrm>
              <a:off x="4651422" y="6244012"/>
              <a:ext cx="367508" cy="170971"/>
            </a:xfrm>
            <a:prstGeom prst="rect">
              <a:avLst/>
            </a:prstGeom>
            <a:noFill/>
            <a:ln w="9525">
              <a:noFill/>
              <a:miter lim="800000"/>
              <a:headEnd/>
              <a:tailEnd/>
            </a:ln>
          </p:spPr>
        </p:pic>
        <p:pic>
          <p:nvPicPr>
            <p:cNvPr id="125" name="Picture 15" descr="L3"/>
            <p:cNvPicPr>
              <a:picLocks noChangeAspect="1" noChangeArrowheads="1"/>
            </p:cNvPicPr>
            <p:nvPr/>
          </p:nvPicPr>
          <p:blipFill>
            <a:blip r:embed="rId11" cstate="print"/>
            <a:srcRect/>
            <a:stretch>
              <a:fillRect/>
            </a:stretch>
          </p:blipFill>
          <p:spPr bwMode="auto">
            <a:xfrm>
              <a:off x="4861428" y="6148193"/>
              <a:ext cx="315007" cy="89889"/>
            </a:xfrm>
            <a:prstGeom prst="rect">
              <a:avLst/>
            </a:prstGeom>
            <a:noFill/>
            <a:ln w="9525">
              <a:noFill/>
              <a:miter lim="800000"/>
              <a:headEnd/>
              <a:tailEnd/>
            </a:ln>
          </p:spPr>
        </p:pic>
        <p:pic>
          <p:nvPicPr>
            <p:cNvPr id="126" name="Picture 15" descr="L3"/>
            <p:cNvPicPr>
              <a:picLocks noChangeAspect="1" noChangeArrowheads="1"/>
            </p:cNvPicPr>
            <p:nvPr/>
          </p:nvPicPr>
          <p:blipFill>
            <a:blip r:embed="rId12" cstate="print"/>
            <a:srcRect/>
            <a:stretch>
              <a:fillRect/>
            </a:stretch>
          </p:blipFill>
          <p:spPr bwMode="auto">
            <a:xfrm>
              <a:off x="5071432" y="6212073"/>
              <a:ext cx="335788" cy="63879"/>
            </a:xfrm>
            <a:prstGeom prst="rect">
              <a:avLst/>
            </a:prstGeom>
            <a:noFill/>
            <a:ln w="9525">
              <a:noFill/>
              <a:miter lim="800000"/>
              <a:headEnd/>
              <a:tailEnd/>
            </a:ln>
          </p:spPr>
        </p:pic>
        <p:pic>
          <p:nvPicPr>
            <p:cNvPr id="127" name="Picture 15" descr="L3"/>
            <p:cNvPicPr>
              <a:picLocks noChangeAspect="1" noChangeArrowheads="1"/>
            </p:cNvPicPr>
            <p:nvPr/>
          </p:nvPicPr>
          <p:blipFill>
            <a:blip r:embed="rId11" cstate="print"/>
            <a:srcRect/>
            <a:stretch>
              <a:fillRect/>
            </a:stretch>
          </p:blipFill>
          <p:spPr bwMode="auto">
            <a:xfrm>
              <a:off x="5018931" y="6307892"/>
              <a:ext cx="315007" cy="89889"/>
            </a:xfrm>
            <a:prstGeom prst="rect">
              <a:avLst/>
            </a:prstGeom>
            <a:noFill/>
            <a:ln w="9525">
              <a:noFill/>
              <a:miter lim="800000"/>
              <a:headEnd/>
              <a:tailEnd/>
            </a:ln>
          </p:spPr>
        </p:pic>
        <p:grpSp>
          <p:nvGrpSpPr>
            <p:cNvPr id="128" name="Group 46"/>
            <p:cNvGrpSpPr/>
            <p:nvPr/>
          </p:nvGrpSpPr>
          <p:grpSpPr bwMode="auto">
            <a:xfrm>
              <a:off x="4546420" y="5883407"/>
              <a:ext cx="213491" cy="197316"/>
              <a:chOff x="432" y="3360"/>
              <a:chExt cx="432" cy="468"/>
            </a:xfrm>
          </p:grpSpPr>
          <p:grpSp>
            <p:nvGrpSpPr>
              <p:cNvPr id="148" name="Group 47"/>
              <p:cNvGrpSpPr/>
              <p:nvPr/>
            </p:nvGrpSpPr>
            <p:grpSpPr bwMode="auto">
              <a:xfrm>
                <a:off x="432" y="3600"/>
                <a:ext cx="432" cy="228"/>
                <a:chOff x="432" y="288"/>
                <a:chExt cx="1488" cy="372"/>
              </a:xfrm>
            </p:grpSpPr>
            <p:sp>
              <p:nvSpPr>
                <p:cNvPr id="164" name="Oval 48"/>
                <p:cNvSpPr>
                  <a:spLocks noChangeArrowheads="1"/>
                </p:cNvSpPr>
                <p:nvPr/>
              </p:nvSpPr>
              <p:spPr bwMode="auto">
                <a:xfrm>
                  <a:off x="434" y="323"/>
                  <a:ext cx="1483" cy="337"/>
                </a:xfrm>
                <a:prstGeom prst="ellipse">
                  <a:avLst/>
                </a:prstGeom>
                <a:solidFill>
                  <a:srgbClr val="99CC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65" name="Oval 49"/>
                <p:cNvSpPr>
                  <a:spLocks noChangeArrowheads="1"/>
                </p:cNvSpPr>
                <p:nvPr/>
              </p:nvSpPr>
              <p:spPr bwMode="auto">
                <a:xfrm>
                  <a:off x="434" y="287"/>
                  <a:ext cx="1483" cy="337"/>
                </a:xfrm>
                <a:prstGeom prst="ellipse">
                  <a:avLst/>
                </a:prstGeom>
                <a:gradFill rotWithShape="0">
                  <a:gsLst>
                    <a:gs pos="0">
                      <a:srgbClr val="99CC00"/>
                    </a:gs>
                    <a:gs pos="100000">
                      <a:srgbClr val="99CC00">
                        <a:gamma/>
                        <a:shade val="66275"/>
                        <a:invGamma/>
                      </a:srgbClr>
                    </a:gs>
                  </a:gsLst>
                  <a:lin ang="270000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nvGrpSpPr>
              <p:cNvPr id="149" name="Group 50"/>
              <p:cNvGrpSpPr/>
              <p:nvPr/>
            </p:nvGrpSpPr>
            <p:grpSpPr bwMode="auto">
              <a:xfrm>
                <a:off x="432" y="3552"/>
                <a:ext cx="432" cy="228"/>
                <a:chOff x="432" y="288"/>
                <a:chExt cx="1488" cy="372"/>
              </a:xfrm>
            </p:grpSpPr>
            <p:sp>
              <p:nvSpPr>
                <p:cNvPr id="162" name="Oval 51"/>
                <p:cNvSpPr>
                  <a:spLocks noChangeArrowheads="1"/>
                </p:cNvSpPr>
                <p:nvPr/>
              </p:nvSpPr>
              <p:spPr bwMode="auto">
                <a:xfrm>
                  <a:off x="434" y="325"/>
                  <a:ext cx="1483" cy="450"/>
                </a:xfrm>
                <a:prstGeom prst="ellipse">
                  <a:avLst/>
                </a:prstGeom>
                <a:solidFill>
                  <a:srgbClr val="99CC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63" name="Oval 52"/>
                <p:cNvSpPr>
                  <a:spLocks noChangeArrowheads="1"/>
                </p:cNvSpPr>
                <p:nvPr/>
              </p:nvSpPr>
              <p:spPr bwMode="auto">
                <a:xfrm>
                  <a:off x="434" y="289"/>
                  <a:ext cx="1483" cy="450"/>
                </a:xfrm>
                <a:prstGeom prst="ellipse">
                  <a:avLst/>
                </a:prstGeom>
                <a:gradFill rotWithShape="0">
                  <a:gsLst>
                    <a:gs pos="0">
                      <a:srgbClr val="99CC00"/>
                    </a:gs>
                    <a:gs pos="100000">
                      <a:srgbClr val="99CC00">
                        <a:gamma/>
                        <a:shade val="66275"/>
                        <a:invGamma/>
                      </a:srgbClr>
                    </a:gs>
                  </a:gsLst>
                  <a:lin ang="270000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nvGrpSpPr>
              <p:cNvPr id="150" name="Group 53"/>
              <p:cNvGrpSpPr/>
              <p:nvPr/>
            </p:nvGrpSpPr>
            <p:grpSpPr bwMode="auto">
              <a:xfrm>
                <a:off x="432" y="3504"/>
                <a:ext cx="432" cy="228"/>
                <a:chOff x="432" y="288"/>
                <a:chExt cx="1488" cy="372"/>
              </a:xfrm>
            </p:grpSpPr>
            <p:sp>
              <p:nvSpPr>
                <p:cNvPr id="160" name="Oval 54"/>
                <p:cNvSpPr>
                  <a:spLocks noChangeArrowheads="1"/>
                </p:cNvSpPr>
                <p:nvPr/>
              </p:nvSpPr>
              <p:spPr bwMode="auto">
                <a:xfrm>
                  <a:off x="434" y="323"/>
                  <a:ext cx="1483" cy="337"/>
                </a:xfrm>
                <a:prstGeom prst="ellipse">
                  <a:avLst/>
                </a:prstGeom>
                <a:solidFill>
                  <a:srgbClr val="99CC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61" name="Oval 55"/>
                <p:cNvSpPr>
                  <a:spLocks noChangeArrowheads="1"/>
                </p:cNvSpPr>
                <p:nvPr/>
              </p:nvSpPr>
              <p:spPr bwMode="auto">
                <a:xfrm>
                  <a:off x="434" y="287"/>
                  <a:ext cx="1483" cy="337"/>
                </a:xfrm>
                <a:prstGeom prst="ellipse">
                  <a:avLst/>
                </a:prstGeom>
                <a:gradFill rotWithShape="0">
                  <a:gsLst>
                    <a:gs pos="0">
                      <a:srgbClr val="99CC00"/>
                    </a:gs>
                    <a:gs pos="100000">
                      <a:srgbClr val="99CC00">
                        <a:gamma/>
                        <a:shade val="66275"/>
                        <a:invGamma/>
                      </a:srgbClr>
                    </a:gs>
                  </a:gsLst>
                  <a:lin ang="270000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nvGrpSpPr>
              <p:cNvPr id="151" name="Group 56"/>
              <p:cNvGrpSpPr/>
              <p:nvPr/>
            </p:nvGrpSpPr>
            <p:grpSpPr bwMode="auto">
              <a:xfrm>
                <a:off x="432" y="3456"/>
                <a:ext cx="432" cy="228"/>
                <a:chOff x="432" y="288"/>
                <a:chExt cx="1488" cy="372"/>
              </a:xfrm>
            </p:grpSpPr>
            <p:sp>
              <p:nvSpPr>
                <p:cNvPr id="158" name="Oval 57"/>
                <p:cNvSpPr>
                  <a:spLocks noChangeArrowheads="1"/>
                </p:cNvSpPr>
                <p:nvPr/>
              </p:nvSpPr>
              <p:spPr bwMode="auto">
                <a:xfrm>
                  <a:off x="434" y="325"/>
                  <a:ext cx="1483" cy="450"/>
                </a:xfrm>
                <a:prstGeom prst="ellipse">
                  <a:avLst/>
                </a:prstGeom>
                <a:solidFill>
                  <a:srgbClr val="99CC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59" name="Oval 58"/>
                <p:cNvSpPr>
                  <a:spLocks noChangeArrowheads="1"/>
                </p:cNvSpPr>
                <p:nvPr/>
              </p:nvSpPr>
              <p:spPr bwMode="auto">
                <a:xfrm>
                  <a:off x="434" y="289"/>
                  <a:ext cx="1483" cy="450"/>
                </a:xfrm>
                <a:prstGeom prst="ellipse">
                  <a:avLst/>
                </a:prstGeom>
                <a:gradFill rotWithShape="0">
                  <a:gsLst>
                    <a:gs pos="0">
                      <a:srgbClr val="99CC00"/>
                    </a:gs>
                    <a:gs pos="100000">
                      <a:srgbClr val="99CC00">
                        <a:gamma/>
                        <a:shade val="66275"/>
                        <a:invGamma/>
                      </a:srgbClr>
                    </a:gs>
                  </a:gsLst>
                  <a:lin ang="270000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nvGrpSpPr>
              <p:cNvPr id="152" name="Group 59"/>
              <p:cNvGrpSpPr/>
              <p:nvPr/>
            </p:nvGrpSpPr>
            <p:grpSpPr bwMode="auto">
              <a:xfrm>
                <a:off x="432" y="3408"/>
                <a:ext cx="432" cy="228"/>
                <a:chOff x="432" y="288"/>
                <a:chExt cx="1488" cy="372"/>
              </a:xfrm>
            </p:grpSpPr>
            <p:sp>
              <p:nvSpPr>
                <p:cNvPr id="156" name="Oval 60"/>
                <p:cNvSpPr>
                  <a:spLocks noChangeArrowheads="1"/>
                </p:cNvSpPr>
                <p:nvPr/>
              </p:nvSpPr>
              <p:spPr bwMode="auto">
                <a:xfrm>
                  <a:off x="434" y="323"/>
                  <a:ext cx="1483" cy="337"/>
                </a:xfrm>
                <a:prstGeom prst="ellipse">
                  <a:avLst/>
                </a:prstGeom>
                <a:solidFill>
                  <a:srgbClr val="99CC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57" name="Oval 61"/>
                <p:cNvSpPr>
                  <a:spLocks noChangeArrowheads="1"/>
                </p:cNvSpPr>
                <p:nvPr/>
              </p:nvSpPr>
              <p:spPr bwMode="auto">
                <a:xfrm>
                  <a:off x="434" y="287"/>
                  <a:ext cx="1483" cy="337"/>
                </a:xfrm>
                <a:prstGeom prst="ellipse">
                  <a:avLst/>
                </a:prstGeom>
                <a:gradFill rotWithShape="0">
                  <a:gsLst>
                    <a:gs pos="0">
                      <a:srgbClr val="99CC00"/>
                    </a:gs>
                    <a:gs pos="100000">
                      <a:srgbClr val="99CC00">
                        <a:gamma/>
                        <a:shade val="66275"/>
                        <a:invGamma/>
                      </a:srgbClr>
                    </a:gs>
                  </a:gsLst>
                  <a:lin ang="270000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nvGrpSpPr>
              <p:cNvPr id="153" name="Group 62"/>
              <p:cNvGrpSpPr/>
              <p:nvPr/>
            </p:nvGrpSpPr>
            <p:grpSpPr bwMode="auto">
              <a:xfrm>
                <a:off x="432" y="3360"/>
                <a:ext cx="432" cy="228"/>
                <a:chOff x="432" y="288"/>
                <a:chExt cx="1488" cy="372"/>
              </a:xfrm>
            </p:grpSpPr>
            <p:sp>
              <p:nvSpPr>
                <p:cNvPr id="154" name="Oval 63"/>
                <p:cNvSpPr>
                  <a:spLocks noChangeArrowheads="1"/>
                </p:cNvSpPr>
                <p:nvPr/>
              </p:nvSpPr>
              <p:spPr bwMode="auto">
                <a:xfrm>
                  <a:off x="434" y="325"/>
                  <a:ext cx="1483" cy="450"/>
                </a:xfrm>
                <a:prstGeom prst="ellipse">
                  <a:avLst/>
                </a:prstGeom>
                <a:solidFill>
                  <a:srgbClr val="99CC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55" name="Oval 64"/>
                <p:cNvSpPr>
                  <a:spLocks noChangeArrowheads="1"/>
                </p:cNvSpPr>
                <p:nvPr/>
              </p:nvSpPr>
              <p:spPr bwMode="auto">
                <a:xfrm>
                  <a:off x="434" y="289"/>
                  <a:ext cx="1483" cy="450"/>
                </a:xfrm>
                <a:prstGeom prst="ellipse">
                  <a:avLst/>
                </a:prstGeom>
                <a:gradFill rotWithShape="0">
                  <a:gsLst>
                    <a:gs pos="0">
                      <a:srgbClr val="99CC00"/>
                    </a:gs>
                    <a:gs pos="100000">
                      <a:srgbClr val="99CC00">
                        <a:gamma/>
                        <a:shade val="66275"/>
                        <a:invGamma/>
                      </a:srgbClr>
                    </a:gs>
                  </a:gsLst>
                  <a:lin ang="270000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grpSp>
          <p:nvGrpSpPr>
            <p:cNvPr id="129" name="Group 65"/>
            <p:cNvGrpSpPr/>
            <p:nvPr/>
          </p:nvGrpSpPr>
          <p:grpSpPr bwMode="auto">
            <a:xfrm>
              <a:off x="4388916" y="6011165"/>
              <a:ext cx="210005" cy="191638"/>
              <a:chOff x="2784" y="96"/>
              <a:chExt cx="336" cy="311"/>
            </a:xfrm>
          </p:grpSpPr>
          <p:grpSp>
            <p:nvGrpSpPr>
              <p:cNvPr id="131" name="Group 66"/>
              <p:cNvGrpSpPr/>
              <p:nvPr/>
            </p:nvGrpSpPr>
            <p:grpSpPr bwMode="auto">
              <a:xfrm>
                <a:off x="2784" y="276"/>
                <a:ext cx="336" cy="131"/>
                <a:chOff x="2784" y="240"/>
                <a:chExt cx="336" cy="131"/>
              </a:xfrm>
            </p:grpSpPr>
            <p:sp>
              <p:nvSpPr>
                <p:cNvPr id="146" name="Oval 67"/>
                <p:cNvSpPr>
                  <a:spLocks noChangeArrowheads="1"/>
                </p:cNvSpPr>
                <p:nvPr/>
              </p:nvSpPr>
              <p:spPr bwMode="auto">
                <a:xfrm>
                  <a:off x="2783" y="247"/>
                  <a:ext cx="336" cy="126"/>
                </a:xfrm>
                <a:prstGeom prst="ellipse">
                  <a:avLst/>
                </a:prstGeom>
                <a:solidFill>
                  <a:srgbClr val="CC66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47" name="Oval 68"/>
                <p:cNvSpPr>
                  <a:spLocks noChangeArrowheads="1"/>
                </p:cNvSpPr>
                <p:nvPr/>
              </p:nvSpPr>
              <p:spPr bwMode="auto">
                <a:xfrm>
                  <a:off x="2783" y="240"/>
                  <a:ext cx="336" cy="111"/>
                </a:xfrm>
                <a:prstGeom prst="ellipse">
                  <a:avLst/>
                </a:prstGeom>
                <a:gradFill rotWithShape="0">
                  <a:gsLst>
                    <a:gs pos="0">
                      <a:srgbClr val="D8AF00"/>
                    </a:gs>
                    <a:gs pos="50000">
                      <a:srgbClr val="FFB061"/>
                    </a:gs>
                    <a:gs pos="100000">
                      <a:srgbClr val="D8AF00"/>
                    </a:gs>
                  </a:gsLst>
                  <a:lin ang="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nvGrpSpPr>
              <p:cNvPr id="132" name="Group 69"/>
              <p:cNvGrpSpPr/>
              <p:nvPr/>
            </p:nvGrpSpPr>
            <p:grpSpPr bwMode="auto">
              <a:xfrm>
                <a:off x="2784" y="240"/>
                <a:ext cx="336" cy="131"/>
                <a:chOff x="2784" y="240"/>
                <a:chExt cx="336" cy="131"/>
              </a:xfrm>
            </p:grpSpPr>
            <p:sp>
              <p:nvSpPr>
                <p:cNvPr id="144" name="Oval 70"/>
                <p:cNvSpPr>
                  <a:spLocks noChangeArrowheads="1"/>
                </p:cNvSpPr>
                <p:nvPr/>
              </p:nvSpPr>
              <p:spPr bwMode="auto">
                <a:xfrm>
                  <a:off x="2783" y="249"/>
                  <a:ext cx="336" cy="126"/>
                </a:xfrm>
                <a:prstGeom prst="ellipse">
                  <a:avLst/>
                </a:prstGeom>
                <a:solidFill>
                  <a:srgbClr val="CC66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45" name="Oval 71"/>
                <p:cNvSpPr>
                  <a:spLocks noChangeArrowheads="1"/>
                </p:cNvSpPr>
                <p:nvPr/>
              </p:nvSpPr>
              <p:spPr bwMode="auto">
                <a:xfrm>
                  <a:off x="2783" y="244"/>
                  <a:ext cx="336" cy="111"/>
                </a:xfrm>
                <a:prstGeom prst="ellipse">
                  <a:avLst/>
                </a:prstGeom>
                <a:gradFill rotWithShape="0">
                  <a:gsLst>
                    <a:gs pos="0">
                      <a:srgbClr val="D8AF00"/>
                    </a:gs>
                    <a:gs pos="50000">
                      <a:srgbClr val="FFB061"/>
                    </a:gs>
                    <a:gs pos="100000">
                      <a:srgbClr val="D8AF00"/>
                    </a:gs>
                  </a:gsLst>
                  <a:lin ang="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nvGrpSpPr>
              <p:cNvPr id="133" name="Group 72"/>
              <p:cNvGrpSpPr/>
              <p:nvPr/>
            </p:nvGrpSpPr>
            <p:grpSpPr bwMode="auto">
              <a:xfrm>
                <a:off x="2784" y="208"/>
                <a:ext cx="336" cy="131"/>
                <a:chOff x="2784" y="240"/>
                <a:chExt cx="336" cy="131"/>
              </a:xfrm>
            </p:grpSpPr>
            <p:sp>
              <p:nvSpPr>
                <p:cNvPr id="142" name="Oval 73"/>
                <p:cNvSpPr>
                  <a:spLocks noChangeArrowheads="1"/>
                </p:cNvSpPr>
                <p:nvPr/>
              </p:nvSpPr>
              <p:spPr bwMode="auto">
                <a:xfrm>
                  <a:off x="2783" y="249"/>
                  <a:ext cx="336" cy="126"/>
                </a:xfrm>
                <a:prstGeom prst="ellipse">
                  <a:avLst/>
                </a:prstGeom>
                <a:solidFill>
                  <a:srgbClr val="CC66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43" name="Oval 74"/>
                <p:cNvSpPr>
                  <a:spLocks noChangeArrowheads="1"/>
                </p:cNvSpPr>
                <p:nvPr/>
              </p:nvSpPr>
              <p:spPr bwMode="auto">
                <a:xfrm>
                  <a:off x="2783" y="244"/>
                  <a:ext cx="336" cy="111"/>
                </a:xfrm>
                <a:prstGeom prst="ellipse">
                  <a:avLst/>
                </a:prstGeom>
                <a:gradFill rotWithShape="0">
                  <a:gsLst>
                    <a:gs pos="0">
                      <a:srgbClr val="D8AF00"/>
                    </a:gs>
                    <a:gs pos="50000">
                      <a:srgbClr val="FFB061"/>
                    </a:gs>
                    <a:gs pos="100000">
                      <a:srgbClr val="D8AF00"/>
                    </a:gs>
                  </a:gsLst>
                  <a:lin ang="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nvGrpSpPr>
              <p:cNvPr id="134" name="Group 75"/>
              <p:cNvGrpSpPr/>
              <p:nvPr/>
            </p:nvGrpSpPr>
            <p:grpSpPr bwMode="auto">
              <a:xfrm>
                <a:off x="2784" y="172"/>
                <a:ext cx="336" cy="131"/>
                <a:chOff x="2784" y="240"/>
                <a:chExt cx="336" cy="131"/>
              </a:xfrm>
            </p:grpSpPr>
            <p:sp>
              <p:nvSpPr>
                <p:cNvPr id="140" name="Oval 76"/>
                <p:cNvSpPr>
                  <a:spLocks noChangeArrowheads="1"/>
                </p:cNvSpPr>
                <p:nvPr/>
              </p:nvSpPr>
              <p:spPr bwMode="auto">
                <a:xfrm>
                  <a:off x="2783" y="247"/>
                  <a:ext cx="336" cy="126"/>
                </a:xfrm>
                <a:prstGeom prst="ellipse">
                  <a:avLst/>
                </a:prstGeom>
                <a:solidFill>
                  <a:srgbClr val="CC66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41" name="Oval 77"/>
                <p:cNvSpPr>
                  <a:spLocks noChangeArrowheads="1"/>
                </p:cNvSpPr>
                <p:nvPr/>
              </p:nvSpPr>
              <p:spPr bwMode="auto">
                <a:xfrm>
                  <a:off x="2783" y="240"/>
                  <a:ext cx="336" cy="111"/>
                </a:xfrm>
                <a:prstGeom prst="ellipse">
                  <a:avLst/>
                </a:prstGeom>
                <a:gradFill rotWithShape="0">
                  <a:gsLst>
                    <a:gs pos="0">
                      <a:srgbClr val="D8AF00"/>
                    </a:gs>
                    <a:gs pos="50000">
                      <a:srgbClr val="FFB061"/>
                    </a:gs>
                    <a:gs pos="100000">
                      <a:srgbClr val="D8AF00"/>
                    </a:gs>
                  </a:gsLst>
                  <a:lin ang="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pSp>
            <p:nvGrpSpPr>
              <p:cNvPr id="135" name="Group 78"/>
              <p:cNvGrpSpPr/>
              <p:nvPr/>
            </p:nvGrpSpPr>
            <p:grpSpPr bwMode="auto">
              <a:xfrm>
                <a:off x="2784" y="136"/>
                <a:ext cx="336" cy="131"/>
                <a:chOff x="2784" y="240"/>
                <a:chExt cx="336" cy="131"/>
              </a:xfrm>
            </p:grpSpPr>
            <p:sp>
              <p:nvSpPr>
                <p:cNvPr id="138" name="Oval 79"/>
                <p:cNvSpPr>
                  <a:spLocks noChangeArrowheads="1"/>
                </p:cNvSpPr>
                <p:nvPr/>
              </p:nvSpPr>
              <p:spPr bwMode="auto">
                <a:xfrm>
                  <a:off x="2783" y="247"/>
                  <a:ext cx="336" cy="126"/>
                </a:xfrm>
                <a:prstGeom prst="ellipse">
                  <a:avLst/>
                </a:prstGeom>
                <a:solidFill>
                  <a:srgbClr val="CC66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39" name="Oval 80"/>
                <p:cNvSpPr>
                  <a:spLocks noChangeArrowheads="1"/>
                </p:cNvSpPr>
                <p:nvPr/>
              </p:nvSpPr>
              <p:spPr bwMode="auto">
                <a:xfrm>
                  <a:off x="2783" y="240"/>
                  <a:ext cx="336" cy="111"/>
                </a:xfrm>
                <a:prstGeom prst="ellipse">
                  <a:avLst/>
                </a:prstGeom>
                <a:gradFill rotWithShape="0">
                  <a:gsLst>
                    <a:gs pos="0">
                      <a:srgbClr val="D8AF00"/>
                    </a:gs>
                    <a:gs pos="50000">
                      <a:srgbClr val="FFB061"/>
                    </a:gs>
                    <a:gs pos="100000">
                      <a:srgbClr val="D8AF00"/>
                    </a:gs>
                  </a:gsLst>
                  <a:lin ang="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sp>
            <p:nvSpPr>
              <p:cNvPr id="136" name="Oval 81"/>
              <p:cNvSpPr>
                <a:spLocks noChangeArrowheads="1"/>
              </p:cNvSpPr>
              <p:nvPr/>
            </p:nvSpPr>
            <p:spPr bwMode="auto">
              <a:xfrm>
                <a:off x="2783" y="103"/>
                <a:ext cx="336" cy="126"/>
              </a:xfrm>
              <a:prstGeom prst="ellipse">
                <a:avLst/>
              </a:prstGeom>
              <a:solidFill>
                <a:srgbClr val="CC6600"/>
              </a:soli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sp>
            <p:nvSpPr>
              <p:cNvPr id="137" name="Oval 82"/>
              <p:cNvSpPr>
                <a:spLocks noChangeArrowheads="1"/>
              </p:cNvSpPr>
              <p:nvPr/>
            </p:nvSpPr>
            <p:spPr bwMode="auto">
              <a:xfrm>
                <a:off x="2783" y="96"/>
                <a:ext cx="336" cy="111"/>
              </a:xfrm>
              <a:prstGeom prst="ellipse">
                <a:avLst/>
              </a:prstGeom>
              <a:gradFill rotWithShape="0">
                <a:gsLst>
                  <a:gs pos="0">
                    <a:srgbClr val="FFCC00"/>
                  </a:gs>
                  <a:gs pos="50000">
                    <a:srgbClr val="FFCC99"/>
                  </a:gs>
                  <a:gs pos="100000">
                    <a:srgbClr val="FFCC00"/>
                  </a:gs>
                </a:gsLst>
                <a:lin ang="0" scaled="1"/>
              </a:gradFill>
              <a:ln w="9525">
                <a:noFill/>
                <a:round/>
              </a:ln>
              <a:effectLst/>
            </p:spPr>
            <p:txBody>
              <a:bodyPr wrap="none" anchor="ctr">
                <a:noAutofit/>
              </a:bodyPr>
              <a:lstStyle/>
              <a:p>
                <a:pPr algn="ctr">
                  <a:defRPr/>
                </a:pPr>
                <a:endParaRPr lang="zh-CN" altLang="en-US" kern="0">
                  <a:solidFill>
                    <a:sysClr val="windowText" lastClr="000000"/>
                  </a:solidFill>
                  <a:ea typeface="微软雅黑" panose="020B0503020204020204" pitchFamily="34" charset="-122"/>
                </a:endParaRPr>
              </a:p>
            </p:txBody>
          </p:sp>
        </p:grpSp>
        <p:graphicFrame>
          <p:nvGraphicFramePr>
            <p:cNvPr id="130" name="Object 2"/>
            <p:cNvGraphicFramePr>
              <a:graphicFrameLocks noChangeAspect="1"/>
            </p:cNvGraphicFramePr>
            <p:nvPr/>
          </p:nvGraphicFramePr>
          <p:xfrm>
            <a:off x="5438940" y="5915346"/>
            <a:ext cx="336465" cy="287457"/>
          </p:xfrm>
          <a:graphic>
            <a:graphicData uri="http://schemas.openxmlformats.org/presentationml/2006/ole">
              <mc:AlternateContent xmlns:mc="http://schemas.openxmlformats.org/markup-compatibility/2006">
                <mc:Choice xmlns:v="urn:schemas-microsoft-com:vml" Requires="v">
                  <p:oleObj spid="_x0000_s3" name="Visio" r:id="rId13" imgW="1767840" imgH="2879090" progId="">
                    <p:embed/>
                  </p:oleObj>
                </mc:Choice>
                <mc:Fallback>
                  <p:oleObj name="Visio" r:id="rId13" imgW="1767840" imgH="2879090" progId="">
                    <p:embed/>
                    <p:pic>
                      <p:nvPicPr>
                        <p:cNvPr id="0" name="Object 2"/>
                        <p:cNvPicPr>
                          <a:picLocks noChangeAspect="1" noChangeArrowheads="1"/>
                        </p:cNvPicPr>
                        <p:nvPr/>
                      </p:nvPicPr>
                      <p:blipFill>
                        <a:blip r:embed="rId14">
                          <a:extLst>
                            <a:ext uri="{28A0092B-C50C-407E-A947-70E740481C1C}">
                              <a14:useLocalDpi xmlns:a14="http://schemas.microsoft.com/office/drawing/2010/main" val="0"/>
                            </a:ext>
                          </a:extLst>
                        </a:blip>
                        <a:srcRect/>
                        <a:stretch>
                          <a:fillRect/>
                        </a:stretch>
                      </p:blipFill>
                      <p:spPr bwMode="auto">
                        <a:xfrm>
                          <a:off x="5438940" y="5915346"/>
                          <a:ext cx="336465" cy="28745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oleObj>
                </mc:Fallback>
              </mc:AlternateContent>
            </a:graphicData>
          </a:graphic>
        </p:graphicFrame>
      </p:grpSp>
      <p:sp>
        <p:nvSpPr>
          <p:cNvPr id="166" name="矩形 184"/>
          <p:cNvSpPr>
            <a:spLocks noChangeArrowheads="1"/>
          </p:cNvSpPr>
          <p:nvPr/>
        </p:nvSpPr>
        <p:spPr bwMode="auto">
          <a:xfrm>
            <a:off x="4215399" y="4659120"/>
            <a:ext cx="1695489" cy="19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a:r>
              <a:rPr lang="zh-CN" altLang="en-US" sz="1100" b="1" dirty="0">
                <a:solidFill>
                  <a:srgbClr val="000000"/>
                </a:solidFill>
                <a:latin typeface="微软雅黑" panose="020B0503020204020204" pitchFamily="34" charset="-122"/>
                <a:ea typeface="微软雅黑" panose="020B0503020204020204" pitchFamily="34" charset="-122"/>
              </a:rPr>
              <a:t>有线</a:t>
            </a:r>
            <a:endParaRPr lang="en-US" altLang="zh-CN" sz="1100" b="1" dirty="0">
              <a:solidFill>
                <a:srgbClr val="000000"/>
              </a:solidFill>
              <a:latin typeface="微软雅黑" panose="020B0503020204020204" pitchFamily="34" charset="-122"/>
              <a:ea typeface="微软雅黑" panose="020B0503020204020204" pitchFamily="34" charset="-122"/>
            </a:endParaRPr>
          </a:p>
        </p:txBody>
      </p:sp>
      <p:sp>
        <p:nvSpPr>
          <p:cNvPr id="167" name="矩形 184"/>
          <p:cNvSpPr>
            <a:spLocks noChangeArrowheads="1"/>
          </p:cNvSpPr>
          <p:nvPr/>
        </p:nvSpPr>
        <p:spPr bwMode="auto">
          <a:xfrm>
            <a:off x="5855691" y="4665624"/>
            <a:ext cx="1695489" cy="19218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square">
            <a:noAutofit/>
          </a:bodyPr>
          <a:lstStyle/>
          <a:p>
            <a:pPr algn="ctr"/>
            <a:r>
              <a:rPr lang="zh-CN" altLang="en-US" sz="1100" b="1" dirty="0">
                <a:solidFill>
                  <a:srgbClr val="000000"/>
                </a:solidFill>
                <a:latin typeface="微软雅黑" panose="020B0503020204020204" pitchFamily="34" charset="-122"/>
                <a:ea typeface="微软雅黑" panose="020B0503020204020204" pitchFamily="34" charset="-122"/>
              </a:rPr>
              <a:t>无线</a:t>
            </a:r>
            <a:endParaRPr lang="en-US" altLang="zh-CN" sz="1100" b="1" dirty="0">
              <a:solidFill>
                <a:srgbClr val="000000"/>
              </a:solidFill>
              <a:latin typeface="微软雅黑" panose="020B0503020204020204" pitchFamily="34" charset="-122"/>
              <a:ea typeface="微软雅黑" panose="020B0503020204020204" pitchFamily="34" charset="-122"/>
            </a:endParaRPr>
          </a:p>
        </p:txBody>
      </p:sp>
      <p:sp>
        <p:nvSpPr>
          <p:cNvPr id="168" name="矩形 167"/>
          <p:cNvSpPr/>
          <p:nvPr/>
        </p:nvSpPr>
        <p:spPr>
          <a:xfrm>
            <a:off x="1537864" y="4409258"/>
            <a:ext cx="1362962" cy="132233"/>
          </a:xfrm>
          <a:prstGeom prst="rect">
            <a:avLst/>
          </a:prstGeom>
          <a:solidFill>
            <a:srgbClr val="00B050"/>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defRPr/>
            </a:pPr>
            <a:r>
              <a:rPr lang="en-US" altLang="zh-CN"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3G/4G</a:t>
            </a:r>
            <a:r>
              <a:rPr lang="zh-CN" altLang="en-US"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、互联网、工业总线</a:t>
            </a:r>
            <a:endParaRPr lang="zh-CN" altLang="en-US" sz="600" kern="0" dirty="0">
              <a:solidFill>
                <a:schemeClr val="bg1"/>
              </a:solidFill>
              <a:latin typeface="微软雅黑" panose="020B0503020204020204" pitchFamily="34" charset="-122"/>
              <a:ea typeface="微软雅黑" panose="020B0503020204020204" pitchFamily="34" charset="-122"/>
            </a:endParaRPr>
          </a:p>
        </p:txBody>
      </p:sp>
      <p:sp>
        <p:nvSpPr>
          <p:cNvPr id="169" name="矩形 168"/>
          <p:cNvSpPr/>
          <p:nvPr/>
        </p:nvSpPr>
        <p:spPr>
          <a:xfrm>
            <a:off x="1537864" y="4552295"/>
            <a:ext cx="1362962" cy="132233"/>
          </a:xfrm>
          <a:prstGeom prst="rect">
            <a:avLst/>
          </a:prstGeom>
          <a:solidFill>
            <a:srgbClr val="00B050"/>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r>
              <a:rPr lang="en-US" altLang="zh-CN"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PLC</a:t>
            </a:r>
            <a:r>
              <a:rPr lang="zh-CN" altLang="en-US"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a:t>
            </a:r>
            <a:r>
              <a:rPr lang="en-US" altLang="zh-CN"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DCS</a:t>
            </a:r>
            <a:r>
              <a:rPr lang="zh-CN" altLang="en-US"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a:t>
            </a:r>
            <a:r>
              <a:rPr lang="en-US" altLang="zh-CN"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EC</a:t>
            </a:r>
            <a:r>
              <a:rPr lang="zh-CN" altLang="en-US"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a:t>
            </a:r>
            <a:r>
              <a:rPr lang="en-US" altLang="zh-CN"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EMA</a:t>
            </a:r>
            <a:endParaRPr lang="zh-CN" altLang="en-US"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endParaRPr>
          </a:p>
        </p:txBody>
      </p:sp>
      <p:sp>
        <p:nvSpPr>
          <p:cNvPr id="170" name="矩形 169"/>
          <p:cNvSpPr/>
          <p:nvPr/>
        </p:nvSpPr>
        <p:spPr>
          <a:xfrm>
            <a:off x="1537864" y="4695206"/>
            <a:ext cx="1362962" cy="132233"/>
          </a:xfrm>
          <a:prstGeom prst="rect">
            <a:avLst/>
          </a:prstGeom>
          <a:solidFill>
            <a:srgbClr val="00B050"/>
          </a:solidFill>
          <a:ln>
            <a:solidFill>
              <a:schemeClr val="accent3">
                <a:lumMod val="50000"/>
              </a:schemeClr>
            </a:solidFill>
          </a:ln>
        </p:spPr>
        <p:style>
          <a:lnRef idx="1">
            <a:schemeClr val="accent3"/>
          </a:lnRef>
          <a:fillRef idx="2">
            <a:schemeClr val="accent3"/>
          </a:fillRef>
          <a:effectRef idx="1">
            <a:schemeClr val="accent3"/>
          </a:effectRef>
          <a:fontRef idx="minor">
            <a:schemeClr val="dk1"/>
          </a:fontRef>
        </p:style>
        <p:txBody>
          <a:bodyPr lIns="0" rIns="0" rtlCol="0" anchor="ctr">
            <a:noAutofit/>
          </a:bodyPr>
          <a:lstStyle/>
          <a:p>
            <a:pPr algn="ctr">
              <a:defRPr/>
            </a:pPr>
            <a:r>
              <a:rPr lang="zh-CN" altLang="en-US"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传感识别、数据采集设备</a:t>
            </a:r>
            <a:r>
              <a:rPr lang="en-US" altLang="zh-CN" sz="700" dirty="0">
                <a:solidFill>
                  <a:schemeClr val="bg1"/>
                </a:solidFill>
                <a:latin typeface="微软雅黑" panose="020B0503020204020204" pitchFamily="34" charset="-122"/>
                <a:ea typeface="微软雅黑" panose="020B0503020204020204" pitchFamily="34" charset="-122"/>
                <a:sym typeface="Times New Roman" panose="02020603050405020304" pitchFamily="18" charset="0"/>
              </a:rPr>
              <a:t>…</a:t>
            </a:r>
            <a:endParaRPr lang="zh-CN" altLang="en-US" sz="600" kern="0" dirty="0">
              <a:solidFill>
                <a:schemeClr val="bg1"/>
              </a:solidFill>
              <a:latin typeface="微软雅黑" panose="020B0503020204020204" pitchFamily="34" charset="-122"/>
              <a:ea typeface="微软雅黑" panose="020B0503020204020204" pitchFamily="34" charset="-122"/>
            </a:endParaRPr>
          </a:p>
        </p:txBody>
      </p:sp>
      <p:sp>
        <p:nvSpPr>
          <p:cNvPr id="171" name="圆角矩形 170"/>
          <p:cNvSpPr/>
          <p:nvPr/>
        </p:nvSpPr>
        <p:spPr>
          <a:xfrm flipH="1">
            <a:off x="7754716" y="2993914"/>
            <a:ext cx="274427" cy="555377"/>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统一开发</a:t>
            </a:r>
            <a:endParaRPr lang="en-US" altLang="zh-CN" sz="900" kern="0" dirty="0">
              <a:solidFill>
                <a:prstClr val="white"/>
              </a:solidFill>
              <a:latin typeface="微软雅黑" panose="020B0503020204020204" pitchFamily="34" charset="-122"/>
              <a:ea typeface="微软雅黑" panose="020B0503020204020204" pitchFamily="34" charset="-122"/>
            </a:endParaRPr>
          </a:p>
          <a:p>
            <a:pPr algn="ctr">
              <a:defRPr/>
            </a:pPr>
            <a:r>
              <a:rPr lang="zh-CN" altLang="en-US" sz="900" kern="0" dirty="0">
                <a:solidFill>
                  <a:prstClr val="white"/>
                </a:solidFill>
                <a:latin typeface="微软雅黑" panose="020B0503020204020204" pitchFamily="34" charset="-122"/>
                <a:ea typeface="微软雅黑" panose="020B0503020204020204" pitchFamily="34" charset="-122"/>
              </a:rPr>
              <a:t>部署</a:t>
            </a:r>
            <a:endParaRPr lang="zh-CN" altLang="en-US" sz="900" kern="0" dirty="0">
              <a:solidFill>
                <a:prstClr val="white"/>
              </a:solidFill>
              <a:latin typeface="微软雅黑" panose="020B0503020204020204" pitchFamily="34" charset="-122"/>
              <a:ea typeface="微软雅黑" panose="020B0503020204020204" pitchFamily="34" charset="-122"/>
            </a:endParaRPr>
          </a:p>
        </p:txBody>
      </p:sp>
      <p:sp>
        <p:nvSpPr>
          <p:cNvPr id="172" name="圆角矩形 171"/>
          <p:cNvSpPr/>
          <p:nvPr/>
        </p:nvSpPr>
        <p:spPr>
          <a:xfrm flipH="1">
            <a:off x="8054345" y="2993914"/>
            <a:ext cx="274427" cy="555377"/>
          </a:xfrm>
          <a:prstGeom prst="roundRect">
            <a:avLst>
              <a:gd name="adj" fmla="val 13281"/>
            </a:avLst>
          </a:prstGeom>
          <a:gradFill rotWithShape="1">
            <a:gsLst>
              <a:gs pos="0">
                <a:srgbClr val="4F81BD">
                  <a:shade val="51000"/>
                  <a:satMod val="130000"/>
                </a:srgbClr>
              </a:gs>
              <a:gs pos="80000">
                <a:srgbClr val="4F81BD">
                  <a:shade val="93000"/>
                  <a:satMod val="130000"/>
                </a:srgbClr>
              </a:gs>
              <a:gs pos="100000">
                <a:srgbClr val="4F81BD">
                  <a:shade val="94000"/>
                  <a:satMod val="135000"/>
                </a:srgbClr>
              </a:gs>
            </a:gsLst>
            <a:lin ang="16200000" scaled="0"/>
          </a:gradFill>
          <a:ln>
            <a:noFill/>
          </a:ln>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p:spPr>
        <p:txBody>
          <a:bodyPr vert="eaVert" lIns="0" tIns="0" rIns="0" bIns="0" rtlCol="0" anchor="ctr">
            <a:noAutofit/>
          </a:bodyPr>
          <a:lstStyle/>
          <a:p>
            <a:pPr algn="ctr">
              <a:defRPr/>
            </a:pPr>
            <a:r>
              <a:rPr lang="en-US" altLang="zh-CN" sz="1100" kern="0" dirty="0">
                <a:solidFill>
                  <a:prstClr val="white"/>
                </a:solidFill>
                <a:latin typeface="微软雅黑" panose="020B0503020204020204" pitchFamily="34" charset="-122"/>
                <a:ea typeface="微软雅黑" panose="020B0503020204020204" pitchFamily="34" charset="-122"/>
              </a:rPr>
              <a:t>… …</a:t>
            </a:r>
            <a:endParaRPr lang="zh-CN" altLang="en-US" sz="1100" kern="0" dirty="0">
              <a:solidFill>
                <a:prstClr val="white"/>
              </a:solidFill>
              <a:latin typeface="微软雅黑" panose="020B0503020204020204" pitchFamily="34" charset="-122"/>
              <a:ea typeface="微软雅黑" panose="020B0503020204020204" pitchFamily="34" charset="-122"/>
            </a:endParaRPr>
          </a:p>
        </p:txBody>
      </p:sp>
      <p:sp>
        <p:nvSpPr>
          <p:cNvPr id="173" name="TextBox 452"/>
          <p:cNvSpPr txBox="1"/>
          <p:nvPr/>
        </p:nvSpPr>
        <p:spPr>
          <a:xfrm>
            <a:off x="7455682" y="2746457"/>
            <a:ext cx="873089" cy="248354"/>
          </a:xfrm>
          <a:prstGeom prst="rect">
            <a:avLst/>
          </a:prstGeom>
          <a:noFill/>
        </p:spPr>
        <p:txBody>
          <a:bodyPr wrap="square" rtlCol="0" anchor="ctr" anchorCtr="0">
            <a:noAutofit/>
          </a:bodyPr>
          <a:lstStyle/>
          <a:p>
            <a:pPr algn="ctr"/>
            <a:r>
              <a:rPr lang="zh-CN" altLang="en-US" sz="1200" b="1" dirty="0">
                <a:solidFill>
                  <a:prstClr val="black"/>
                </a:solidFill>
                <a:latin typeface="微软雅黑" panose="020B0503020204020204" pitchFamily="34" charset="-122"/>
                <a:ea typeface="微软雅黑" panose="020B0503020204020204" pitchFamily="34" charset="-122"/>
              </a:rPr>
              <a:t>更多</a:t>
            </a:r>
            <a:endParaRPr lang="zh-CN" altLang="en-US" sz="1200" b="1" dirty="0">
              <a:solidFill>
                <a:prstClr val="black"/>
              </a:solidFill>
              <a:latin typeface="微软雅黑" panose="020B0503020204020204" pitchFamily="34" charset="-122"/>
              <a:ea typeface="微软雅黑" panose="020B0503020204020204" pitchFamily="34" charset="-122"/>
            </a:endParaRPr>
          </a:p>
        </p:txBody>
      </p:sp>
      <p:sp>
        <p:nvSpPr>
          <p:cNvPr id="174" name="TextBox 198"/>
          <p:cNvSpPr txBox="1"/>
          <p:nvPr/>
        </p:nvSpPr>
        <p:spPr bwMode="auto">
          <a:xfrm>
            <a:off x="5029600" y="1147955"/>
            <a:ext cx="2143712" cy="262346"/>
          </a:xfrm>
          <a:prstGeom prst="roundRect">
            <a:avLst/>
          </a:prstGeom>
          <a:gradFill rotWithShape="1">
            <a:gsLst>
              <a:gs pos="0">
                <a:srgbClr val="F7A937"/>
              </a:gs>
              <a:gs pos="100000">
                <a:srgbClr val="DE6F00"/>
              </a:gs>
            </a:gsLst>
            <a:lin ang="5400000" scaled="0"/>
          </a:gradFill>
          <a:ln w="12700" cap="flat" cmpd="sng" algn="ctr">
            <a:solidFill>
              <a:schemeClr val="bg1">
                <a:lumMod val="95000"/>
              </a:schemeClr>
            </a:solidFill>
            <a:prstDash val="solid"/>
            <a:headEnd type="none" w="med" len="med"/>
            <a:tailEnd type="none" w="med" len="me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90000" tIns="46800" rIns="90000" bIns="46800" anchor="ctr">
            <a:noAutofit/>
          </a:bodyPr>
          <a:lstStyle/>
          <a:p>
            <a:pPr algn="ctr" defTabSz="457200" eaLnBrk="0" hangingPunct="0">
              <a:defRPr/>
            </a:pPr>
            <a:r>
              <a:rPr lang="zh-CN" altLang="en-US" sz="1100" b="1" dirty="0">
                <a:solidFill>
                  <a:prstClr val="white"/>
                </a:solidFill>
                <a:latin typeface="微软雅黑" panose="020B0503020204020204" pitchFamily="34" charset="-122"/>
                <a:ea typeface="微软雅黑" panose="020B0503020204020204" pitchFamily="34" charset="-122"/>
              </a:rPr>
              <a:t>充电桩供应协同平台</a:t>
            </a:r>
            <a:endParaRPr lang="zh-CN" altLang="en-US" sz="1100" b="1" dirty="0">
              <a:solidFill>
                <a:prstClr val="white"/>
              </a:solidFill>
              <a:latin typeface="微软雅黑" panose="020B0503020204020204" pitchFamily="34" charset="-122"/>
              <a:ea typeface="微软雅黑" panose="020B0503020204020204" pitchFamily="34" charset="-122"/>
            </a:endParaRPr>
          </a:p>
        </p:txBody>
      </p:sp>
      <p:sp>
        <p:nvSpPr>
          <p:cNvPr id="175" name="TextBox 199"/>
          <p:cNvSpPr txBox="1"/>
          <p:nvPr/>
        </p:nvSpPr>
        <p:spPr bwMode="auto">
          <a:xfrm>
            <a:off x="2591382" y="1147955"/>
            <a:ext cx="2143712" cy="262346"/>
          </a:xfrm>
          <a:prstGeom prst="roundRect">
            <a:avLst/>
          </a:prstGeom>
          <a:gradFill rotWithShape="1">
            <a:gsLst>
              <a:gs pos="0">
                <a:srgbClr val="F7A937"/>
              </a:gs>
              <a:gs pos="100000">
                <a:srgbClr val="DE6F00"/>
              </a:gs>
            </a:gsLst>
            <a:lin ang="5400000" scaled="0"/>
          </a:gradFill>
          <a:ln w="12700" cap="flat" cmpd="sng" algn="ctr">
            <a:solidFill>
              <a:schemeClr val="bg1">
                <a:lumMod val="95000"/>
              </a:schemeClr>
            </a:solidFill>
            <a:prstDash val="solid"/>
            <a:headEnd type="none" w="med" len="med"/>
            <a:tailEnd type="none" w="med" len="med"/>
          </a:ln>
          <a:effectLst>
            <a:outerShdw blurRad="40000" dist="20000" dir="5400000" rotWithShape="0">
              <a:srgbClr val="000000">
                <a:alpha val="38000"/>
              </a:srgbClr>
            </a:outerShdw>
          </a:effectLst>
        </p:spPr>
        <p:style>
          <a:lnRef idx="1">
            <a:schemeClr val="accent6"/>
          </a:lnRef>
          <a:fillRef idx="2">
            <a:schemeClr val="accent6"/>
          </a:fillRef>
          <a:effectRef idx="1">
            <a:schemeClr val="accent6"/>
          </a:effectRef>
          <a:fontRef idx="minor">
            <a:schemeClr val="dk1"/>
          </a:fontRef>
        </p:style>
        <p:txBody>
          <a:bodyPr lIns="90000" tIns="46800" rIns="90000" bIns="46800" anchor="ctr">
            <a:noAutofit/>
          </a:bodyPr>
          <a:lstStyle/>
          <a:p>
            <a:pPr algn="ctr" defTabSz="457200" eaLnBrk="0" hangingPunct="0">
              <a:defRPr/>
            </a:pPr>
            <a:r>
              <a:rPr lang="zh-CN" altLang="en-US" sz="1100" b="1" dirty="0">
                <a:solidFill>
                  <a:prstClr val="white"/>
                </a:solidFill>
                <a:latin typeface="微软雅黑" panose="020B0503020204020204" pitchFamily="34" charset="-122"/>
                <a:ea typeface="微软雅黑" panose="020B0503020204020204" pitchFamily="34" charset="-122"/>
              </a:rPr>
              <a:t>充电桩运营服务平台</a:t>
            </a:r>
            <a:endParaRPr lang="zh-CN" altLang="en-US" sz="1100" b="1" dirty="0">
              <a:solidFill>
                <a:prstClr val="white"/>
              </a:solidFill>
              <a:latin typeface="微软雅黑" panose="020B0503020204020204" pitchFamily="34" charset="-122"/>
              <a:ea typeface="微软雅黑" panose="020B0503020204020204" pitchFamily="34" charset="-122"/>
            </a:endParaRPr>
          </a:p>
        </p:txBody>
      </p:sp>
      <p:sp>
        <p:nvSpPr>
          <p:cNvPr id="176" name="TextBox 16"/>
          <p:cNvSpPr txBox="1"/>
          <p:nvPr/>
        </p:nvSpPr>
        <p:spPr>
          <a:xfrm>
            <a:off x="1497495" y="1161122"/>
            <a:ext cx="1112701" cy="276999"/>
          </a:xfrm>
          <a:prstGeom prst="rect">
            <a:avLst/>
          </a:prstGeom>
          <a:noFill/>
        </p:spPr>
        <p:txBody>
          <a:bodyPr wrap="square" lIns="36000" rIns="36000" rtlCol="0">
            <a:noAutofit/>
          </a:bodyPr>
          <a:lstStyle/>
          <a:p>
            <a:pPr algn="ctr" defTabSz="457200"/>
            <a:r>
              <a:rPr lang="zh-CN" altLang="en-US" sz="1100" b="1" dirty="0">
                <a:solidFill>
                  <a:prstClr val="black"/>
                </a:solidFill>
                <a:latin typeface="微软雅黑" panose="020B0503020204020204" pitchFamily="34" charset="-122"/>
                <a:ea typeface="微软雅黑" panose="020B0503020204020204" pitchFamily="34" charset="-122"/>
              </a:rPr>
              <a:t>充电桩门户官网</a:t>
            </a:r>
            <a:endParaRPr lang="zh-CN" altLang="en-US" sz="1100" b="1" dirty="0">
              <a:solidFill>
                <a:prstClr val="black"/>
              </a:solidFill>
              <a:latin typeface="微软雅黑" panose="020B0503020204020204" pitchFamily="34" charset="-122"/>
              <a:ea typeface="微软雅黑" panose="020B0503020204020204" pitchFamily="34" charset="-122"/>
            </a:endParaRPr>
          </a:p>
        </p:txBody>
      </p:sp>
      <p:sp>
        <p:nvSpPr>
          <p:cNvPr id="177" name="圆角矩形 11"/>
          <p:cNvSpPr>
            <a:spLocks noChangeArrowheads="1"/>
          </p:cNvSpPr>
          <p:nvPr/>
        </p:nvSpPr>
        <p:spPr bwMode="auto">
          <a:xfrm>
            <a:off x="1547664" y="1486230"/>
            <a:ext cx="1614333" cy="272683"/>
          </a:xfrm>
          <a:prstGeom prst="roundRect">
            <a:avLst>
              <a:gd name="adj" fmla="val 16667"/>
            </a:avLst>
          </a:prstGeom>
          <a:ln w="19050"/>
        </p:spPr>
        <p:style>
          <a:lnRef idx="3">
            <a:schemeClr val="lt1"/>
          </a:lnRef>
          <a:fillRef idx="1">
            <a:schemeClr val="accent5"/>
          </a:fillRef>
          <a:effectRef idx="1">
            <a:schemeClr val="accent5"/>
          </a:effectRef>
          <a:fontRef idx="minor">
            <a:schemeClr val="lt1"/>
          </a:fontRef>
        </p:style>
        <p:txBody>
          <a:bodyPr wrap="none" lIns="90000" tIns="46800" rIns="90000" bIns="46800" anchor="ctr" anchorCtr="0">
            <a:noAutofit/>
          </a:bodyPr>
          <a:lstStyle/>
          <a:p>
            <a:pPr algn="ctr" defTabSz="457200"/>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客户群体运营管理</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8" name="圆角矩形 11"/>
          <p:cNvSpPr>
            <a:spLocks noChangeArrowheads="1"/>
          </p:cNvSpPr>
          <p:nvPr/>
        </p:nvSpPr>
        <p:spPr bwMode="auto">
          <a:xfrm>
            <a:off x="3264808" y="1486230"/>
            <a:ext cx="1614333" cy="272683"/>
          </a:xfrm>
          <a:prstGeom prst="roundRect">
            <a:avLst>
              <a:gd name="adj" fmla="val 16667"/>
            </a:avLst>
          </a:prstGeom>
          <a:ln w="19050"/>
        </p:spPr>
        <p:style>
          <a:lnRef idx="3">
            <a:schemeClr val="lt1"/>
          </a:lnRef>
          <a:fillRef idx="1">
            <a:schemeClr val="accent5"/>
          </a:fillRef>
          <a:effectRef idx="1">
            <a:schemeClr val="accent5"/>
          </a:effectRef>
          <a:fontRef idx="minor">
            <a:schemeClr val="lt1"/>
          </a:fontRef>
        </p:style>
        <p:txBody>
          <a:bodyPr wrap="none" lIns="90000" tIns="46800" rIns="90000" bIns="46800" anchor="ctr" anchorCtr="0">
            <a:noAutofit/>
          </a:bodyPr>
          <a:lstStyle/>
          <a:p>
            <a:pPr algn="ctr" defTabSz="457200"/>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充电桩设备运维管理</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79" name="圆角矩形 11"/>
          <p:cNvSpPr>
            <a:spLocks noChangeArrowheads="1"/>
          </p:cNvSpPr>
          <p:nvPr/>
        </p:nvSpPr>
        <p:spPr bwMode="auto">
          <a:xfrm>
            <a:off x="4981511" y="1486230"/>
            <a:ext cx="1614333" cy="272683"/>
          </a:xfrm>
          <a:prstGeom prst="roundRect">
            <a:avLst>
              <a:gd name="adj" fmla="val 16667"/>
            </a:avLst>
          </a:prstGeom>
          <a:ln w="19050"/>
        </p:spPr>
        <p:style>
          <a:lnRef idx="3">
            <a:schemeClr val="lt1"/>
          </a:lnRef>
          <a:fillRef idx="1">
            <a:schemeClr val="accent5"/>
          </a:fillRef>
          <a:effectRef idx="1">
            <a:schemeClr val="accent5"/>
          </a:effectRef>
          <a:fontRef idx="minor">
            <a:schemeClr val="lt1"/>
          </a:fontRef>
        </p:style>
        <p:txBody>
          <a:bodyPr wrap="none" lIns="90000" tIns="46800" rIns="90000" bIns="46800" anchor="ctr" anchorCtr="0">
            <a:noAutofit/>
          </a:bodyPr>
          <a:lstStyle/>
          <a:p>
            <a:pPr algn="ctr" defTabSz="457200"/>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方案设计管理</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0" name="圆角矩形 11"/>
          <p:cNvSpPr>
            <a:spLocks noChangeArrowheads="1"/>
          </p:cNvSpPr>
          <p:nvPr/>
        </p:nvSpPr>
        <p:spPr bwMode="auto">
          <a:xfrm>
            <a:off x="6702847" y="1486230"/>
            <a:ext cx="1614333" cy="272683"/>
          </a:xfrm>
          <a:prstGeom prst="roundRect">
            <a:avLst>
              <a:gd name="adj" fmla="val 16667"/>
            </a:avLst>
          </a:prstGeom>
          <a:ln w="19050"/>
        </p:spPr>
        <p:style>
          <a:lnRef idx="3">
            <a:schemeClr val="lt1"/>
          </a:lnRef>
          <a:fillRef idx="1">
            <a:schemeClr val="accent5"/>
          </a:fillRef>
          <a:effectRef idx="1">
            <a:schemeClr val="accent5"/>
          </a:effectRef>
          <a:fontRef idx="minor">
            <a:schemeClr val="lt1"/>
          </a:fontRef>
        </p:style>
        <p:txBody>
          <a:bodyPr wrap="none" lIns="90000" tIns="46800" rIns="90000" bIns="46800" anchor="ctr" anchorCtr="0">
            <a:noAutofit/>
          </a:bodyPr>
          <a:lstStyle/>
          <a:p>
            <a:pPr algn="ctr" defTabSz="457200"/>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协同供应管理</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1" name="圆角矩形 11"/>
          <p:cNvSpPr>
            <a:spLocks noChangeArrowheads="1"/>
          </p:cNvSpPr>
          <p:nvPr/>
        </p:nvSpPr>
        <p:spPr bwMode="auto">
          <a:xfrm>
            <a:off x="1544909" y="1856398"/>
            <a:ext cx="1614333" cy="272683"/>
          </a:xfrm>
          <a:prstGeom prst="roundRect">
            <a:avLst>
              <a:gd name="adj" fmla="val 16667"/>
            </a:avLst>
          </a:prstGeom>
          <a:ln w="19050"/>
        </p:spPr>
        <p:style>
          <a:lnRef idx="3">
            <a:schemeClr val="lt1"/>
          </a:lnRef>
          <a:fillRef idx="1">
            <a:schemeClr val="accent5"/>
          </a:fillRef>
          <a:effectRef idx="1">
            <a:schemeClr val="accent5"/>
          </a:effectRef>
          <a:fontRef idx="minor">
            <a:schemeClr val="lt1"/>
          </a:fontRef>
        </p:style>
        <p:txBody>
          <a:bodyPr wrap="none" lIns="90000" tIns="46800" rIns="90000" bIns="46800" anchor="ctr" anchorCtr="0">
            <a:noAutofit/>
          </a:bodyPr>
          <a:lstStyle/>
          <a:p>
            <a:pPr algn="ctr" defTabSz="457200"/>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加盟运营管理</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2" name="圆角矩形 11"/>
          <p:cNvSpPr>
            <a:spLocks noChangeArrowheads="1"/>
          </p:cNvSpPr>
          <p:nvPr/>
        </p:nvSpPr>
        <p:spPr bwMode="auto">
          <a:xfrm>
            <a:off x="3262053" y="1856398"/>
            <a:ext cx="1614333" cy="272683"/>
          </a:xfrm>
          <a:prstGeom prst="roundRect">
            <a:avLst>
              <a:gd name="adj" fmla="val 16667"/>
            </a:avLst>
          </a:prstGeom>
          <a:ln w="19050"/>
        </p:spPr>
        <p:style>
          <a:lnRef idx="3">
            <a:schemeClr val="lt1"/>
          </a:lnRef>
          <a:fillRef idx="1">
            <a:schemeClr val="accent5"/>
          </a:fillRef>
          <a:effectRef idx="1">
            <a:schemeClr val="accent5"/>
          </a:effectRef>
          <a:fontRef idx="minor">
            <a:schemeClr val="lt1"/>
          </a:fontRef>
        </p:style>
        <p:txBody>
          <a:bodyPr wrap="none" lIns="90000" tIns="46800" rIns="90000" bIns="46800" anchor="ctr" anchorCtr="0">
            <a:noAutofit/>
          </a:bodyPr>
          <a:lstStyle/>
          <a:p>
            <a:pPr algn="ctr" defTabSz="457200"/>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云服务管理</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3" name="圆角矩形 11"/>
          <p:cNvSpPr>
            <a:spLocks noChangeArrowheads="1"/>
          </p:cNvSpPr>
          <p:nvPr/>
        </p:nvSpPr>
        <p:spPr bwMode="auto">
          <a:xfrm>
            <a:off x="4978756" y="1856398"/>
            <a:ext cx="1614333" cy="272683"/>
          </a:xfrm>
          <a:prstGeom prst="roundRect">
            <a:avLst>
              <a:gd name="adj" fmla="val 16667"/>
            </a:avLst>
          </a:prstGeom>
          <a:ln w="19050"/>
        </p:spPr>
        <p:style>
          <a:lnRef idx="3">
            <a:schemeClr val="lt1"/>
          </a:lnRef>
          <a:fillRef idx="1">
            <a:schemeClr val="accent5"/>
          </a:fillRef>
          <a:effectRef idx="1">
            <a:schemeClr val="accent5"/>
          </a:effectRef>
          <a:fontRef idx="minor">
            <a:schemeClr val="lt1"/>
          </a:fontRef>
        </p:style>
        <p:txBody>
          <a:bodyPr wrap="none" lIns="90000" tIns="46800" rIns="90000" bIns="46800" anchor="ctr" anchorCtr="0">
            <a:noAutofit/>
          </a:bodyPr>
          <a:lstStyle/>
          <a:p>
            <a:pPr algn="ctr" defTabSz="457200"/>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生产计划管理</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4" name="圆角矩形 11"/>
          <p:cNvSpPr>
            <a:spLocks noChangeArrowheads="1"/>
          </p:cNvSpPr>
          <p:nvPr/>
        </p:nvSpPr>
        <p:spPr bwMode="auto">
          <a:xfrm>
            <a:off x="6700092" y="1856398"/>
            <a:ext cx="1614333" cy="272683"/>
          </a:xfrm>
          <a:prstGeom prst="roundRect">
            <a:avLst>
              <a:gd name="adj" fmla="val 16667"/>
            </a:avLst>
          </a:prstGeom>
          <a:ln w="19050"/>
        </p:spPr>
        <p:style>
          <a:lnRef idx="3">
            <a:schemeClr val="lt1"/>
          </a:lnRef>
          <a:fillRef idx="1">
            <a:schemeClr val="accent5"/>
          </a:fillRef>
          <a:effectRef idx="1">
            <a:schemeClr val="accent5"/>
          </a:effectRef>
          <a:fontRef idx="minor">
            <a:schemeClr val="lt1"/>
          </a:fontRef>
        </p:style>
        <p:txBody>
          <a:bodyPr wrap="none" lIns="90000" tIns="46800" rIns="90000" bIns="46800" anchor="ctr" anchorCtr="0">
            <a:noAutofit/>
          </a:bodyPr>
          <a:lstStyle/>
          <a:p>
            <a:pPr algn="ctr" defTabSz="457200"/>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供应链金融</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
        <p:nvSpPr>
          <p:cNvPr id="185" name="圆角矩形 11"/>
          <p:cNvSpPr>
            <a:spLocks noChangeArrowheads="1"/>
          </p:cNvSpPr>
          <p:nvPr/>
        </p:nvSpPr>
        <p:spPr bwMode="auto">
          <a:xfrm>
            <a:off x="1547663" y="2227059"/>
            <a:ext cx="6766761" cy="272683"/>
          </a:xfrm>
          <a:prstGeom prst="roundRect">
            <a:avLst>
              <a:gd name="adj" fmla="val 16667"/>
            </a:avLst>
          </a:prstGeom>
          <a:ln w="19050"/>
        </p:spPr>
        <p:style>
          <a:lnRef idx="3">
            <a:schemeClr val="lt1"/>
          </a:lnRef>
          <a:fillRef idx="1">
            <a:schemeClr val="accent5"/>
          </a:fillRef>
          <a:effectRef idx="1">
            <a:schemeClr val="accent5"/>
          </a:effectRef>
          <a:fontRef idx="minor">
            <a:schemeClr val="lt1"/>
          </a:fontRef>
        </p:style>
        <p:txBody>
          <a:bodyPr wrap="none" lIns="90000" tIns="46800" rIns="90000" bIns="46800" anchor="ctr" anchorCtr="0">
            <a:noAutofit/>
          </a:bodyPr>
          <a:lstStyle/>
          <a:p>
            <a:pPr algn="ctr" defTabSz="457200"/>
            <a:r>
              <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rPr>
              <a:t>人工智能、大数据分析、模拟仿真</a:t>
            </a:r>
            <a:endParaRPr lang="zh-CN" altLang="en-US" sz="1100" b="1" dirty="0">
              <a:solidFill>
                <a:schemeClr val="bg1"/>
              </a:solidFill>
              <a:latin typeface="微软雅黑" panose="020B0503020204020204" pitchFamily="34" charset="-122"/>
              <a:ea typeface="微软雅黑" panose="020B0503020204020204" pitchFamily="34" charset="-122"/>
              <a:cs typeface="Arial" panose="020B0604020202020204" pitchFamily="34" charset="0"/>
            </a:endParaRPr>
          </a:p>
        </p:txBody>
      </p:sp>
    </p:spTree>
  </p:cSld>
  <p:clrMapOvr>
    <a:masterClrMapping/>
  </p:clrMapOvr>
</p:sld>
</file>

<file path=ppt/slides/slide2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充电桩产业平台功能规划</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 </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前端运营</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grpSp>
        <p:nvGrpSpPr>
          <p:cNvPr id="23" name="组合 22"/>
          <p:cNvGrpSpPr/>
          <p:nvPr/>
        </p:nvGrpSpPr>
        <p:grpSpPr>
          <a:xfrm>
            <a:off x="743001" y="771550"/>
            <a:ext cx="1512168" cy="2463373"/>
            <a:chOff x="743001" y="771550"/>
            <a:chExt cx="1512168" cy="2463373"/>
          </a:xfrm>
        </p:grpSpPr>
        <p:sp>
          <p:nvSpPr>
            <p:cNvPr id="5" name="圆角矩形 4"/>
            <p:cNvSpPr/>
            <p:nvPr/>
          </p:nvSpPr>
          <p:spPr>
            <a:xfrm>
              <a:off x="743001" y="771550"/>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C-</a:t>
              </a:r>
              <a:r>
                <a:rPr lang="zh-CN" altLang="en-US" sz="1400" b="1" dirty="0">
                  <a:latin typeface="微软雅黑" panose="020B0503020204020204" pitchFamily="34" charset="-122"/>
                  <a:ea typeface="微软雅黑" panose="020B0503020204020204" pitchFamily="34" charset="-122"/>
                </a:rPr>
                <a:t>个人消费者</a:t>
              </a:r>
              <a:endParaRPr lang="zh-CN" altLang="en-US" sz="1400" b="1" dirty="0">
                <a:latin typeface="微软雅黑" panose="020B0503020204020204" pitchFamily="34" charset="-122"/>
                <a:ea typeface="微软雅黑" panose="020B0503020204020204" pitchFamily="34" charset="-122"/>
              </a:endParaRPr>
            </a:p>
          </p:txBody>
        </p:sp>
        <p:sp>
          <p:nvSpPr>
            <p:cNvPr id="3" name="矩形 2"/>
            <p:cNvSpPr/>
            <p:nvPr/>
          </p:nvSpPr>
          <p:spPr>
            <a:xfrm>
              <a:off x="752948" y="1203598"/>
              <a:ext cx="1491976" cy="2031325"/>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基本信息管理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充电桩搜索</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预约充电</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扫码支付</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在线充值</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积分管理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充电状态监控</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服务点评</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2786659" y="771550"/>
            <a:ext cx="1512168" cy="2463373"/>
            <a:chOff x="2752750" y="771550"/>
            <a:chExt cx="1512168" cy="2463373"/>
          </a:xfrm>
        </p:grpSpPr>
        <p:sp>
          <p:nvSpPr>
            <p:cNvPr id="8" name="圆角矩形 7"/>
            <p:cNvSpPr/>
            <p:nvPr/>
          </p:nvSpPr>
          <p:spPr>
            <a:xfrm>
              <a:off x="2752750" y="771550"/>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B-</a:t>
              </a:r>
              <a:r>
                <a:rPr lang="zh-CN" altLang="en-US" sz="1400" b="1" dirty="0">
                  <a:latin typeface="微软雅黑" panose="020B0503020204020204" pitchFamily="34" charset="-122"/>
                  <a:ea typeface="微软雅黑" panose="020B0503020204020204" pitchFamily="34" charset="-122"/>
                </a:rPr>
                <a:t>集团客户</a:t>
              </a:r>
              <a:endParaRPr lang="zh-CN" altLang="en-US" sz="1400" b="1" dirty="0">
                <a:latin typeface="微软雅黑" panose="020B0503020204020204" pitchFamily="34" charset="-122"/>
                <a:ea typeface="微软雅黑" panose="020B0503020204020204" pitchFamily="34" charset="-122"/>
              </a:endParaRPr>
            </a:p>
          </p:txBody>
        </p:sp>
        <p:sp>
          <p:nvSpPr>
            <p:cNvPr id="9" name="矩形 8"/>
            <p:cNvSpPr/>
            <p:nvPr/>
          </p:nvSpPr>
          <p:spPr>
            <a:xfrm>
              <a:off x="2762697" y="1203598"/>
              <a:ext cx="1491976" cy="2031325"/>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企业车辆管理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企业用户管理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用户额度分配</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在线额度充值</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充电过程管理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车辆用户管理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结算对账管理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发票申请</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830317" y="771550"/>
            <a:ext cx="1512168" cy="2463373"/>
            <a:chOff x="4624958" y="771550"/>
            <a:chExt cx="1512168" cy="2463373"/>
          </a:xfrm>
        </p:grpSpPr>
        <p:sp>
          <p:nvSpPr>
            <p:cNvPr id="10" name="圆角矩形 9"/>
            <p:cNvSpPr/>
            <p:nvPr/>
          </p:nvSpPr>
          <p:spPr>
            <a:xfrm>
              <a:off x="4624958" y="771550"/>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B-</a:t>
              </a:r>
              <a:r>
                <a:rPr lang="zh-CN" altLang="en-US" sz="1400" b="1" dirty="0">
                  <a:latin typeface="微软雅黑" panose="020B0503020204020204" pitchFamily="34" charset="-122"/>
                  <a:ea typeface="微软雅黑" panose="020B0503020204020204" pitchFamily="34" charset="-122"/>
                </a:rPr>
                <a:t>加盟运营商</a:t>
              </a:r>
              <a:endParaRPr lang="zh-CN" altLang="en-US" sz="1400" b="1" dirty="0">
                <a:latin typeface="微软雅黑" panose="020B0503020204020204" pitchFamily="34" charset="-122"/>
                <a:ea typeface="微软雅黑" panose="020B0503020204020204" pitchFamily="34" charset="-122"/>
              </a:endParaRPr>
            </a:p>
          </p:txBody>
        </p:sp>
        <p:sp>
          <p:nvSpPr>
            <p:cNvPr id="11" name="矩形 10"/>
            <p:cNvSpPr/>
            <p:nvPr/>
          </p:nvSpPr>
          <p:spPr>
            <a:xfrm>
              <a:off x="4634905" y="1203598"/>
              <a:ext cx="1491976" cy="2031325"/>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充电站管理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充电站运营监控</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充电桩设备管理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充电桩监控</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充电桩状态预警</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安防监控</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服务交易管理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结算管理</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873974" y="785816"/>
            <a:ext cx="1512168" cy="2463373"/>
            <a:chOff x="6835874" y="771550"/>
            <a:chExt cx="1512168" cy="2463373"/>
          </a:xfrm>
        </p:grpSpPr>
        <p:sp>
          <p:nvSpPr>
            <p:cNvPr id="12" name="圆角矩形 11"/>
            <p:cNvSpPr/>
            <p:nvPr/>
          </p:nvSpPr>
          <p:spPr>
            <a:xfrm>
              <a:off x="6835874" y="771550"/>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B-</a:t>
              </a:r>
              <a:r>
                <a:rPr lang="zh-CN" altLang="en-US" sz="1400" b="1" dirty="0">
                  <a:latin typeface="微软雅黑" panose="020B0503020204020204" pitchFamily="34" charset="-122"/>
                  <a:ea typeface="微软雅黑" panose="020B0503020204020204" pitchFamily="34" charset="-122"/>
                </a:rPr>
                <a:t>运营商</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运维</a:t>
              </a:r>
              <a:endParaRPr lang="zh-CN" altLang="en-US" sz="1400" b="1" dirty="0">
                <a:latin typeface="微软雅黑" panose="020B0503020204020204" pitchFamily="34" charset="-122"/>
                <a:ea typeface="微软雅黑" panose="020B0503020204020204" pitchFamily="34" charset="-122"/>
              </a:endParaRPr>
            </a:p>
          </p:txBody>
        </p:sp>
        <p:sp>
          <p:nvSpPr>
            <p:cNvPr id="13" name="矩形 12"/>
            <p:cNvSpPr/>
            <p:nvPr/>
          </p:nvSpPr>
          <p:spPr>
            <a:xfrm>
              <a:off x="6845821" y="1203598"/>
              <a:ext cx="1491976" cy="2031325"/>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场站（站点）管理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充电桩设备管理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充电桩监控、预警</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运维派工管理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设备问题记录</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充电站运营监控</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安防监控</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数据分析</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5" name="组合 24"/>
          <p:cNvGrpSpPr/>
          <p:nvPr/>
        </p:nvGrpSpPr>
        <p:grpSpPr>
          <a:xfrm>
            <a:off x="6893744" y="3431654"/>
            <a:ext cx="1512168" cy="1522452"/>
            <a:chOff x="6598469" y="3431654"/>
            <a:chExt cx="1512168" cy="1522452"/>
          </a:xfrm>
        </p:grpSpPr>
        <p:sp>
          <p:nvSpPr>
            <p:cNvPr id="14" name="圆角矩形 13"/>
            <p:cNvSpPr/>
            <p:nvPr/>
          </p:nvSpPr>
          <p:spPr>
            <a:xfrm>
              <a:off x="6598469" y="3431654"/>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B-</a:t>
              </a:r>
              <a:r>
                <a:rPr lang="zh-CN" altLang="en-US" sz="1400" b="1" dirty="0">
                  <a:latin typeface="微软雅黑" panose="020B0503020204020204" pitchFamily="34" charset="-122"/>
                  <a:ea typeface="微软雅黑" panose="020B0503020204020204" pitchFamily="34" charset="-122"/>
                </a:rPr>
                <a:t>运营商</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财务</a:t>
              </a:r>
              <a:endParaRPr lang="zh-CN" altLang="en-US" sz="1400" b="1" dirty="0">
                <a:latin typeface="微软雅黑" panose="020B0503020204020204" pitchFamily="34" charset="-122"/>
                <a:ea typeface="微软雅黑" panose="020B0503020204020204" pitchFamily="34" charset="-122"/>
              </a:endParaRPr>
            </a:p>
          </p:txBody>
        </p:sp>
        <p:sp>
          <p:nvSpPr>
            <p:cNvPr id="15" name="矩形 14"/>
            <p:cNvSpPr/>
            <p:nvPr/>
          </p:nvSpPr>
          <p:spPr>
            <a:xfrm>
              <a:off x="6608416" y="3892277"/>
              <a:ext cx="1491976" cy="1061829"/>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企业客户结算</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加盟运营结算</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运维商家结算</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发票管理</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cxnSp>
        <p:nvCxnSpPr>
          <p:cNvPr id="16" name="直接连接符 15"/>
          <p:cNvCxnSpPr/>
          <p:nvPr/>
        </p:nvCxnSpPr>
        <p:spPr>
          <a:xfrm flipH="1">
            <a:off x="435783" y="3331071"/>
            <a:ext cx="8123117" cy="0"/>
          </a:xfrm>
          <a:prstGeom prst="line">
            <a:avLst/>
          </a:prstGeom>
          <a:ln>
            <a:solidFill>
              <a:schemeClr val="bg1">
                <a:lumMod val="50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26" name="组合 25"/>
          <p:cNvGrpSpPr/>
          <p:nvPr/>
        </p:nvGrpSpPr>
        <p:grpSpPr>
          <a:xfrm>
            <a:off x="752947" y="3431654"/>
            <a:ext cx="5691260" cy="1513286"/>
            <a:chOff x="752947" y="3431654"/>
            <a:chExt cx="5691260" cy="1513286"/>
          </a:xfrm>
        </p:grpSpPr>
        <p:sp>
          <p:nvSpPr>
            <p:cNvPr id="18" name="矩形 17"/>
            <p:cNvSpPr/>
            <p:nvPr/>
          </p:nvSpPr>
          <p:spPr>
            <a:xfrm>
              <a:off x="752947" y="3873586"/>
              <a:ext cx="5569345" cy="1061829"/>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交易订单管理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运营策略管理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客户营销管理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客户服务处理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0" name="矩形 19"/>
            <p:cNvSpPr/>
            <p:nvPr/>
          </p:nvSpPr>
          <p:spPr>
            <a:xfrm>
              <a:off x="2770660" y="3883111"/>
              <a:ext cx="1491976" cy="1061829"/>
            </a:xfrm>
            <a:prstGeom prst="rect">
              <a:avLst/>
            </a:prstGeom>
            <a:ln>
              <a:no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异常业务处理</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加盟入驻管理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场站管理运维</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充电设备管理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a:off x="4830316" y="3873586"/>
              <a:ext cx="1613891" cy="1061829"/>
            </a:xfrm>
            <a:prstGeom prst="rect">
              <a:avLst/>
            </a:prstGeom>
            <a:ln>
              <a:no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充电服务监控</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用户、系统管理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内容资讯管理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运营数据分析</a:t>
              </a: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圆角矩形 21"/>
            <p:cNvSpPr/>
            <p:nvPr/>
          </p:nvSpPr>
          <p:spPr>
            <a:xfrm>
              <a:off x="752947" y="3431654"/>
              <a:ext cx="5569345"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sz="1400" b="1" dirty="0">
                  <a:latin typeface="微软雅黑" panose="020B0503020204020204" pitchFamily="34" charset="-122"/>
                  <a:ea typeface="微软雅黑" panose="020B0503020204020204" pitchFamily="34" charset="-122"/>
                </a:rPr>
                <a:t>B-</a:t>
              </a:r>
              <a:r>
                <a:rPr lang="zh-CN" altLang="en-US" sz="1400" b="1" dirty="0">
                  <a:latin typeface="微软雅黑" panose="020B0503020204020204" pitchFamily="34" charset="-122"/>
                  <a:ea typeface="微软雅黑" panose="020B0503020204020204" pitchFamily="34" charset="-122"/>
                </a:rPr>
                <a:t>运营商</a:t>
              </a:r>
              <a:r>
                <a:rPr lang="en-US" altLang="zh-CN" sz="1400" b="1" dirty="0">
                  <a:latin typeface="微软雅黑" panose="020B0503020204020204" pitchFamily="34" charset="-122"/>
                  <a:ea typeface="微软雅黑" panose="020B0503020204020204" pitchFamily="34" charset="-122"/>
                </a:rPr>
                <a:t>.</a:t>
              </a:r>
              <a:r>
                <a:rPr lang="zh-CN" altLang="en-US" sz="1400" b="1" dirty="0">
                  <a:latin typeface="微软雅黑" panose="020B0503020204020204" pitchFamily="34" charset="-122"/>
                  <a:ea typeface="微软雅黑" panose="020B0503020204020204" pitchFamily="34" charset="-122"/>
                </a:rPr>
                <a:t>运营</a:t>
              </a:r>
              <a:endParaRPr lang="zh-CN" altLang="en-US" sz="1400" b="1" dirty="0">
                <a:latin typeface="微软雅黑" panose="020B0503020204020204" pitchFamily="34" charset="-122"/>
                <a:ea typeface="微软雅黑" panose="020B0503020204020204" pitchFamily="34" charset="-122"/>
              </a:endParaRPr>
            </a:p>
          </p:txBody>
        </p:sp>
      </p:grpSp>
      <p:graphicFrame>
        <p:nvGraphicFramePr>
          <p:cNvPr id="2" name="对象 1"/>
          <p:cNvGraphicFramePr>
            <a:graphicFrameLocks noChangeAspect="1"/>
          </p:cNvGraphicFramePr>
          <p:nvPr/>
        </p:nvGraphicFramePr>
        <p:xfrm>
          <a:off x="7000081" y="93710"/>
          <a:ext cx="914400" cy="771525"/>
        </p:xfrm>
        <a:graphic>
          <a:graphicData uri="http://schemas.openxmlformats.org/presentationml/2006/ole">
            <mc:AlternateContent xmlns:mc="http://schemas.openxmlformats.org/markup-compatibility/2006">
              <mc:Choice xmlns:v="urn:schemas-microsoft-com:vml" Requires="v">
                <p:oleObj spid="_x0000_s17" name="工作表" showAsIcon="1" r:id="rId1" imgW="914400" imgH="771525" progId="Excel.Sheet.12">
                  <p:embed/>
                </p:oleObj>
              </mc:Choice>
              <mc:Fallback>
                <p:oleObj name="工作表" showAsIcon="1" r:id="rId1" imgW="914400" imgH="771525" progId="Excel.Sheet.12">
                  <p:embed/>
                  <p:pic>
                    <p:nvPicPr>
                      <p:cNvPr id="0" name="对象 1"/>
                      <p:cNvPicPr/>
                      <p:nvPr/>
                    </p:nvPicPr>
                    <p:blipFill>
                      <a:blip r:embed="rId2"/>
                      <a:stretch>
                        <a:fillRect/>
                      </a:stretch>
                    </p:blipFill>
                    <p:spPr>
                      <a:xfrm>
                        <a:off x="7000081" y="93710"/>
                        <a:ext cx="914400" cy="771525"/>
                      </a:xfrm>
                      <a:prstGeom prst="rect">
                        <a:avLst/>
                      </a:prstGeom>
                    </p:spPr>
                  </p:pic>
                </p:oleObj>
              </mc:Fallback>
            </mc:AlternateContent>
          </a:graphicData>
        </a:graphic>
      </p:graphicFrame>
    </p:spTree>
  </p:cSld>
  <p:clrMapOvr>
    <a:masterClrMapping/>
  </p:clrMapOvr>
</p:sld>
</file>

<file path=ppt/slides/slide2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充电桩产业平台功能规划</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 </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供应协同</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grpSp>
        <p:nvGrpSpPr>
          <p:cNvPr id="23" name="组合 22"/>
          <p:cNvGrpSpPr/>
          <p:nvPr/>
        </p:nvGrpSpPr>
        <p:grpSpPr>
          <a:xfrm>
            <a:off x="743001" y="1343179"/>
            <a:ext cx="1512168" cy="2705747"/>
            <a:chOff x="743001" y="771550"/>
            <a:chExt cx="1512168" cy="2705747"/>
          </a:xfrm>
        </p:grpSpPr>
        <p:sp>
          <p:nvSpPr>
            <p:cNvPr id="5" name="圆角矩形 4"/>
            <p:cNvSpPr/>
            <p:nvPr/>
          </p:nvSpPr>
          <p:spPr>
            <a:xfrm>
              <a:off x="743001" y="771550"/>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运营商</a:t>
              </a:r>
              <a:endParaRPr lang="zh-CN" altLang="en-US" sz="1400" b="1" dirty="0">
                <a:latin typeface="微软雅黑" panose="020B0503020204020204" pitchFamily="34" charset="-122"/>
                <a:ea typeface="微软雅黑" panose="020B0503020204020204" pitchFamily="34" charset="-122"/>
              </a:endParaRPr>
            </a:p>
          </p:txBody>
        </p:sp>
        <p:sp>
          <p:nvSpPr>
            <p:cNvPr id="3" name="矩形 2"/>
            <p:cNvSpPr/>
            <p:nvPr/>
          </p:nvSpPr>
          <p:spPr>
            <a:xfrm>
              <a:off x="752948" y="1203598"/>
              <a:ext cx="1491976" cy="2273699"/>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项目招标</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合同管理</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方案管理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进度管理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项目验收</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设备管理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运维服务</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金融服务</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24" name="组合 23"/>
          <p:cNvGrpSpPr/>
          <p:nvPr/>
        </p:nvGrpSpPr>
        <p:grpSpPr>
          <a:xfrm>
            <a:off x="2786659" y="1343179"/>
            <a:ext cx="1512168" cy="2705747"/>
            <a:chOff x="2752750" y="771550"/>
            <a:chExt cx="1512168" cy="2705747"/>
          </a:xfrm>
        </p:grpSpPr>
        <p:sp>
          <p:nvSpPr>
            <p:cNvPr id="8" name="圆角矩形 7"/>
            <p:cNvSpPr/>
            <p:nvPr/>
          </p:nvSpPr>
          <p:spPr>
            <a:xfrm>
              <a:off x="2752750" y="771550"/>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方案设计商</a:t>
              </a:r>
              <a:endParaRPr lang="zh-CN" altLang="en-US" sz="1400" b="1" dirty="0">
                <a:latin typeface="微软雅黑" panose="020B0503020204020204" pitchFamily="34" charset="-122"/>
                <a:ea typeface="微软雅黑" panose="020B0503020204020204" pitchFamily="34" charset="-122"/>
              </a:endParaRPr>
            </a:p>
          </p:txBody>
        </p:sp>
        <p:sp>
          <p:nvSpPr>
            <p:cNvPr id="9" name="矩形 8"/>
            <p:cNvSpPr/>
            <p:nvPr/>
          </p:nvSpPr>
          <p:spPr>
            <a:xfrm>
              <a:off x="2762697" y="1203598"/>
              <a:ext cx="1491976" cy="2273699"/>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方案规划</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方案报价</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场站图纸设计</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方案资料管理</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技术标准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验收标准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施工指导</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验收支持</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7" name="组合 6"/>
          <p:cNvGrpSpPr/>
          <p:nvPr/>
        </p:nvGrpSpPr>
        <p:grpSpPr>
          <a:xfrm>
            <a:off x="4830317" y="1343179"/>
            <a:ext cx="1512168" cy="2705747"/>
            <a:chOff x="4624958" y="771550"/>
            <a:chExt cx="1512168" cy="2705747"/>
          </a:xfrm>
        </p:grpSpPr>
        <p:sp>
          <p:nvSpPr>
            <p:cNvPr id="10" name="圆角矩形 9"/>
            <p:cNvSpPr/>
            <p:nvPr/>
          </p:nvSpPr>
          <p:spPr>
            <a:xfrm>
              <a:off x="4624958" y="771550"/>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制造商</a:t>
              </a:r>
              <a:endParaRPr lang="zh-CN" altLang="en-US" sz="1400" b="1" dirty="0">
                <a:latin typeface="微软雅黑" panose="020B0503020204020204" pitchFamily="34" charset="-122"/>
                <a:ea typeface="微软雅黑" panose="020B0503020204020204" pitchFamily="34" charset="-122"/>
              </a:endParaRPr>
            </a:p>
          </p:txBody>
        </p:sp>
        <p:sp>
          <p:nvSpPr>
            <p:cNvPr id="11" name="矩形 10"/>
            <p:cNvSpPr/>
            <p:nvPr/>
          </p:nvSpPr>
          <p:spPr>
            <a:xfrm>
              <a:off x="4634905" y="1203598"/>
              <a:ext cx="1491976" cy="2273699"/>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销售管理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报价管理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订单管理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采购管理</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生产管理</a:t>
              </a:r>
              <a:endPar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安装交付</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设备使用监管</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金融服务</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grpSp>
        <p:nvGrpSpPr>
          <p:cNvPr id="6" name="组合 5"/>
          <p:cNvGrpSpPr/>
          <p:nvPr/>
        </p:nvGrpSpPr>
        <p:grpSpPr>
          <a:xfrm>
            <a:off x="6873974" y="1357445"/>
            <a:ext cx="1512168" cy="2677214"/>
            <a:chOff x="6835874" y="771550"/>
            <a:chExt cx="1512168" cy="2677214"/>
          </a:xfrm>
        </p:grpSpPr>
        <p:sp>
          <p:nvSpPr>
            <p:cNvPr id="12" name="圆角矩形 11"/>
            <p:cNvSpPr/>
            <p:nvPr/>
          </p:nvSpPr>
          <p:spPr>
            <a:xfrm>
              <a:off x="6835874" y="771550"/>
              <a:ext cx="1512168" cy="360040"/>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400" b="1" dirty="0">
                  <a:latin typeface="微软雅黑" panose="020B0503020204020204" pitchFamily="34" charset="-122"/>
                  <a:ea typeface="微软雅黑" panose="020B0503020204020204" pitchFamily="34" charset="-122"/>
                </a:rPr>
                <a:t>施工商</a:t>
              </a:r>
              <a:endParaRPr lang="zh-CN" altLang="en-US" sz="1400" b="1" dirty="0">
                <a:latin typeface="微软雅黑" panose="020B0503020204020204" pitchFamily="34" charset="-122"/>
                <a:ea typeface="微软雅黑" panose="020B0503020204020204" pitchFamily="34" charset="-122"/>
              </a:endParaRPr>
            </a:p>
          </p:txBody>
        </p:sp>
        <p:sp>
          <p:nvSpPr>
            <p:cNvPr id="13" name="矩形 12"/>
            <p:cNvSpPr/>
            <p:nvPr/>
          </p:nvSpPr>
          <p:spPr>
            <a:xfrm>
              <a:off x="6845821" y="1203598"/>
              <a:ext cx="1491976" cy="2245166"/>
            </a:xfrm>
            <a:prstGeom prst="rect">
              <a:avLst/>
            </a:prstGeom>
            <a:ln>
              <a:solidFill>
                <a:srgbClr val="258EA1"/>
              </a:solidFill>
              <a:prstDash val="sysDot"/>
            </a:ln>
          </p:spPr>
          <p:txBody>
            <a:bodyPr wrap="square">
              <a:spAutoFit/>
            </a:bodyPr>
            <a:lstStyle/>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合同管理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报价管理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项目管理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工期管理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质量管理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移交验收</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维护管理</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rPr>
                <a:t>金融服务</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050" dirty="0">
                  <a:solidFill>
                    <a:schemeClr val="tx1">
                      <a:lumMod val="65000"/>
                      <a:lumOff val="35000"/>
                    </a:schemeClr>
                  </a:solidFill>
                  <a:latin typeface="微软雅黑" panose="020B0503020204020204" pitchFamily="34" charset="-122"/>
                  <a:ea typeface="微软雅黑" panose="020B0503020204020204" pitchFamily="34" charset="-122"/>
                </a:rPr>
                <a:t>… …</a:t>
              </a:r>
              <a:endParaRPr lang="zh-CN" altLang="en-US" sz="105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spTree>
  </p:cSld>
  <p:clrMapOvr>
    <a:masterClrMapping/>
  </p:clrMapOvr>
</p:sld>
</file>

<file path=ppt/slides/slide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-PEST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宏观环境分析</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5" name="圆角矩形 4"/>
          <p:cNvSpPr/>
          <p:nvPr/>
        </p:nvSpPr>
        <p:spPr>
          <a:xfrm>
            <a:off x="547634" y="915566"/>
            <a:ext cx="1656184" cy="43204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政治因素</a:t>
            </a:r>
            <a:endParaRPr lang="zh-CN" altLang="en-US" b="1" dirty="0">
              <a:latin typeface="微软雅黑" panose="020B0503020204020204" pitchFamily="34" charset="-122"/>
              <a:ea typeface="微软雅黑" panose="020B0503020204020204" pitchFamily="34" charset="-122"/>
            </a:endParaRPr>
          </a:p>
        </p:txBody>
      </p:sp>
      <p:sp>
        <p:nvSpPr>
          <p:cNvPr id="7" name="圆角矩形 6"/>
          <p:cNvSpPr/>
          <p:nvPr/>
        </p:nvSpPr>
        <p:spPr>
          <a:xfrm>
            <a:off x="2670076" y="915566"/>
            <a:ext cx="1656184" cy="43204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经济因素</a:t>
            </a:r>
            <a:endParaRPr lang="zh-CN" altLang="en-US" b="1" dirty="0">
              <a:latin typeface="微软雅黑" panose="020B0503020204020204" pitchFamily="34" charset="-122"/>
              <a:ea typeface="微软雅黑" panose="020B0503020204020204" pitchFamily="34" charset="-122"/>
            </a:endParaRPr>
          </a:p>
        </p:txBody>
      </p:sp>
      <p:sp>
        <p:nvSpPr>
          <p:cNvPr id="8" name="圆角矩形 7"/>
          <p:cNvSpPr/>
          <p:nvPr/>
        </p:nvSpPr>
        <p:spPr>
          <a:xfrm>
            <a:off x="4793262" y="915566"/>
            <a:ext cx="1656184" cy="43204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社会因素</a:t>
            </a:r>
            <a:endParaRPr lang="zh-CN" altLang="en-US" b="1" dirty="0">
              <a:latin typeface="微软雅黑" panose="020B0503020204020204" pitchFamily="34" charset="-122"/>
              <a:ea typeface="微软雅黑" panose="020B0503020204020204" pitchFamily="34" charset="-122"/>
            </a:endParaRPr>
          </a:p>
        </p:txBody>
      </p:sp>
      <p:sp>
        <p:nvSpPr>
          <p:cNvPr id="9" name="圆角矩形 8"/>
          <p:cNvSpPr/>
          <p:nvPr/>
        </p:nvSpPr>
        <p:spPr>
          <a:xfrm>
            <a:off x="6916448" y="904280"/>
            <a:ext cx="1656184" cy="432048"/>
          </a:xfrm>
          <a:prstGeom prst="roundRect">
            <a:avLst/>
          </a:prstGeom>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技术因素</a:t>
            </a:r>
            <a:endParaRPr lang="zh-CN" altLang="en-US" b="1" dirty="0">
              <a:latin typeface="微软雅黑" panose="020B0503020204020204" pitchFamily="34" charset="-122"/>
              <a:ea typeface="微软雅黑" panose="020B0503020204020204" pitchFamily="34" charset="-122"/>
            </a:endParaRPr>
          </a:p>
        </p:txBody>
      </p:sp>
      <p:sp>
        <p:nvSpPr>
          <p:cNvPr id="6" name="文本框 5"/>
          <p:cNvSpPr txBox="1"/>
          <p:nvPr/>
        </p:nvSpPr>
        <p:spPr>
          <a:xfrm>
            <a:off x="431845" y="1491630"/>
            <a:ext cx="1907907" cy="3378026"/>
          </a:xfrm>
          <a:prstGeom prst="rect">
            <a:avLst/>
          </a:prstGeom>
          <a:noFill/>
          <a:ln>
            <a:solidFill>
              <a:schemeClr val="accent5">
                <a:lumMod val="60000"/>
                <a:lumOff val="40000"/>
              </a:schemeClr>
            </a:solidFill>
            <a:prstDash val="dash"/>
          </a:ln>
        </p:spPr>
        <p:txBody>
          <a:bodyPr wrap="square" rtlCol="0">
            <a:noAutofit/>
          </a:bodyPr>
          <a:lstStyle/>
          <a:p>
            <a:pPr marL="171450" indent="-1714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国家层面相继出台系列建设规划、奖励补贴、行业标准等方面的政策，扶持</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ZG</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充电设施行业发展</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各省市层面也相继出台一系列建设规划、奖励补贴等政策</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1" name="文本框 10"/>
          <p:cNvSpPr txBox="1"/>
          <p:nvPr/>
        </p:nvSpPr>
        <p:spPr>
          <a:xfrm>
            <a:off x="2518814" y="1491630"/>
            <a:ext cx="1955778" cy="3378026"/>
          </a:xfrm>
          <a:prstGeom prst="rect">
            <a:avLst/>
          </a:prstGeom>
          <a:noFill/>
          <a:ln>
            <a:solidFill>
              <a:schemeClr val="accent5">
                <a:lumMod val="60000"/>
                <a:lumOff val="40000"/>
              </a:schemeClr>
            </a:solidFill>
            <a:prstDash val="dash"/>
          </a:ln>
        </p:spPr>
        <p:txBody>
          <a:bodyPr wrap="square" rtlCol="0">
            <a:noAutofit/>
          </a:bodyPr>
          <a:lstStyle/>
          <a:p>
            <a:pPr marL="171450" indent="-1714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下游市场带来的充电需求巨大：到</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2024</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ZG</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新能源汽车产量将达到</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1500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万辆，未来充电设施市场空间广阔</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当前</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ZG</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新能源汽车使用成本低于燃油汽车，充电服务费相对较低</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2" name="文本框 11"/>
          <p:cNvSpPr txBox="1"/>
          <p:nvPr/>
        </p:nvSpPr>
        <p:spPr>
          <a:xfrm>
            <a:off x="4643465" y="1472828"/>
            <a:ext cx="1955778" cy="3378026"/>
          </a:xfrm>
          <a:prstGeom prst="rect">
            <a:avLst/>
          </a:prstGeom>
          <a:noFill/>
          <a:ln>
            <a:solidFill>
              <a:schemeClr val="accent5">
                <a:lumMod val="60000"/>
                <a:lumOff val="40000"/>
              </a:schemeClr>
            </a:solidFill>
            <a:prstDash val="dash"/>
          </a:ln>
        </p:spPr>
        <p:txBody>
          <a:bodyPr wrap="square" rtlCol="0">
            <a:noAutofit/>
          </a:bodyPr>
          <a:lstStyle/>
          <a:p>
            <a:pPr marL="171450" indent="-1714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近年来随着雾霾天气的增加，保护环境、节约资源的意识日益深入人心</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近年来</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ZG</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新能源汽车用户不断增加，</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2022</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年新能源汽车数量已达到</a:t>
            </a: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500</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万辆以上</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文本框 12"/>
          <p:cNvSpPr txBox="1"/>
          <p:nvPr/>
        </p:nvSpPr>
        <p:spPr>
          <a:xfrm>
            <a:off x="6778305" y="1472828"/>
            <a:ext cx="1955778" cy="3378026"/>
          </a:xfrm>
          <a:prstGeom prst="rect">
            <a:avLst/>
          </a:prstGeom>
          <a:noFill/>
          <a:ln>
            <a:solidFill>
              <a:schemeClr val="accent5">
                <a:lumMod val="60000"/>
                <a:lumOff val="40000"/>
              </a:schemeClr>
            </a:solidFill>
            <a:prstDash val="dash"/>
          </a:ln>
        </p:spPr>
        <p:txBody>
          <a:bodyPr wrap="square" rtlCol="0">
            <a:noAutofit/>
          </a:bodyPr>
          <a:lstStyle/>
          <a:p>
            <a:pPr marL="171450" indent="-171450">
              <a:lnSpc>
                <a:spcPct val="150000"/>
              </a:lnSpc>
              <a:buFont typeface="Wingdings" panose="05000000000000000000" pitchFamily="2" charset="2"/>
              <a:buChar char="Ø"/>
            </a:pPr>
            <a:r>
              <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rPr>
              <a:t>ZG</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的交直流电桩、双赂充放电机等充电设备已经实现国产化</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充电基础设施监控、计量计费等技术不断成熟</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大数据、人工智能、云平台技术支撑能源互联网发展</a:t>
            </a:r>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3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0" y="153975"/>
            <a:ext cx="7594233"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充电桩产业平台功能规划</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大数据分析与智能应用</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92" name="圆角矩形 91"/>
          <p:cNvSpPr/>
          <p:nvPr/>
        </p:nvSpPr>
        <p:spPr>
          <a:xfrm>
            <a:off x="1338662" y="1507156"/>
            <a:ext cx="1259029"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制造信息系统</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93" name="圆角矩形 92"/>
          <p:cNvSpPr/>
          <p:nvPr/>
        </p:nvSpPr>
        <p:spPr>
          <a:xfrm>
            <a:off x="3078090" y="1507156"/>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大数据技术</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94" name="圆角矩形 93"/>
          <p:cNvSpPr/>
          <p:nvPr/>
        </p:nvSpPr>
        <p:spPr>
          <a:xfrm>
            <a:off x="4810368" y="1519491"/>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转型升级方式</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95" name="圆角矩形 94"/>
          <p:cNvSpPr/>
          <p:nvPr/>
        </p:nvSpPr>
        <p:spPr>
          <a:xfrm>
            <a:off x="6526872" y="1507156"/>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转型升级效果</a:t>
            </a:r>
            <a:endParaRPr lang="zh-CN" altLang="en-US" sz="1200" b="1" dirty="0">
              <a:latin typeface="微软雅黑" panose="020B0503020204020204" pitchFamily="34" charset="-122"/>
              <a:ea typeface="微软雅黑" panose="020B0503020204020204" pitchFamily="34" charset="-122"/>
            </a:endParaRPr>
          </a:p>
        </p:txBody>
      </p:sp>
      <p:sp>
        <p:nvSpPr>
          <p:cNvPr id="96" name="圆角矩形 95"/>
          <p:cNvSpPr/>
          <p:nvPr/>
        </p:nvSpPr>
        <p:spPr>
          <a:xfrm>
            <a:off x="1361587" y="2307938"/>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latin typeface="微软雅黑" panose="020B0503020204020204" pitchFamily="34" charset="-122"/>
                <a:ea typeface="微软雅黑" panose="020B0503020204020204" pitchFamily="34" charset="-122"/>
              </a:rPr>
              <a:t>数据采集层</a:t>
            </a:r>
            <a:endParaRPr lang="zh-CN" altLang="en-US" sz="1200" b="1" dirty="0">
              <a:latin typeface="微软雅黑" panose="020B0503020204020204" pitchFamily="34" charset="-122"/>
              <a:ea typeface="微软雅黑" panose="020B0503020204020204" pitchFamily="34" charset="-122"/>
            </a:endParaRPr>
          </a:p>
        </p:txBody>
      </p:sp>
      <p:sp>
        <p:nvSpPr>
          <p:cNvPr id="97" name="圆角矩形 96"/>
          <p:cNvSpPr/>
          <p:nvPr/>
        </p:nvSpPr>
        <p:spPr>
          <a:xfrm>
            <a:off x="3078090" y="2301764"/>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数据量巨大</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98" name="圆角矩形 97"/>
          <p:cNvSpPr/>
          <p:nvPr/>
        </p:nvSpPr>
        <p:spPr>
          <a:xfrm>
            <a:off x="1342538" y="2880417"/>
            <a:ext cx="1251144"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数据存储层</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99" name="圆角矩形 98"/>
          <p:cNvSpPr/>
          <p:nvPr/>
        </p:nvSpPr>
        <p:spPr>
          <a:xfrm>
            <a:off x="3078090" y="2886587"/>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处理速度快</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100" name="右箭头 99"/>
          <p:cNvSpPr/>
          <p:nvPr/>
        </p:nvSpPr>
        <p:spPr>
          <a:xfrm>
            <a:off x="2597691" y="1507156"/>
            <a:ext cx="507333" cy="3421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1" name="右箭头 100"/>
          <p:cNvSpPr/>
          <p:nvPr/>
        </p:nvSpPr>
        <p:spPr>
          <a:xfrm>
            <a:off x="6051713" y="1519491"/>
            <a:ext cx="507333" cy="3421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02" name="上下箭头 101"/>
          <p:cNvSpPr/>
          <p:nvPr/>
        </p:nvSpPr>
        <p:spPr>
          <a:xfrm>
            <a:off x="1615253" y="1903122"/>
            <a:ext cx="724762" cy="371758"/>
          </a:xfrm>
          <a:prstGeom prst="upDownArrow">
            <a:avLst>
              <a:gd name="adj1" fmla="val 50000"/>
              <a:gd name="adj2" fmla="val 133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03" name="直接箭头连接符 102"/>
          <p:cNvCxnSpPr>
            <a:stCxn id="98" idx="3"/>
            <a:endCxn id="99" idx="1"/>
          </p:cNvCxnSpPr>
          <p:nvPr/>
        </p:nvCxnSpPr>
        <p:spPr>
          <a:xfrm>
            <a:off x="2593681" y="3063831"/>
            <a:ext cx="484409" cy="6170"/>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04" name="直接箭头连接符 103"/>
          <p:cNvCxnSpPr>
            <a:stCxn id="96" idx="3"/>
            <a:endCxn id="97" idx="1"/>
          </p:cNvCxnSpPr>
          <p:nvPr/>
        </p:nvCxnSpPr>
        <p:spPr>
          <a:xfrm flipV="1">
            <a:off x="2593681" y="2485178"/>
            <a:ext cx="484409" cy="6174"/>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05" name="直接箭头连接符 104"/>
          <p:cNvCxnSpPr>
            <a:stCxn id="96" idx="3"/>
            <a:endCxn id="99" idx="1"/>
          </p:cNvCxnSpPr>
          <p:nvPr/>
        </p:nvCxnSpPr>
        <p:spPr>
          <a:xfrm>
            <a:off x="2593681" y="2491352"/>
            <a:ext cx="484409" cy="578649"/>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06" name="直接箭头连接符 105"/>
          <p:cNvCxnSpPr>
            <a:stCxn id="98" idx="3"/>
            <a:endCxn id="97" idx="1"/>
          </p:cNvCxnSpPr>
          <p:nvPr/>
        </p:nvCxnSpPr>
        <p:spPr>
          <a:xfrm flipV="1">
            <a:off x="2593681" y="2485178"/>
            <a:ext cx="484409" cy="578653"/>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107" name="圆角矩形 106"/>
          <p:cNvSpPr/>
          <p:nvPr/>
        </p:nvSpPr>
        <p:spPr>
          <a:xfrm>
            <a:off x="4817518" y="2301764"/>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实现智能生产</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108" name="圆角矩形 107"/>
          <p:cNvSpPr/>
          <p:nvPr/>
        </p:nvSpPr>
        <p:spPr>
          <a:xfrm>
            <a:off x="4817518" y="2886587"/>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构建智能工厂</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cxnSp>
        <p:nvCxnSpPr>
          <p:cNvPr id="109" name="直接箭头连接符 108"/>
          <p:cNvCxnSpPr>
            <a:endCxn id="108" idx="1"/>
          </p:cNvCxnSpPr>
          <p:nvPr/>
        </p:nvCxnSpPr>
        <p:spPr>
          <a:xfrm>
            <a:off x="4333109" y="3057657"/>
            <a:ext cx="484409" cy="12344"/>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10" name="直接箭头连接符 109"/>
          <p:cNvCxnSpPr>
            <a:endCxn id="108" idx="1"/>
          </p:cNvCxnSpPr>
          <p:nvPr/>
        </p:nvCxnSpPr>
        <p:spPr>
          <a:xfrm>
            <a:off x="4333109" y="2485178"/>
            <a:ext cx="484409" cy="584823"/>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11" name="直接箭头连接符 110"/>
          <p:cNvCxnSpPr>
            <a:endCxn id="107" idx="1"/>
          </p:cNvCxnSpPr>
          <p:nvPr/>
        </p:nvCxnSpPr>
        <p:spPr>
          <a:xfrm flipV="1">
            <a:off x="4333109" y="2485178"/>
            <a:ext cx="484409" cy="572479"/>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112" name="圆角矩形 111"/>
          <p:cNvSpPr/>
          <p:nvPr/>
        </p:nvSpPr>
        <p:spPr>
          <a:xfrm>
            <a:off x="6536122" y="2301764"/>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提高运营效率</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113" name="圆角矩形 112"/>
          <p:cNvSpPr/>
          <p:nvPr/>
        </p:nvSpPr>
        <p:spPr>
          <a:xfrm>
            <a:off x="6526872" y="2875983"/>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促进组织创新</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cxnSp>
        <p:nvCxnSpPr>
          <p:cNvPr id="114" name="直接箭头连接符 113"/>
          <p:cNvCxnSpPr>
            <a:endCxn id="113" idx="1"/>
          </p:cNvCxnSpPr>
          <p:nvPr/>
        </p:nvCxnSpPr>
        <p:spPr>
          <a:xfrm>
            <a:off x="6042463" y="3047052"/>
            <a:ext cx="484409" cy="12344"/>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15" name="直接箭头连接符 114"/>
          <p:cNvCxnSpPr>
            <a:endCxn id="113" idx="1"/>
          </p:cNvCxnSpPr>
          <p:nvPr/>
        </p:nvCxnSpPr>
        <p:spPr>
          <a:xfrm>
            <a:off x="6042463" y="2474574"/>
            <a:ext cx="484409" cy="584823"/>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16" name="直接箭头连接符 115"/>
          <p:cNvCxnSpPr>
            <a:endCxn id="112" idx="1"/>
          </p:cNvCxnSpPr>
          <p:nvPr/>
        </p:nvCxnSpPr>
        <p:spPr>
          <a:xfrm flipV="1">
            <a:off x="6051713" y="2485178"/>
            <a:ext cx="484409" cy="572479"/>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117" name="圆角矩形 116"/>
          <p:cNvSpPr/>
          <p:nvPr/>
        </p:nvSpPr>
        <p:spPr>
          <a:xfrm>
            <a:off x="1342538" y="3450254"/>
            <a:ext cx="1251144"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数据应用层</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118" name="圆角矩形 117"/>
          <p:cNvSpPr/>
          <p:nvPr/>
        </p:nvSpPr>
        <p:spPr>
          <a:xfrm>
            <a:off x="3078090" y="3456424"/>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价值密度低</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cxnSp>
        <p:nvCxnSpPr>
          <p:cNvPr id="119" name="直接箭头连接符 118"/>
          <p:cNvCxnSpPr>
            <a:stCxn id="117" idx="3"/>
            <a:endCxn id="118" idx="1"/>
          </p:cNvCxnSpPr>
          <p:nvPr/>
        </p:nvCxnSpPr>
        <p:spPr>
          <a:xfrm>
            <a:off x="2593681" y="3633669"/>
            <a:ext cx="484409" cy="6170"/>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20" name="直接箭头连接符 119"/>
          <p:cNvCxnSpPr>
            <a:endCxn id="118" idx="1"/>
          </p:cNvCxnSpPr>
          <p:nvPr/>
        </p:nvCxnSpPr>
        <p:spPr>
          <a:xfrm>
            <a:off x="2593681" y="3055016"/>
            <a:ext cx="484409" cy="584823"/>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21" name="直接箭头连接符 120"/>
          <p:cNvCxnSpPr>
            <a:stCxn id="117" idx="3"/>
          </p:cNvCxnSpPr>
          <p:nvPr/>
        </p:nvCxnSpPr>
        <p:spPr>
          <a:xfrm flipV="1">
            <a:off x="2593681" y="3061190"/>
            <a:ext cx="484409" cy="572479"/>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122" name="圆角矩形 121"/>
          <p:cNvSpPr/>
          <p:nvPr/>
        </p:nvSpPr>
        <p:spPr>
          <a:xfrm>
            <a:off x="4817518" y="3456424"/>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实现规模定制</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cxnSp>
        <p:nvCxnSpPr>
          <p:cNvPr id="123" name="直接箭头连接符 122"/>
          <p:cNvCxnSpPr>
            <a:endCxn id="122" idx="1"/>
          </p:cNvCxnSpPr>
          <p:nvPr/>
        </p:nvCxnSpPr>
        <p:spPr>
          <a:xfrm>
            <a:off x="4333109" y="3627494"/>
            <a:ext cx="484409" cy="12344"/>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24" name="直接箭头连接符 123"/>
          <p:cNvCxnSpPr>
            <a:endCxn id="122" idx="1"/>
          </p:cNvCxnSpPr>
          <p:nvPr/>
        </p:nvCxnSpPr>
        <p:spPr>
          <a:xfrm>
            <a:off x="4333109" y="3055016"/>
            <a:ext cx="484409" cy="584823"/>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25" name="直接箭头连接符 124"/>
          <p:cNvCxnSpPr/>
          <p:nvPr/>
        </p:nvCxnSpPr>
        <p:spPr>
          <a:xfrm flipV="1">
            <a:off x="4333109" y="3055016"/>
            <a:ext cx="484409" cy="572479"/>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126" name="圆角矩形 125"/>
          <p:cNvSpPr/>
          <p:nvPr/>
        </p:nvSpPr>
        <p:spPr>
          <a:xfrm>
            <a:off x="6526872" y="3445820"/>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创造更多价值</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cxnSp>
        <p:nvCxnSpPr>
          <p:cNvPr id="127" name="直接箭头连接符 126"/>
          <p:cNvCxnSpPr>
            <a:endCxn id="126" idx="1"/>
          </p:cNvCxnSpPr>
          <p:nvPr/>
        </p:nvCxnSpPr>
        <p:spPr>
          <a:xfrm>
            <a:off x="6042463" y="3616890"/>
            <a:ext cx="484409" cy="12344"/>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28" name="直接箭头连接符 127"/>
          <p:cNvCxnSpPr>
            <a:endCxn id="126" idx="1"/>
          </p:cNvCxnSpPr>
          <p:nvPr/>
        </p:nvCxnSpPr>
        <p:spPr>
          <a:xfrm>
            <a:off x="6042463" y="3044412"/>
            <a:ext cx="484409" cy="584823"/>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29" name="直接箭头连接符 128"/>
          <p:cNvCxnSpPr/>
          <p:nvPr/>
        </p:nvCxnSpPr>
        <p:spPr>
          <a:xfrm flipV="1">
            <a:off x="6042463" y="3044412"/>
            <a:ext cx="484409" cy="572479"/>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130" name="圆角矩形 129"/>
          <p:cNvSpPr/>
          <p:nvPr/>
        </p:nvSpPr>
        <p:spPr>
          <a:xfrm>
            <a:off x="1342538" y="4030729"/>
            <a:ext cx="1251144"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基础平台层</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sp>
        <p:nvSpPr>
          <p:cNvPr id="131" name="圆角矩形 130"/>
          <p:cNvSpPr/>
          <p:nvPr/>
        </p:nvSpPr>
        <p:spPr>
          <a:xfrm>
            <a:off x="3078090" y="4036899"/>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数据种类多</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cxnSp>
        <p:nvCxnSpPr>
          <p:cNvPr id="132" name="直接箭头连接符 131"/>
          <p:cNvCxnSpPr>
            <a:stCxn id="130" idx="3"/>
            <a:endCxn id="131" idx="1"/>
          </p:cNvCxnSpPr>
          <p:nvPr/>
        </p:nvCxnSpPr>
        <p:spPr>
          <a:xfrm>
            <a:off x="2593681" y="4214143"/>
            <a:ext cx="484409" cy="6170"/>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33" name="直接箭头连接符 132"/>
          <p:cNvCxnSpPr>
            <a:endCxn id="131" idx="1"/>
          </p:cNvCxnSpPr>
          <p:nvPr/>
        </p:nvCxnSpPr>
        <p:spPr>
          <a:xfrm>
            <a:off x="2593681" y="3635490"/>
            <a:ext cx="484409" cy="584823"/>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34" name="直接箭头连接符 133"/>
          <p:cNvCxnSpPr>
            <a:stCxn id="130" idx="3"/>
          </p:cNvCxnSpPr>
          <p:nvPr/>
        </p:nvCxnSpPr>
        <p:spPr>
          <a:xfrm flipV="1">
            <a:off x="2593681" y="3641665"/>
            <a:ext cx="484409" cy="572479"/>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135" name="圆角矩形 134"/>
          <p:cNvSpPr/>
          <p:nvPr/>
        </p:nvSpPr>
        <p:spPr>
          <a:xfrm>
            <a:off x="4817518" y="4036899"/>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制定智能产品</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cxnSp>
        <p:nvCxnSpPr>
          <p:cNvPr id="136" name="直接箭头连接符 135"/>
          <p:cNvCxnSpPr>
            <a:endCxn id="135" idx="1"/>
          </p:cNvCxnSpPr>
          <p:nvPr/>
        </p:nvCxnSpPr>
        <p:spPr>
          <a:xfrm>
            <a:off x="4333109" y="4207969"/>
            <a:ext cx="484409" cy="12344"/>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37" name="直接箭头连接符 136"/>
          <p:cNvCxnSpPr>
            <a:endCxn id="135" idx="1"/>
          </p:cNvCxnSpPr>
          <p:nvPr/>
        </p:nvCxnSpPr>
        <p:spPr>
          <a:xfrm>
            <a:off x="4333109" y="3635490"/>
            <a:ext cx="484409" cy="584823"/>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38" name="直接箭头连接符 137"/>
          <p:cNvCxnSpPr/>
          <p:nvPr/>
        </p:nvCxnSpPr>
        <p:spPr>
          <a:xfrm flipV="1">
            <a:off x="4333109" y="3635490"/>
            <a:ext cx="484409" cy="572479"/>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139" name="圆角矩形 138"/>
          <p:cNvSpPr/>
          <p:nvPr/>
        </p:nvSpPr>
        <p:spPr>
          <a:xfrm>
            <a:off x="6526872" y="4026295"/>
            <a:ext cx="1232095" cy="366829"/>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200" b="1" dirty="0">
                <a:solidFill>
                  <a:schemeClr val="lt1"/>
                </a:solidFill>
                <a:latin typeface="微软雅黑" panose="020B0503020204020204" pitchFamily="34" charset="-122"/>
                <a:ea typeface="微软雅黑" panose="020B0503020204020204" pitchFamily="34" charset="-122"/>
              </a:rPr>
              <a:t>促进更多创新</a:t>
            </a:r>
            <a:endParaRPr lang="zh-CN" altLang="en-US" sz="1200" b="1" dirty="0">
              <a:solidFill>
                <a:schemeClr val="lt1"/>
              </a:solidFill>
              <a:latin typeface="微软雅黑" panose="020B0503020204020204" pitchFamily="34" charset="-122"/>
              <a:ea typeface="微软雅黑" panose="020B0503020204020204" pitchFamily="34" charset="-122"/>
            </a:endParaRPr>
          </a:p>
        </p:txBody>
      </p:sp>
      <p:cxnSp>
        <p:nvCxnSpPr>
          <p:cNvPr id="140" name="直接箭头连接符 139"/>
          <p:cNvCxnSpPr>
            <a:endCxn id="139" idx="1"/>
          </p:cNvCxnSpPr>
          <p:nvPr/>
        </p:nvCxnSpPr>
        <p:spPr>
          <a:xfrm>
            <a:off x="6042463" y="4197365"/>
            <a:ext cx="484409" cy="12344"/>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41" name="直接箭头连接符 140"/>
          <p:cNvCxnSpPr>
            <a:endCxn id="139" idx="1"/>
          </p:cNvCxnSpPr>
          <p:nvPr/>
        </p:nvCxnSpPr>
        <p:spPr>
          <a:xfrm>
            <a:off x="6042463" y="3624886"/>
            <a:ext cx="484409" cy="584823"/>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142" name="直接箭头连接符 141"/>
          <p:cNvCxnSpPr/>
          <p:nvPr/>
        </p:nvCxnSpPr>
        <p:spPr>
          <a:xfrm flipV="1">
            <a:off x="6042463" y="3624886"/>
            <a:ext cx="484409" cy="572479"/>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143" name="上下箭头 142"/>
          <p:cNvSpPr/>
          <p:nvPr/>
        </p:nvSpPr>
        <p:spPr>
          <a:xfrm>
            <a:off x="3276353" y="1903122"/>
            <a:ext cx="724762" cy="371758"/>
          </a:xfrm>
          <a:prstGeom prst="upDownArrow">
            <a:avLst>
              <a:gd name="adj1" fmla="val 50000"/>
              <a:gd name="adj2" fmla="val 133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4" name="上下箭头 143"/>
          <p:cNvSpPr/>
          <p:nvPr/>
        </p:nvSpPr>
        <p:spPr>
          <a:xfrm>
            <a:off x="5088257" y="1903122"/>
            <a:ext cx="724762" cy="371758"/>
          </a:xfrm>
          <a:prstGeom prst="upDownArrow">
            <a:avLst>
              <a:gd name="adj1" fmla="val 50000"/>
              <a:gd name="adj2" fmla="val 133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45" name="上下箭头 144"/>
          <p:cNvSpPr/>
          <p:nvPr/>
        </p:nvSpPr>
        <p:spPr>
          <a:xfrm>
            <a:off x="6780539" y="1903122"/>
            <a:ext cx="724762" cy="371758"/>
          </a:xfrm>
          <a:prstGeom prst="upDownArrow">
            <a:avLst>
              <a:gd name="adj1" fmla="val 50000"/>
              <a:gd name="adj2" fmla="val 13388"/>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146" name="直接连接符 145"/>
          <p:cNvCxnSpPr/>
          <p:nvPr/>
        </p:nvCxnSpPr>
        <p:spPr>
          <a:xfrm flipV="1">
            <a:off x="976282" y="915566"/>
            <a:ext cx="7102664" cy="49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7" name="直接连接符 146"/>
          <p:cNvCxnSpPr/>
          <p:nvPr/>
        </p:nvCxnSpPr>
        <p:spPr>
          <a:xfrm flipV="1">
            <a:off x="976282" y="4588817"/>
            <a:ext cx="7100400" cy="4964"/>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8" name="直接连接符 147"/>
          <p:cNvCxnSpPr/>
          <p:nvPr/>
        </p:nvCxnSpPr>
        <p:spPr>
          <a:xfrm>
            <a:off x="976282" y="915566"/>
            <a:ext cx="0" cy="3678215"/>
          </a:xfrm>
          <a:prstGeom prst="line">
            <a:avLst/>
          </a:prstGeom>
          <a:ln>
            <a:prstDash val="dash"/>
          </a:ln>
        </p:spPr>
        <p:style>
          <a:lnRef idx="1">
            <a:schemeClr val="accent1"/>
          </a:lnRef>
          <a:fillRef idx="0">
            <a:schemeClr val="accent1"/>
          </a:fillRef>
          <a:effectRef idx="0">
            <a:schemeClr val="accent1"/>
          </a:effectRef>
          <a:fontRef idx="minor">
            <a:schemeClr val="tx1"/>
          </a:fontRef>
        </p:style>
      </p:cxnSp>
      <p:cxnSp>
        <p:nvCxnSpPr>
          <p:cNvPr id="149" name="直接连接符 148"/>
          <p:cNvCxnSpPr/>
          <p:nvPr/>
        </p:nvCxnSpPr>
        <p:spPr>
          <a:xfrm>
            <a:off x="8076681" y="920530"/>
            <a:ext cx="0" cy="3673251"/>
          </a:xfrm>
          <a:prstGeom prst="line">
            <a:avLst/>
          </a:prstGeom>
          <a:ln>
            <a:prstDash val="dash"/>
          </a:ln>
        </p:spPr>
        <p:style>
          <a:lnRef idx="1">
            <a:schemeClr val="accent1"/>
          </a:lnRef>
          <a:fillRef idx="0">
            <a:schemeClr val="accent1"/>
          </a:fillRef>
          <a:effectRef idx="0">
            <a:schemeClr val="accent1"/>
          </a:effectRef>
          <a:fontRef idx="minor">
            <a:schemeClr val="tx1"/>
          </a:fontRef>
        </p:style>
      </p:cxnSp>
      <p:sp>
        <p:nvSpPr>
          <p:cNvPr id="150" name="圆角矩形 149"/>
          <p:cNvSpPr/>
          <p:nvPr/>
        </p:nvSpPr>
        <p:spPr>
          <a:xfrm>
            <a:off x="251520" y="1678226"/>
            <a:ext cx="507333" cy="1938664"/>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600" b="1" dirty="0">
                <a:solidFill>
                  <a:schemeClr val="lt1"/>
                </a:solidFill>
                <a:latin typeface="微软雅黑" panose="020B0503020204020204" pitchFamily="34" charset="-122"/>
                <a:ea typeface="微软雅黑" panose="020B0503020204020204" pitchFamily="34" charset="-122"/>
              </a:rPr>
              <a:t>传统充电桩产业</a:t>
            </a:r>
            <a:endParaRPr lang="zh-CN" altLang="en-US" sz="1600" b="1" dirty="0">
              <a:solidFill>
                <a:schemeClr val="lt1"/>
              </a:solidFill>
              <a:latin typeface="微软雅黑" panose="020B0503020204020204" pitchFamily="34" charset="-122"/>
              <a:ea typeface="微软雅黑" panose="020B0503020204020204" pitchFamily="34" charset="-122"/>
            </a:endParaRPr>
          </a:p>
        </p:txBody>
      </p:sp>
      <p:sp>
        <p:nvSpPr>
          <p:cNvPr id="151" name="圆角矩形 150"/>
          <p:cNvSpPr/>
          <p:nvPr/>
        </p:nvSpPr>
        <p:spPr>
          <a:xfrm>
            <a:off x="8385146" y="1678226"/>
            <a:ext cx="507333" cy="1938664"/>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600" b="1" dirty="0">
                <a:solidFill>
                  <a:schemeClr val="lt1"/>
                </a:solidFill>
                <a:latin typeface="微软雅黑" panose="020B0503020204020204" pitchFamily="34" charset="-122"/>
                <a:ea typeface="微软雅黑" panose="020B0503020204020204" pitchFamily="34" charset="-122"/>
              </a:rPr>
              <a:t>先进充电桩产业</a:t>
            </a:r>
            <a:endParaRPr lang="zh-CN" altLang="en-US" sz="1600" b="1" dirty="0">
              <a:solidFill>
                <a:schemeClr val="lt1"/>
              </a:solidFill>
              <a:latin typeface="微软雅黑" panose="020B0503020204020204" pitchFamily="34" charset="-122"/>
              <a:ea typeface="微软雅黑" panose="020B0503020204020204" pitchFamily="34" charset="-122"/>
            </a:endParaRPr>
          </a:p>
        </p:txBody>
      </p:sp>
      <p:sp>
        <p:nvSpPr>
          <p:cNvPr id="152" name="右箭头 151"/>
          <p:cNvSpPr/>
          <p:nvPr/>
        </p:nvSpPr>
        <p:spPr>
          <a:xfrm>
            <a:off x="758853" y="2326432"/>
            <a:ext cx="579809" cy="3421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
        <p:nvSpPr>
          <p:cNvPr id="153" name="右箭头 152"/>
          <p:cNvSpPr/>
          <p:nvPr/>
        </p:nvSpPr>
        <p:spPr>
          <a:xfrm>
            <a:off x="7768217" y="2337636"/>
            <a:ext cx="616929" cy="3421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cxnSp>
        <p:nvCxnSpPr>
          <p:cNvPr id="90" name="直接箭头连接符 89"/>
          <p:cNvCxnSpPr/>
          <p:nvPr/>
        </p:nvCxnSpPr>
        <p:spPr>
          <a:xfrm flipV="1">
            <a:off x="4333109" y="2490048"/>
            <a:ext cx="484409" cy="6174"/>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cxnSp>
        <p:nvCxnSpPr>
          <p:cNvPr id="91" name="直接箭头连接符 90"/>
          <p:cNvCxnSpPr/>
          <p:nvPr/>
        </p:nvCxnSpPr>
        <p:spPr>
          <a:xfrm flipV="1">
            <a:off x="6049613" y="2490048"/>
            <a:ext cx="484409" cy="6174"/>
          </a:xfrm>
          <a:prstGeom prst="straightConnector1">
            <a:avLst/>
          </a:prstGeom>
          <a:ln>
            <a:headEnd type="arrow"/>
            <a:tailEnd type="arrow"/>
          </a:ln>
        </p:spPr>
        <p:style>
          <a:lnRef idx="1">
            <a:schemeClr val="accent5"/>
          </a:lnRef>
          <a:fillRef idx="2">
            <a:schemeClr val="accent5"/>
          </a:fillRef>
          <a:effectRef idx="1">
            <a:schemeClr val="accent5"/>
          </a:effectRef>
          <a:fontRef idx="minor">
            <a:schemeClr val="dk1"/>
          </a:fontRef>
        </p:style>
      </p:cxnSp>
      <p:sp>
        <p:nvSpPr>
          <p:cNvPr id="87" name="TextBox 200"/>
          <p:cNvSpPr txBox="1"/>
          <p:nvPr/>
        </p:nvSpPr>
        <p:spPr>
          <a:xfrm>
            <a:off x="3207850" y="1067261"/>
            <a:ext cx="2734929" cy="338553"/>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充电桩产业转型升级过程</a:t>
            </a:r>
            <a:endParaRPr lang="zh-CN" altLang="en-US" sz="1600" b="1" dirty="0">
              <a:latin typeface="微软雅黑" panose="020B0503020204020204" pitchFamily="34" charset="-122"/>
              <a:ea typeface="微软雅黑" panose="020B0503020204020204" pitchFamily="34" charset="-122"/>
            </a:endParaRPr>
          </a:p>
        </p:txBody>
      </p:sp>
      <p:sp>
        <p:nvSpPr>
          <p:cNvPr id="88" name="TextBox 201"/>
          <p:cNvSpPr txBox="1"/>
          <p:nvPr/>
        </p:nvSpPr>
        <p:spPr>
          <a:xfrm>
            <a:off x="2648039" y="4652716"/>
            <a:ext cx="3854551" cy="338553"/>
          </a:xfrm>
          <a:prstGeom prst="rect">
            <a:avLst/>
          </a:prstGeom>
          <a:noFill/>
        </p:spPr>
        <p:txBody>
          <a:bodyPr wrap="square" rtlCol="0">
            <a:spAutoFit/>
          </a:bodyPr>
          <a:lstStyle/>
          <a:p>
            <a:pPr algn="ctr"/>
            <a:r>
              <a:rPr lang="zh-CN" altLang="en-US" sz="1600" b="1" dirty="0">
                <a:latin typeface="微软雅黑" panose="020B0503020204020204" pitchFamily="34" charset="-122"/>
                <a:ea typeface="微软雅黑" panose="020B0503020204020204" pitchFamily="34" charset="-122"/>
              </a:rPr>
              <a:t>基于大数据的转型升级原理</a:t>
            </a:r>
            <a:endParaRPr lang="zh-CN" altLang="en-US" sz="1600" b="1" dirty="0">
              <a:latin typeface="微软雅黑" panose="020B0503020204020204" pitchFamily="34" charset="-122"/>
              <a:ea typeface="微软雅黑" panose="020B0503020204020204" pitchFamily="34" charset="-122"/>
            </a:endParaRPr>
          </a:p>
        </p:txBody>
      </p:sp>
      <p:sp>
        <p:nvSpPr>
          <p:cNvPr id="84" name="右箭头 83"/>
          <p:cNvSpPr/>
          <p:nvPr/>
        </p:nvSpPr>
        <p:spPr>
          <a:xfrm>
            <a:off x="4310185" y="1507156"/>
            <a:ext cx="530257" cy="342160"/>
          </a:xfrm>
          <a:prstGeom prst="rightArrow">
            <a:avLst/>
          </a:prstGeom>
        </p:spPr>
        <p:style>
          <a:lnRef idx="1">
            <a:schemeClr val="accent5"/>
          </a:lnRef>
          <a:fillRef idx="2">
            <a:schemeClr val="accent5"/>
          </a:fillRef>
          <a:effectRef idx="1">
            <a:schemeClr val="accent5"/>
          </a:effectRef>
          <a:fontRef idx="minor">
            <a:schemeClr val="dk1"/>
          </a:fontRef>
        </p:style>
        <p:txBody>
          <a:bodyPr rtlCol="0" anchor="ctr"/>
          <a:lstStyle/>
          <a:p>
            <a:pPr algn="ctr"/>
            <a:endParaRPr lang="zh-CN" altLang="en-US">
              <a:latin typeface="微软雅黑" panose="020B0503020204020204" pitchFamily="34" charset="-122"/>
              <a:ea typeface="微软雅黑" panose="020B0503020204020204" pitchFamily="34" charset="-122"/>
            </a:endParaRPr>
          </a:p>
        </p:txBody>
      </p:sp>
    </p:spTree>
  </p:cSld>
  <p:clrMapOvr>
    <a:masterClrMapping/>
  </p:clrMapOvr>
</p:sld>
</file>

<file path=ppt/slides/slide3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充电桩产业平台功能规划</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供应链金融</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211090" y="842990"/>
            <a:ext cx="8681390" cy="4144271"/>
            <a:chOff x="852170" y="1215390"/>
            <a:chExt cx="10423525" cy="5277042"/>
          </a:xfrm>
        </p:grpSpPr>
        <p:grpSp>
          <p:nvGrpSpPr>
            <p:cNvPr id="6" name="组合 5"/>
            <p:cNvGrpSpPr/>
            <p:nvPr/>
          </p:nvGrpSpPr>
          <p:grpSpPr>
            <a:xfrm>
              <a:off x="852170" y="2027238"/>
              <a:ext cx="10423525" cy="3594100"/>
              <a:chOff x="1415" y="3388"/>
              <a:chExt cx="16415" cy="5660"/>
            </a:xfrm>
          </p:grpSpPr>
          <p:sp>
            <p:nvSpPr>
              <p:cNvPr id="22" name="Rounded Rectangle 5"/>
              <p:cNvSpPr/>
              <p:nvPr/>
            </p:nvSpPr>
            <p:spPr>
              <a:xfrm>
                <a:off x="1415" y="3388"/>
                <a:ext cx="2645" cy="2685"/>
              </a:xfrm>
              <a:prstGeom prst="roundRect">
                <a:avLst>
                  <a:gd name="adj" fmla="val 5755"/>
                </a:avLst>
              </a:prstGeom>
              <a:solidFill>
                <a:srgbClr val="00B0F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3" name="Straight Connector 17"/>
              <p:cNvCxnSpPr/>
              <p:nvPr/>
            </p:nvCxnSpPr>
            <p:spPr>
              <a:xfrm>
                <a:off x="1673" y="5135"/>
                <a:ext cx="2132" cy="0"/>
              </a:xfrm>
              <a:prstGeom prst="line">
                <a:avLst/>
              </a:prstGeom>
              <a:ln w="19050" cap="flat" cmpd="sng">
                <a:solidFill>
                  <a:srgbClr val="FFFFFF"/>
                </a:solidFill>
                <a:prstDash val="solid"/>
                <a:headEnd type="none" w="med" len="med"/>
                <a:tailEnd type="none" w="med" len="med"/>
              </a:ln>
            </p:spPr>
          </p:cxnSp>
          <p:cxnSp>
            <p:nvCxnSpPr>
              <p:cNvPr id="24" name="Straight Connector 24"/>
              <p:cNvCxnSpPr/>
              <p:nvPr/>
            </p:nvCxnSpPr>
            <p:spPr>
              <a:xfrm>
                <a:off x="1673" y="6200"/>
                <a:ext cx="2132" cy="0"/>
              </a:xfrm>
              <a:prstGeom prst="line">
                <a:avLst/>
              </a:prstGeom>
              <a:ln w="19050" cap="flat" cmpd="sng">
                <a:solidFill>
                  <a:srgbClr val="00B0F0"/>
                </a:solidFill>
                <a:prstDash val="solid"/>
                <a:headEnd type="none" w="med" len="med"/>
                <a:tailEnd type="none" w="med" len="med"/>
              </a:ln>
            </p:spPr>
          </p:cxnSp>
          <p:sp>
            <p:nvSpPr>
              <p:cNvPr id="25" name="Isosceles Triangle 27"/>
              <p:cNvSpPr/>
              <p:nvPr/>
            </p:nvSpPr>
            <p:spPr>
              <a:xfrm flipV="1">
                <a:off x="2553" y="6200"/>
                <a:ext cx="370" cy="320"/>
              </a:xfrm>
              <a:prstGeom prst="triangle">
                <a:avLst>
                  <a:gd name="adj" fmla="val 50000"/>
                </a:avLst>
              </a:prstGeom>
              <a:solidFill>
                <a:srgbClr val="00B0F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6" name="Straight Connector 31"/>
              <p:cNvCxnSpPr/>
              <p:nvPr/>
            </p:nvCxnSpPr>
            <p:spPr>
              <a:xfrm flipV="1">
                <a:off x="4425" y="6195"/>
                <a:ext cx="2133" cy="0"/>
              </a:xfrm>
              <a:prstGeom prst="line">
                <a:avLst/>
              </a:prstGeom>
              <a:ln w="19050" cap="flat" cmpd="sng">
                <a:solidFill>
                  <a:srgbClr val="0070C0"/>
                </a:solidFill>
                <a:prstDash val="solid"/>
                <a:headEnd type="none" w="med" len="med"/>
                <a:tailEnd type="none" w="med" len="med"/>
              </a:ln>
            </p:spPr>
          </p:cxnSp>
          <p:sp>
            <p:nvSpPr>
              <p:cNvPr id="27" name="Isosceles Triangle 32"/>
              <p:cNvSpPr/>
              <p:nvPr/>
            </p:nvSpPr>
            <p:spPr>
              <a:xfrm>
                <a:off x="5308" y="5875"/>
                <a:ext cx="370" cy="320"/>
              </a:xfrm>
              <a:prstGeom prst="triangle">
                <a:avLst>
                  <a:gd name="adj" fmla="val 50000"/>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8" name="Rounded Rectangle 23"/>
              <p:cNvSpPr/>
              <p:nvPr/>
            </p:nvSpPr>
            <p:spPr>
              <a:xfrm flipV="1">
                <a:off x="4170" y="6360"/>
                <a:ext cx="2645" cy="2688"/>
              </a:xfrm>
              <a:prstGeom prst="roundRect">
                <a:avLst>
                  <a:gd name="adj" fmla="val 5755"/>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29" name="Straight Connector 38"/>
              <p:cNvCxnSpPr/>
              <p:nvPr/>
            </p:nvCxnSpPr>
            <p:spPr>
              <a:xfrm>
                <a:off x="4425" y="8065"/>
                <a:ext cx="2133" cy="0"/>
              </a:xfrm>
              <a:prstGeom prst="line">
                <a:avLst/>
              </a:prstGeom>
              <a:ln w="19050" cap="flat" cmpd="sng">
                <a:solidFill>
                  <a:srgbClr val="FFFFFF"/>
                </a:solidFill>
                <a:prstDash val="solid"/>
                <a:headEnd type="none" w="med" len="med"/>
                <a:tailEnd type="none" w="med" len="med"/>
              </a:ln>
            </p:spPr>
          </p:cxnSp>
          <p:sp>
            <p:nvSpPr>
              <p:cNvPr id="30" name="Rounded Rectangle 120"/>
              <p:cNvSpPr/>
              <p:nvPr/>
            </p:nvSpPr>
            <p:spPr>
              <a:xfrm>
                <a:off x="6925" y="3388"/>
                <a:ext cx="2643" cy="2685"/>
              </a:xfrm>
              <a:prstGeom prst="roundRect">
                <a:avLst>
                  <a:gd name="adj" fmla="val 5755"/>
                </a:avLst>
              </a:prstGeom>
              <a:solidFill>
                <a:srgbClr val="00B0F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1" name="Straight Connector 134"/>
              <p:cNvCxnSpPr/>
              <p:nvPr/>
            </p:nvCxnSpPr>
            <p:spPr>
              <a:xfrm>
                <a:off x="7180" y="6200"/>
                <a:ext cx="2133" cy="0"/>
              </a:xfrm>
              <a:prstGeom prst="line">
                <a:avLst/>
              </a:prstGeom>
              <a:ln w="19050" cap="flat" cmpd="sng">
                <a:solidFill>
                  <a:srgbClr val="00B0F0"/>
                </a:solidFill>
                <a:prstDash val="solid"/>
                <a:headEnd type="none" w="med" len="med"/>
                <a:tailEnd type="none" w="med" len="med"/>
              </a:ln>
            </p:spPr>
          </p:cxnSp>
          <p:sp>
            <p:nvSpPr>
              <p:cNvPr id="32" name="Isosceles Triangle 135"/>
              <p:cNvSpPr/>
              <p:nvPr/>
            </p:nvSpPr>
            <p:spPr>
              <a:xfrm flipV="1">
                <a:off x="8060" y="6200"/>
                <a:ext cx="373" cy="320"/>
              </a:xfrm>
              <a:prstGeom prst="triangle">
                <a:avLst>
                  <a:gd name="adj" fmla="val 50000"/>
                </a:avLst>
              </a:prstGeom>
              <a:solidFill>
                <a:srgbClr val="00B0F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3" name="Straight Connector 132"/>
              <p:cNvCxnSpPr/>
              <p:nvPr/>
            </p:nvCxnSpPr>
            <p:spPr>
              <a:xfrm flipV="1">
                <a:off x="9935" y="6195"/>
                <a:ext cx="2133" cy="0"/>
              </a:xfrm>
              <a:prstGeom prst="line">
                <a:avLst/>
              </a:prstGeom>
              <a:ln w="19050" cap="flat" cmpd="sng">
                <a:solidFill>
                  <a:srgbClr val="0070C0"/>
                </a:solidFill>
                <a:prstDash val="solid"/>
                <a:headEnd type="none" w="med" len="med"/>
                <a:tailEnd type="none" w="med" len="med"/>
              </a:ln>
            </p:spPr>
          </p:cxnSp>
          <p:sp>
            <p:nvSpPr>
              <p:cNvPr id="34" name="Isosceles Triangle 133"/>
              <p:cNvSpPr/>
              <p:nvPr/>
            </p:nvSpPr>
            <p:spPr>
              <a:xfrm>
                <a:off x="10815" y="5875"/>
                <a:ext cx="370" cy="320"/>
              </a:xfrm>
              <a:prstGeom prst="triangle">
                <a:avLst>
                  <a:gd name="adj" fmla="val 50000"/>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5" name="Rounded Rectangle 127"/>
              <p:cNvSpPr/>
              <p:nvPr/>
            </p:nvSpPr>
            <p:spPr>
              <a:xfrm flipV="1">
                <a:off x="9678" y="6360"/>
                <a:ext cx="2645" cy="2688"/>
              </a:xfrm>
              <a:prstGeom prst="roundRect">
                <a:avLst>
                  <a:gd name="adj" fmla="val 5755"/>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36" name="Rounded Rectangle 140"/>
              <p:cNvSpPr/>
              <p:nvPr/>
            </p:nvSpPr>
            <p:spPr>
              <a:xfrm>
                <a:off x="12433" y="3388"/>
                <a:ext cx="2642" cy="2685"/>
              </a:xfrm>
              <a:prstGeom prst="roundRect">
                <a:avLst>
                  <a:gd name="adj" fmla="val 5755"/>
                </a:avLst>
              </a:prstGeom>
              <a:solidFill>
                <a:srgbClr val="00B0F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7" name="Straight Connector 154"/>
              <p:cNvCxnSpPr/>
              <p:nvPr/>
            </p:nvCxnSpPr>
            <p:spPr>
              <a:xfrm>
                <a:off x="12688" y="6200"/>
                <a:ext cx="2132" cy="0"/>
              </a:xfrm>
              <a:prstGeom prst="line">
                <a:avLst/>
              </a:prstGeom>
              <a:ln w="19050" cap="flat" cmpd="sng">
                <a:solidFill>
                  <a:srgbClr val="00B0F0"/>
                </a:solidFill>
                <a:prstDash val="solid"/>
                <a:headEnd type="none" w="med" len="med"/>
                <a:tailEnd type="none" w="med" len="med"/>
              </a:ln>
            </p:spPr>
          </p:cxnSp>
          <p:sp>
            <p:nvSpPr>
              <p:cNvPr id="38" name="Isosceles Triangle 155"/>
              <p:cNvSpPr/>
              <p:nvPr/>
            </p:nvSpPr>
            <p:spPr>
              <a:xfrm flipV="1">
                <a:off x="13570" y="6200"/>
                <a:ext cx="370" cy="320"/>
              </a:xfrm>
              <a:prstGeom prst="triangle">
                <a:avLst>
                  <a:gd name="adj" fmla="val 50000"/>
                </a:avLst>
              </a:prstGeom>
              <a:solidFill>
                <a:srgbClr val="00B0F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39" name="Straight Connector 152"/>
              <p:cNvCxnSpPr/>
              <p:nvPr/>
            </p:nvCxnSpPr>
            <p:spPr>
              <a:xfrm flipV="1">
                <a:off x="15443" y="6195"/>
                <a:ext cx="2132" cy="0"/>
              </a:xfrm>
              <a:prstGeom prst="line">
                <a:avLst/>
              </a:prstGeom>
              <a:ln w="19050" cap="flat" cmpd="sng">
                <a:solidFill>
                  <a:srgbClr val="0070C0"/>
                </a:solidFill>
                <a:prstDash val="solid"/>
                <a:headEnd type="none" w="med" len="med"/>
                <a:tailEnd type="none" w="med" len="med"/>
              </a:ln>
            </p:spPr>
          </p:cxnSp>
          <p:sp>
            <p:nvSpPr>
              <p:cNvPr id="40" name="Isosceles Triangle 153"/>
              <p:cNvSpPr/>
              <p:nvPr/>
            </p:nvSpPr>
            <p:spPr>
              <a:xfrm>
                <a:off x="16323" y="5875"/>
                <a:ext cx="370" cy="320"/>
              </a:xfrm>
              <a:prstGeom prst="triangle">
                <a:avLst>
                  <a:gd name="adj" fmla="val 50000"/>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1" name="Rounded Rectangle 147"/>
              <p:cNvSpPr/>
              <p:nvPr/>
            </p:nvSpPr>
            <p:spPr>
              <a:xfrm flipV="1">
                <a:off x="15185" y="6360"/>
                <a:ext cx="2645" cy="2688"/>
              </a:xfrm>
              <a:prstGeom prst="roundRect">
                <a:avLst>
                  <a:gd name="adj" fmla="val 5755"/>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42" name="Straight Connector 137"/>
              <p:cNvCxnSpPr/>
              <p:nvPr/>
            </p:nvCxnSpPr>
            <p:spPr>
              <a:xfrm>
                <a:off x="7180" y="5135"/>
                <a:ext cx="2133" cy="0"/>
              </a:xfrm>
              <a:prstGeom prst="line">
                <a:avLst/>
              </a:prstGeom>
              <a:ln w="19050" cap="flat" cmpd="sng">
                <a:solidFill>
                  <a:srgbClr val="FFFFFF"/>
                </a:solidFill>
                <a:prstDash val="solid"/>
                <a:headEnd type="none" w="med" len="med"/>
                <a:tailEnd type="none" w="med" len="med"/>
              </a:ln>
            </p:spPr>
          </p:cxnSp>
          <p:cxnSp>
            <p:nvCxnSpPr>
              <p:cNvPr id="43" name="Straight Connector 129"/>
              <p:cNvCxnSpPr/>
              <p:nvPr/>
            </p:nvCxnSpPr>
            <p:spPr>
              <a:xfrm>
                <a:off x="9935" y="8065"/>
                <a:ext cx="2133" cy="0"/>
              </a:xfrm>
              <a:prstGeom prst="line">
                <a:avLst/>
              </a:prstGeom>
              <a:ln w="19050" cap="flat" cmpd="sng">
                <a:solidFill>
                  <a:srgbClr val="FFFFFF"/>
                </a:solidFill>
                <a:prstDash val="solid"/>
                <a:headEnd type="none" w="med" len="med"/>
                <a:tailEnd type="none" w="med" len="med"/>
              </a:ln>
            </p:spPr>
          </p:cxnSp>
          <p:cxnSp>
            <p:nvCxnSpPr>
              <p:cNvPr id="44" name="Straight Connector 157"/>
              <p:cNvCxnSpPr/>
              <p:nvPr/>
            </p:nvCxnSpPr>
            <p:spPr>
              <a:xfrm>
                <a:off x="12688" y="5135"/>
                <a:ext cx="2132" cy="0"/>
              </a:xfrm>
              <a:prstGeom prst="line">
                <a:avLst/>
              </a:prstGeom>
              <a:ln w="19050" cap="flat" cmpd="sng">
                <a:solidFill>
                  <a:srgbClr val="FFFFFF"/>
                </a:solidFill>
                <a:prstDash val="solid"/>
                <a:headEnd type="none" w="med" len="med"/>
                <a:tailEnd type="none" w="med" len="med"/>
              </a:ln>
            </p:spPr>
          </p:cxnSp>
          <p:cxnSp>
            <p:nvCxnSpPr>
              <p:cNvPr id="45" name="Straight Connector 149"/>
              <p:cNvCxnSpPr/>
              <p:nvPr/>
            </p:nvCxnSpPr>
            <p:spPr>
              <a:xfrm>
                <a:off x="15443" y="8065"/>
                <a:ext cx="2132" cy="0"/>
              </a:xfrm>
              <a:prstGeom prst="line">
                <a:avLst/>
              </a:prstGeom>
              <a:ln w="19050" cap="flat" cmpd="sng">
                <a:solidFill>
                  <a:srgbClr val="FFFFFF"/>
                </a:solidFill>
                <a:prstDash val="solid"/>
                <a:headEnd type="none" w="med" len="med"/>
                <a:tailEnd type="none" w="med" len="med"/>
              </a:ln>
            </p:spPr>
          </p:cxnSp>
          <p:sp>
            <p:nvSpPr>
              <p:cNvPr id="46" name="TextBox 13"/>
              <p:cNvSpPr txBox="1"/>
              <p:nvPr/>
            </p:nvSpPr>
            <p:spPr>
              <a:xfrm>
                <a:off x="1998" y="5398"/>
                <a:ext cx="1482" cy="370"/>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6025" eaLnBrk="1" hangingPunct="1">
                  <a:lnSpc>
                    <a:spcPct val="100000"/>
                  </a:lnSpc>
                  <a:spcBef>
                    <a:spcPct val="20000"/>
                  </a:spcBef>
                  <a:buNone/>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在线融资</a:t>
                </a:r>
                <a:endPar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7" name="TextBox 13"/>
              <p:cNvSpPr txBox="1"/>
              <p:nvPr/>
            </p:nvSpPr>
            <p:spPr>
              <a:xfrm>
                <a:off x="6700" y="5413"/>
                <a:ext cx="3047" cy="339"/>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6025" eaLnBrk="1" hangingPunct="1">
                  <a:lnSpc>
                    <a:spcPct val="100000"/>
                  </a:lnSpc>
                  <a:spcBef>
                    <a:spcPct val="20000"/>
                  </a:spcBef>
                  <a:buNone/>
                </a:pPr>
                <a:r>
                  <a:rPr lang="zh-CN" altLang="en-US" sz="1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应收/付单据管理</a:t>
                </a:r>
                <a:endParaRPr lang="zh-CN" altLang="en-US" sz="11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8" name="TextBox 13"/>
              <p:cNvSpPr txBox="1"/>
              <p:nvPr/>
            </p:nvSpPr>
            <p:spPr>
              <a:xfrm>
                <a:off x="13003" y="5398"/>
                <a:ext cx="1482" cy="370"/>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6025" eaLnBrk="1" hangingPunct="1">
                  <a:lnSpc>
                    <a:spcPct val="100000"/>
                  </a:lnSpc>
                  <a:spcBef>
                    <a:spcPct val="20000"/>
                  </a:spcBef>
                  <a:buNone/>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资金闭环</a:t>
                </a:r>
                <a:endPar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49" name="TextBox 13"/>
              <p:cNvSpPr txBox="1"/>
              <p:nvPr/>
            </p:nvSpPr>
            <p:spPr>
              <a:xfrm>
                <a:off x="4758" y="8235"/>
                <a:ext cx="1482" cy="370"/>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6025" eaLnBrk="1" hangingPunct="1">
                  <a:lnSpc>
                    <a:spcPct val="100000"/>
                  </a:lnSpc>
                  <a:spcBef>
                    <a:spcPct val="20000"/>
                  </a:spcBef>
                  <a:buNone/>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在线还款</a:t>
                </a:r>
                <a:endPar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0" name="TextBox 13"/>
              <p:cNvSpPr txBox="1"/>
              <p:nvPr/>
            </p:nvSpPr>
            <p:spPr>
              <a:xfrm>
                <a:off x="9460" y="8235"/>
                <a:ext cx="3141" cy="370"/>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6025" eaLnBrk="1" hangingPunct="1">
                  <a:lnSpc>
                    <a:spcPct val="100000"/>
                  </a:lnSpc>
                  <a:spcBef>
                    <a:spcPct val="20000"/>
                  </a:spcBef>
                  <a:buNone/>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风险可视化</a:t>
                </a:r>
                <a:endPar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1" name="TextBox 13"/>
              <p:cNvSpPr txBox="1"/>
              <p:nvPr/>
            </p:nvSpPr>
            <p:spPr>
              <a:xfrm>
                <a:off x="15763" y="8235"/>
                <a:ext cx="1482" cy="370"/>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6025" eaLnBrk="1" hangingPunct="1">
                  <a:lnSpc>
                    <a:spcPct val="100000"/>
                  </a:lnSpc>
                  <a:spcBef>
                    <a:spcPct val="20000"/>
                  </a:spcBef>
                  <a:buNone/>
                </a:pPr>
                <a:r>
                  <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rPr>
                  <a:t>报表统计</a:t>
                </a:r>
                <a:endParaRPr lang="zh-CN" altLang="en-US" sz="1200" b="1" dirty="0">
                  <a:solidFill>
                    <a:schemeClr val="bg1"/>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2" name="TextBox 13"/>
              <p:cNvSpPr txBox="1"/>
              <p:nvPr/>
            </p:nvSpPr>
            <p:spPr>
              <a:xfrm>
                <a:off x="4425" y="4023"/>
                <a:ext cx="2255" cy="1666"/>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1.在线批量还单据</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2.在线批量偿还贷款</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3.异常核销单据</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4.自动清分本息</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3" name="TextBox 13"/>
              <p:cNvSpPr txBox="1"/>
              <p:nvPr/>
            </p:nvSpPr>
            <p:spPr>
              <a:xfrm>
                <a:off x="9763" y="3798"/>
                <a:ext cx="3686" cy="2098"/>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1.客户额度及账期测算</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2.还款能力及意愿评估</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3.企业经营状态异常预警</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4.企业信用异常预警</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5.逾期违约率预测</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4" name="TextBox 13"/>
              <p:cNvSpPr txBox="1"/>
              <p:nvPr/>
            </p:nvSpPr>
            <p:spPr>
              <a:xfrm>
                <a:off x="15375" y="4023"/>
                <a:ext cx="2255" cy="1666"/>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1.应收应付类统计</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2.放款类统计</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3.费用类统计</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4.业务量统计分析</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5" name="TextBox 13"/>
              <p:cNvSpPr txBox="1"/>
              <p:nvPr/>
            </p:nvSpPr>
            <p:spPr>
              <a:xfrm>
                <a:off x="1423" y="6220"/>
                <a:ext cx="3554" cy="2098"/>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l" defTabSz="1216025" eaLnBrk="1" hangingPunct="1">
                  <a:lnSpc>
                    <a:spcPct val="120000"/>
                  </a:lnSpc>
                  <a:spcBef>
                    <a:spcPct val="20000"/>
                  </a:spcBef>
                  <a:buNone/>
                </a:pP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1.批量单据发起融资申请</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2.批量实时放款</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3.资金T+</a:t>
                </a:r>
                <a:r>
                  <a:rPr lang="en-US" altLang="zh-CN"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a:t>
                </a: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到账</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4.自动计息</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6" name="TextBox 13"/>
              <p:cNvSpPr txBox="1"/>
              <p:nvPr/>
            </p:nvSpPr>
            <p:spPr>
              <a:xfrm>
                <a:off x="7315" y="6655"/>
                <a:ext cx="2255" cy="2098"/>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1.双方在线对账</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2.交易信息共享</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3.到期付款提醒</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4.逾期预警</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5.辅助账款催收</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57" name="TextBox 13"/>
              <p:cNvSpPr txBox="1"/>
              <p:nvPr/>
            </p:nvSpPr>
            <p:spPr>
              <a:xfrm>
                <a:off x="12703" y="6715"/>
                <a:ext cx="2255" cy="1605"/>
              </a:xfrm>
              <a:prstGeom prst="rect">
                <a:avLst/>
              </a:prstGeom>
              <a:noFill/>
              <a:ln w="9525">
                <a:noFill/>
              </a:ln>
            </p:spPr>
            <p:txBody>
              <a:bodyPr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1.银行账户体系实现资金托管、结算</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2.专款专用</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3.同名账户提现</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pic>
          <p:nvPicPr>
            <p:cNvPr id="7" name="图片 6" descr="融资"/>
            <p:cNvPicPr>
              <a:picLocks noChangeAspect="1"/>
            </p:cNvPicPr>
            <p:nvPr/>
          </p:nvPicPr>
          <p:blipFill>
            <a:blip r:embed="rId1"/>
            <a:stretch>
              <a:fillRect/>
            </a:stretch>
          </p:blipFill>
          <p:spPr>
            <a:xfrm>
              <a:off x="1358900" y="2275205"/>
              <a:ext cx="658495" cy="658495"/>
            </a:xfrm>
            <a:prstGeom prst="rect">
              <a:avLst/>
            </a:prstGeom>
          </p:spPr>
        </p:pic>
        <p:pic>
          <p:nvPicPr>
            <p:cNvPr id="8" name="图片 7" descr="还款 (1)"/>
            <p:cNvPicPr>
              <a:picLocks noChangeAspect="1"/>
            </p:cNvPicPr>
            <p:nvPr/>
          </p:nvPicPr>
          <p:blipFill>
            <a:blip r:embed="rId2"/>
            <a:stretch>
              <a:fillRect/>
            </a:stretch>
          </p:blipFill>
          <p:spPr>
            <a:xfrm>
              <a:off x="3115945" y="4164965"/>
              <a:ext cx="668655" cy="668655"/>
            </a:xfrm>
            <a:prstGeom prst="rect">
              <a:avLst/>
            </a:prstGeom>
          </p:spPr>
        </p:pic>
        <p:pic>
          <p:nvPicPr>
            <p:cNvPr id="9" name="图片 8" descr="单据审批"/>
            <p:cNvPicPr>
              <a:picLocks noChangeAspect="1"/>
            </p:cNvPicPr>
            <p:nvPr/>
          </p:nvPicPr>
          <p:blipFill>
            <a:blip r:embed="rId3"/>
            <a:stretch>
              <a:fillRect/>
            </a:stretch>
          </p:blipFill>
          <p:spPr>
            <a:xfrm>
              <a:off x="4848225" y="2232660"/>
              <a:ext cx="735965" cy="735965"/>
            </a:xfrm>
            <a:prstGeom prst="rect">
              <a:avLst/>
            </a:prstGeom>
          </p:spPr>
        </p:pic>
        <p:pic>
          <p:nvPicPr>
            <p:cNvPr id="10" name="图片 9" descr="风险 (1)"/>
            <p:cNvPicPr>
              <a:picLocks noChangeAspect="1"/>
            </p:cNvPicPr>
            <p:nvPr/>
          </p:nvPicPr>
          <p:blipFill>
            <a:blip r:embed="rId4"/>
            <a:stretch>
              <a:fillRect/>
            </a:stretch>
          </p:blipFill>
          <p:spPr>
            <a:xfrm>
              <a:off x="6502400" y="4020820"/>
              <a:ext cx="862330" cy="862330"/>
            </a:xfrm>
            <a:prstGeom prst="rect">
              <a:avLst/>
            </a:prstGeom>
          </p:spPr>
        </p:pic>
        <p:pic>
          <p:nvPicPr>
            <p:cNvPr id="11" name="图片 10" descr="资金"/>
            <p:cNvPicPr>
              <a:picLocks noChangeAspect="1"/>
            </p:cNvPicPr>
            <p:nvPr/>
          </p:nvPicPr>
          <p:blipFill>
            <a:blip r:embed="rId5"/>
            <a:stretch>
              <a:fillRect/>
            </a:stretch>
          </p:blipFill>
          <p:spPr>
            <a:xfrm>
              <a:off x="8326120" y="2308225"/>
              <a:ext cx="659765" cy="659765"/>
            </a:xfrm>
            <a:prstGeom prst="rect">
              <a:avLst/>
            </a:prstGeom>
          </p:spPr>
        </p:pic>
        <p:pic>
          <p:nvPicPr>
            <p:cNvPr id="12" name="图片 11" descr="报表"/>
            <p:cNvPicPr>
              <a:picLocks noChangeAspect="1"/>
            </p:cNvPicPr>
            <p:nvPr/>
          </p:nvPicPr>
          <p:blipFill>
            <a:blip r:embed="rId6"/>
            <a:stretch>
              <a:fillRect/>
            </a:stretch>
          </p:blipFill>
          <p:spPr>
            <a:xfrm>
              <a:off x="10134600" y="4133850"/>
              <a:ext cx="649605" cy="649605"/>
            </a:xfrm>
            <a:prstGeom prst="rect">
              <a:avLst/>
            </a:prstGeom>
          </p:spPr>
        </p:pic>
        <p:sp>
          <p:nvSpPr>
            <p:cNvPr id="13" name="TextBox 13"/>
            <p:cNvSpPr txBox="1"/>
            <p:nvPr/>
          </p:nvSpPr>
          <p:spPr>
            <a:xfrm>
              <a:off x="4906010" y="1215390"/>
              <a:ext cx="2062481" cy="235142"/>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6025" eaLnBrk="1" hangingPunct="1">
                <a:lnSpc>
                  <a:spcPct val="100000"/>
                </a:lnSpc>
                <a:spcBef>
                  <a:spcPct val="20000"/>
                </a:spcBef>
                <a:buNone/>
              </a:pPr>
              <a:r>
                <a:rPr lang="zh-CN" altLang="en-US" sz="1200" b="1" dirty="0">
                  <a:solidFill>
                    <a:srgbClr val="0081C8"/>
                  </a:solidFill>
                  <a:latin typeface="微软雅黑" panose="020B0503020204020204" pitchFamily="34" charset="-122"/>
                  <a:ea typeface="微软雅黑" panose="020B0503020204020204" pitchFamily="34" charset="-122"/>
                  <a:sym typeface="Arial" panose="020B0604020202020204" pitchFamily="34" charset="0"/>
                </a:rPr>
                <a:t>充电桩平台企业</a:t>
              </a:r>
              <a:endParaRPr lang="zh-CN" altLang="en-US" sz="1200" b="1" dirty="0">
                <a:solidFill>
                  <a:srgbClr val="0081C8"/>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4" name="Straight Connector 134"/>
            <p:cNvCxnSpPr/>
            <p:nvPr/>
          </p:nvCxnSpPr>
          <p:spPr>
            <a:xfrm>
              <a:off x="5278120" y="1568450"/>
              <a:ext cx="1354138" cy="0"/>
            </a:xfrm>
            <a:prstGeom prst="line">
              <a:avLst/>
            </a:prstGeom>
            <a:ln w="19050" cap="flat" cmpd="sng">
              <a:solidFill>
                <a:srgbClr val="0081C8"/>
              </a:solidFill>
              <a:prstDash val="solid"/>
              <a:headEnd type="none" w="med" len="med"/>
              <a:tailEnd type="none" w="med" len="med"/>
            </a:ln>
          </p:spPr>
        </p:cxnSp>
        <p:sp>
          <p:nvSpPr>
            <p:cNvPr id="15" name="Isosceles Triangle 135"/>
            <p:cNvSpPr/>
            <p:nvPr/>
          </p:nvSpPr>
          <p:spPr>
            <a:xfrm flipV="1">
              <a:off x="5836920" y="1568450"/>
              <a:ext cx="236538" cy="203200"/>
            </a:xfrm>
            <a:prstGeom prst="triangle">
              <a:avLst>
                <a:gd name="adj" fmla="val 50000"/>
              </a:avLst>
            </a:prstGeom>
            <a:solidFill>
              <a:srgbClr val="0081C8"/>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16" name="TextBox 13"/>
            <p:cNvSpPr txBox="1"/>
            <p:nvPr/>
          </p:nvSpPr>
          <p:spPr>
            <a:xfrm>
              <a:off x="4899660" y="6257290"/>
              <a:ext cx="2062481" cy="235142"/>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6025" eaLnBrk="1" hangingPunct="1">
                <a:lnSpc>
                  <a:spcPct val="100000"/>
                </a:lnSpc>
                <a:spcBef>
                  <a:spcPct val="20000"/>
                </a:spcBef>
                <a:buNone/>
              </a:pPr>
              <a:r>
                <a:rPr lang="zh-CN" altLang="en-US" sz="1200" b="1" dirty="0">
                  <a:solidFill>
                    <a:srgbClr val="0081C8"/>
                  </a:solidFill>
                  <a:latin typeface="微软雅黑" panose="020B0503020204020204" pitchFamily="34" charset="-122"/>
                  <a:ea typeface="微软雅黑" panose="020B0503020204020204" pitchFamily="34" charset="-122"/>
                  <a:sym typeface="Arial" panose="020B0604020202020204" pitchFamily="34" charset="0"/>
                </a:rPr>
                <a:t>金融机构</a:t>
              </a:r>
              <a:endParaRPr lang="zh-CN" altLang="en-US" sz="1200" b="1" dirty="0">
                <a:solidFill>
                  <a:srgbClr val="0081C8"/>
                </a:solidFill>
                <a:latin typeface="微软雅黑" panose="020B0503020204020204" pitchFamily="34" charset="-122"/>
                <a:ea typeface="微软雅黑" panose="020B0503020204020204" pitchFamily="34" charset="-122"/>
                <a:sym typeface="Arial" panose="020B0604020202020204" pitchFamily="34" charset="0"/>
              </a:endParaRPr>
            </a:p>
          </p:txBody>
        </p:sp>
        <p:cxnSp>
          <p:nvCxnSpPr>
            <p:cNvPr id="17" name="Straight Connector 132"/>
            <p:cNvCxnSpPr/>
            <p:nvPr/>
          </p:nvCxnSpPr>
          <p:spPr>
            <a:xfrm flipV="1">
              <a:off x="5265420" y="6194425"/>
              <a:ext cx="1354138" cy="0"/>
            </a:xfrm>
            <a:prstGeom prst="line">
              <a:avLst/>
            </a:prstGeom>
            <a:ln w="19050" cap="flat" cmpd="sng">
              <a:solidFill>
                <a:srgbClr val="0070C0"/>
              </a:solidFill>
              <a:prstDash val="solid"/>
              <a:headEnd type="none" w="med" len="med"/>
              <a:tailEnd type="none" w="med" len="med"/>
            </a:ln>
          </p:spPr>
        </p:cxnSp>
        <p:sp>
          <p:nvSpPr>
            <p:cNvPr id="19" name="Isosceles Triangle 133"/>
            <p:cNvSpPr/>
            <p:nvPr/>
          </p:nvSpPr>
          <p:spPr>
            <a:xfrm>
              <a:off x="5824220" y="5991225"/>
              <a:ext cx="234950" cy="203200"/>
            </a:xfrm>
            <a:prstGeom prst="triangle">
              <a:avLst>
                <a:gd name="adj" fmla="val 50000"/>
              </a:avLst>
            </a:prstGeom>
            <a:solidFill>
              <a:srgbClr val="0070C0"/>
            </a:solidFill>
            <a:ln w="9525">
              <a:noFill/>
            </a:ln>
          </p:spPr>
          <p:txBody>
            <a:bodyPr anchor="ct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ctr" defTabSz="1217930" eaLnBrk="1" hangingPunct="1">
                <a:lnSpc>
                  <a:spcPct val="100000"/>
                </a:lnSpc>
                <a:spcBef>
                  <a:spcPct val="0"/>
                </a:spcBef>
                <a:buNone/>
              </a:pPr>
              <a:endParaRPr lang="en-US" altLang="zh-CN" sz="2000" dirty="0">
                <a:solidFill>
                  <a:srgbClr val="FFFFFF"/>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0" name="TextBox 13"/>
            <p:cNvSpPr txBox="1"/>
            <p:nvPr/>
          </p:nvSpPr>
          <p:spPr>
            <a:xfrm>
              <a:off x="5350510" y="1755775"/>
              <a:ext cx="2340610" cy="235142"/>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自动同步单据信息</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sp>
          <p:nvSpPr>
            <p:cNvPr id="21" name="TextBox 13"/>
            <p:cNvSpPr txBox="1"/>
            <p:nvPr/>
          </p:nvSpPr>
          <p:spPr>
            <a:xfrm>
              <a:off x="4477385" y="5740401"/>
              <a:ext cx="4107815" cy="235142"/>
            </a:xfrm>
            <a:prstGeom prst="rect">
              <a:avLst/>
            </a:prstGeom>
            <a:noFill/>
            <a:ln w="9525">
              <a:noFill/>
            </a:ln>
          </p:spPr>
          <p:txBody>
            <a:bodyPr wrap="square" lIns="0" tIns="0" rIns="0" bIns="0">
              <a:spAutoFit/>
            </a:bodyPr>
            <a:lstStyle>
              <a:lvl1pPr marL="228600" indent="-228600" algn="l" rtl="0" eaLnBrk="0" fontAlgn="base" hangingPunct="0">
                <a:lnSpc>
                  <a:spcPct val="90000"/>
                </a:lnSpc>
                <a:spcBef>
                  <a:spcPts val="1000"/>
                </a:spcBef>
                <a:spcAft>
                  <a:spcPct val="0"/>
                </a:spcAft>
                <a:buFont typeface="Arial" panose="020B0604020202020204" pitchFamily="34" charset="0"/>
                <a:buChar char="•"/>
                <a:defRPr sz="2800">
                  <a:solidFill>
                    <a:schemeClr val="tx1"/>
                  </a:solidFill>
                  <a:latin typeface="+mn-lt"/>
                  <a:ea typeface="+mn-ea"/>
                  <a:cs typeface="+mn-cs"/>
                </a:defRPr>
              </a:lvl1pPr>
              <a:lvl2pPr marL="685800" indent="-228600" algn="l" rtl="0" eaLnBrk="0" fontAlgn="base" hangingPunct="0">
                <a:lnSpc>
                  <a:spcPct val="90000"/>
                </a:lnSpc>
                <a:spcBef>
                  <a:spcPts val="500"/>
                </a:spcBef>
                <a:spcAft>
                  <a:spcPct val="0"/>
                </a:spcAft>
                <a:buFont typeface="Arial" panose="020B0604020202020204" pitchFamily="34" charset="0"/>
                <a:buChar char="•"/>
                <a:defRPr sz="2400">
                  <a:solidFill>
                    <a:schemeClr val="tx1"/>
                  </a:solidFill>
                  <a:latin typeface="+mn-lt"/>
                  <a:ea typeface="+mn-ea"/>
                </a:defRPr>
              </a:lvl2pPr>
              <a:lvl3pPr marL="11430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3pPr>
              <a:lvl4pPr marL="16002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4pPr>
              <a:lvl5pPr marL="2057400" indent="-228600" algn="l" rtl="0" eaLnBrk="0" fontAlgn="base" hangingPunct="0">
                <a:lnSpc>
                  <a:spcPct val="90000"/>
                </a:lnSpc>
                <a:spcBef>
                  <a:spcPts val="500"/>
                </a:spcBef>
                <a:spcAft>
                  <a:spcPct val="0"/>
                </a:spcAft>
                <a:buFont typeface="Arial" panose="020B0604020202020204" pitchFamily="34" charset="0"/>
                <a:buChar char="•"/>
                <a:defRPr sz="2000">
                  <a:solidFill>
                    <a:schemeClr val="tx1"/>
                  </a:solidFill>
                  <a:latin typeface="+mn-lt"/>
                  <a:ea typeface="+mn-ea"/>
                </a:defRPr>
              </a:lvl5pPr>
            </a:lstStyle>
            <a:p>
              <a:pPr marL="0" lvl="0" indent="0" algn="l" defTabSz="1216025" eaLnBrk="1" hangingPunct="1">
                <a:lnSpc>
                  <a:spcPct val="120000"/>
                </a:lnSpc>
                <a:spcBef>
                  <a:spcPct val="20000"/>
                </a:spcBef>
                <a:buNone/>
              </a:pPr>
              <a:r>
                <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rPr>
                <a:t>客户信息、额度信息、单据信息、付款指令</a:t>
              </a:r>
              <a:endParaRPr lang="zh-CN" altLang="en-US" sz="1000" dirty="0">
                <a:solidFill>
                  <a:srgbClr val="445469"/>
                </a:solidFill>
                <a:latin typeface="微软雅黑" panose="020B0503020204020204" pitchFamily="34" charset="-122"/>
                <a:ea typeface="微软雅黑" panose="020B0503020204020204" pitchFamily="34" charset="-122"/>
                <a:sym typeface="Arial" panose="020B0604020202020204" pitchFamily="34" charset="0"/>
              </a:endParaRPr>
            </a:p>
          </p:txBody>
        </p:sp>
      </p:grpSp>
    </p:spTree>
  </p:cSld>
  <p:clrMapOvr>
    <a:masterClrMapping/>
  </p:clrMapOvr>
</p:sld>
</file>

<file path=ppt/slides/slide3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平台建设工作计划</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第一阶段</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graphicFrame>
        <p:nvGraphicFramePr>
          <p:cNvPr id="7" name="表格 6"/>
          <p:cNvGraphicFramePr>
            <a:graphicFrameLocks noGrp="1"/>
          </p:cNvGraphicFramePr>
          <p:nvPr/>
        </p:nvGraphicFramePr>
        <p:xfrm>
          <a:off x="214912" y="637060"/>
          <a:ext cx="8730528" cy="4483802"/>
        </p:xfrm>
        <a:graphic>
          <a:graphicData uri="http://schemas.openxmlformats.org/drawingml/2006/table">
            <a:tbl>
              <a:tblPr firstRow="1" bandRow="1">
                <a:tableStyleId>{5C22544A-7EE6-4342-B048-85BDC9FD1C3A}</a:tableStyleId>
              </a:tblPr>
              <a:tblGrid>
                <a:gridCol w="457939"/>
                <a:gridCol w="4115173"/>
                <a:gridCol w="288032"/>
                <a:gridCol w="288032"/>
                <a:gridCol w="288032"/>
                <a:gridCol w="216024"/>
                <a:gridCol w="216024"/>
                <a:gridCol w="288032"/>
                <a:gridCol w="216024"/>
                <a:gridCol w="216024"/>
                <a:gridCol w="278166"/>
                <a:gridCol w="216412"/>
                <a:gridCol w="225822"/>
                <a:gridCol w="254049"/>
                <a:gridCol w="216412"/>
                <a:gridCol w="235230"/>
                <a:gridCol w="178776"/>
                <a:gridCol w="169366"/>
                <a:gridCol w="178776"/>
                <a:gridCol w="188183"/>
              </a:tblGrid>
              <a:tr h="130583">
                <a:tc rowSpan="2">
                  <a:txBody>
                    <a:body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项目</a:t>
                      </a:r>
                      <a:endParaRPr lang="en-US" altLang="zh-CN" sz="1100" b="1" i="0" u="none" strike="noStrike" dirty="0">
                        <a:solidFill>
                          <a:schemeClr val="bg1"/>
                        </a:solidFill>
                        <a:effectLst/>
                        <a:latin typeface="微软雅黑" panose="020B0503020204020204" pitchFamily="34" charset="-122"/>
                        <a:ea typeface="微软雅黑" panose="020B0503020204020204" pitchFamily="34" charset="-122"/>
                      </a:endParaRPr>
                    </a:p>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阶段</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rowSpan="2">
                  <a:txBody>
                    <a:bodyPr/>
                    <a:lstStyle/>
                    <a:p>
                      <a:pPr algn="ctr" fontAlgn="ctr"/>
                      <a:r>
                        <a:rPr lang="zh-CN" altLang="en-US" sz="1100" b="1" i="0" u="none" strike="noStrike" dirty="0">
                          <a:solidFill>
                            <a:schemeClr val="bg1"/>
                          </a:solidFill>
                          <a:effectLst/>
                          <a:latin typeface="微软雅黑" panose="020B0503020204020204" pitchFamily="34" charset="-122"/>
                          <a:ea typeface="微软雅黑" panose="020B0503020204020204" pitchFamily="34" charset="-122"/>
                        </a:rPr>
                        <a:t>项目推进工作任务</a:t>
                      </a:r>
                      <a:endParaRPr lang="zh-CN" altLang="en-US" sz="11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gridSpan="2">
                  <a:txBody>
                    <a:bodyPr/>
                    <a:lstStyle/>
                    <a:p>
                      <a:pPr algn="ctr" fontAlgn="ct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rPr>
                        <a:t>2017</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27000" marB="27000" anchor="ctr">
                    <a:solidFill>
                      <a:srgbClr val="258EA1"/>
                    </a:solidFill>
                  </a:tcPr>
                </a:tc>
                <a:tc hMerge="1">
                  <a:tcPr marL="0" marR="0" marT="72000" marB="72000" anchor="ctr">
                    <a:solidFill>
                      <a:srgbClr val="91C6CE"/>
                    </a:solidFill>
                  </a:tcPr>
                </a:tc>
                <a:tc gridSpan="12">
                  <a:txBody>
                    <a:bodyPr/>
                    <a:lstStyle/>
                    <a:p>
                      <a:pPr algn="ctr" fontAlgn="ct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rPr>
                        <a:t>2018</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27000" marB="27000" anchor="ctr">
                    <a:solidFill>
                      <a:srgbClr val="258EA1"/>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c gridSpan="4">
                  <a:txBody>
                    <a:bodyPr/>
                    <a:lstStyle/>
                    <a:p>
                      <a:pPr algn="ctr" fontAlgn="ctr"/>
                      <a:r>
                        <a:rPr lang="en-US" altLang="zh-CN" sz="1000" b="1" i="0" u="none" strike="noStrike" dirty="0">
                          <a:solidFill>
                            <a:schemeClr val="bg1"/>
                          </a:solidFill>
                          <a:effectLst/>
                          <a:latin typeface="微软雅黑" panose="020B0503020204020204" pitchFamily="34" charset="-122"/>
                          <a:ea typeface="微软雅黑" panose="020B0503020204020204" pitchFamily="34" charset="-122"/>
                        </a:rPr>
                        <a:t>2019</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27000" marB="27000" anchor="ctr">
                    <a:solidFill>
                      <a:srgbClr val="258EA1"/>
                    </a:solidFill>
                  </a:tcPr>
                </a:tc>
                <a:tc hMerge="1">
                  <a:tcPr marL="0" marR="0" marT="72000" marB="72000" anchor="ctr">
                    <a:solidFill>
                      <a:srgbClr val="91C6CE"/>
                    </a:solidFill>
                  </a:tcPr>
                </a:tc>
                <a:tc hMerge="1">
                  <a:tcPr marL="0" marR="0" marT="72000" marB="72000" anchor="ctr">
                    <a:solidFill>
                      <a:srgbClr val="91C6CE"/>
                    </a:solidFill>
                  </a:tcPr>
                </a:tc>
                <a:tc hMerge="1">
                  <a:tcPr marL="0" marR="0" marT="72000" marB="72000" anchor="ctr">
                    <a:solidFill>
                      <a:srgbClr val="91C6CE"/>
                    </a:solidFill>
                  </a:tcPr>
                </a:tc>
              </a:tr>
              <a:tr h="246602">
                <a:tc vMerge="1">
                  <a:tcPr/>
                </a:tc>
                <a:tc vMerge="1">
                  <a:tcPr marL="0" marR="0" marT="72000" marB="72000" anchor="ctr">
                    <a:solidFill>
                      <a:srgbClr val="91C6CE"/>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M11</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M12</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M1</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M2</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M3</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M4</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M5</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M6</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M7</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M8</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M9</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M10</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M11</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M12</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Q1</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Q2</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Q3</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r>
                        <a:rPr lang="en-US" altLang="zh-CN" sz="600" b="1" i="0" u="none" strike="noStrike" dirty="0">
                          <a:solidFill>
                            <a:schemeClr val="bg1"/>
                          </a:solidFill>
                          <a:effectLst/>
                          <a:latin typeface="微软雅黑" panose="020B0503020204020204" pitchFamily="34" charset="-122"/>
                          <a:ea typeface="微软雅黑" panose="020B0503020204020204" pitchFamily="34" charset="-122"/>
                        </a:rPr>
                        <a:t>Q4</a:t>
                      </a:r>
                      <a:endParaRPr lang="zh-CN" altLang="en-US" sz="6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r>
              <a:tr h="158817">
                <a:tc rowSpan="3">
                  <a:txBody>
                    <a:bodyPr/>
                    <a:lstStyle/>
                    <a:p>
                      <a:pPr marL="0" marR="0" lvl="0" indent="0" algn="ctr" defTabSz="2438400" rtl="0" eaLnBrk="1" fontAlgn="ctr" latinLnBrk="0" hangingPunct="1">
                        <a:lnSpc>
                          <a:spcPct val="100000"/>
                        </a:lnSpc>
                        <a:spcBef>
                          <a:spcPts val="0"/>
                        </a:spcBef>
                        <a:spcAft>
                          <a:spcPts val="0"/>
                        </a:spcAft>
                        <a:buClrTx/>
                        <a:buSzTx/>
                        <a:buFontTx/>
                        <a:buNone/>
                        <a:defRPr/>
                      </a:pPr>
                      <a:r>
                        <a:rPr lang="zh-CN" altLang="en-US"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rPr>
                        <a:t>双方</a:t>
                      </a:r>
                      <a:endParaRPr lang="en-US" altLang="zh-CN"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endParaRPr>
                    </a:p>
                    <a:p>
                      <a:pPr marL="0" marR="0" lvl="0" indent="0" algn="ctr" defTabSz="2438400" rtl="0" eaLnBrk="1" fontAlgn="ctr" latinLnBrk="0" hangingPunct="1">
                        <a:lnSpc>
                          <a:spcPct val="100000"/>
                        </a:lnSpc>
                        <a:spcBef>
                          <a:spcPts val="0"/>
                        </a:spcBef>
                        <a:spcAft>
                          <a:spcPts val="0"/>
                        </a:spcAft>
                        <a:buClrTx/>
                        <a:buSzTx/>
                        <a:buFontTx/>
                        <a:buNone/>
                        <a:defRPr/>
                      </a:pPr>
                      <a:r>
                        <a:rPr lang="zh-CN" altLang="en-US"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rPr>
                        <a:t>合作</a:t>
                      </a:r>
                      <a:endParaRPr lang="en-US" altLang="zh-CN"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endParaRPr>
                    </a:p>
                    <a:p>
                      <a:pPr marL="0" marR="0" lvl="0" indent="0" algn="ctr" defTabSz="2438400" rtl="0" eaLnBrk="1" fontAlgn="ctr" latinLnBrk="0" hangingPunct="1">
                        <a:lnSpc>
                          <a:spcPct val="100000"/>
                        </a:lnSpc>
                        <a:spcBef>
                          <a:spcPts val="0"/>
                        </a:spcBef>
                        <a:spcAft>
                          <a:spcPts val="0"/>
                        </a:spcAft>
                        <a:buClrTx/>
                        <a:buSzTx/>
                        <a:buFontTx/>
                        <a:buNone/>
                        <a:defRPr/>
                      </a:pPr>
                      <a:r>
                        <a:rPr lang="zh-CN" altLang="en-US"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rPr>
                        <a:t>洽谈</a:t>
                      </a:r>
                      <a:endParaRPr lang="zh-CN" altLang="en-US"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endParaRPr>
                    </a:p>
                  </a:txBody>
                  <a:tcPr marL="0" marR="0" marT="0" marB="0" anchor="ctr">
                    <a:solidFill>
                      <a:schemeClr val="accent1"/>
                    </a:solidFill>
                  </a:tcP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双方接触并持续交换</a:t>
                      </a:r>
                      <a:r>
                        <a:rPr lang="zh-CN" altLang="en-US" sz="850" b="1" i="0" u="none" strike="noStrike">
                          <a:solidFill>
                            <a:schemeClr val="tx1"/>
                          </a:solidFill>
                          <a:effectLst/>
                          <a:latin typeface="微软雅黑" panose="020B0503020204020204" pitchFamily="34" charset="-122"/>
                          <a:ea typeface="微软雅黑" panose="020B0503020204020204" pitchFamily="34" charset="-122"/>
                        </a:rPr>
                        <a:t>信息，开展交流，了解</a:t>
                      </a: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双方各种资源优势</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F7B02F"/>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7B02F"/>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marL="0" marR="0" marT="72000" marB="72000" anchor="ct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对平台建设规划方案进行交流，确定平台建设的总体思路、双方合作意向与方式</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7B02F"/>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82880">
                <a:tc vMerge="1">
                  <a:tcPr marL="0" marR="0" marT="72000" marB="72000" anchor="ct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双方签订</a:t>
                      </a:r>
                      <a:r>
                        <a:rPr lang="en-US" altLang="zh-CN" sz="850" b="1"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充电桩产业平台项目合作意向协议</a:t>
                      </a:r>
                      <a:r>
                        <a:rPr lang="en-US" altLang="zh-CN" sz="850" b="1"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书，正式达成合作</a:t>
                      </a:r>
                      <a:endParaRPr lang="zh-CN" altLang="en-US" sz="850" b="1" i="0" u="none" strike="noStrike" cap="none" spc="0" baseline="0" dirty="0">
                        <a:ln>
                          <a:noFill/>
                        </a:ln>
                        <a:solidFill>
                          <a:schemeClr val="tx1"/>
                        </a:solidFill>
                        <a:effectLst/>
                        <a:uFillTx/>
                        <a:latin typeface="微软雅黑" panose="020B0503020204020204" pitchFamily="34" charset="-122"/>
                        <a:ea typeface="微软雅黑" panose="020B0503020204020204" pitchFamily="34" charset="-122"/>
                        <a:cs typeface="+mn-cs"/>
                        <a:sym typeface="Calibri" panose="020F0502020204030204"/>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7B02F"/>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rowSpan="5">
                  <a:txBody>
                    <a:bodyPr/>
                    <a:lstStyle/>
                    <a:p>
                      <a:pPr marL="0" marR="0" lvl="0" indent="0" algn="ctr" defTabSz="2438400" rtl="0" eaLnBrk="1" fontAlgn="ctr" latinLnBrk="0" hangingPunct="1">
                        <a:lnSpc>
                          <a:spcPct val="100000"/>
                        </a:lnSpc>
                        <a:spcBef>
                          <a:spcPts val="0"/>
                        </a:spcBef>
                        <a:spcAft>
                          <a:spcPts val="0"/>
                        </a:spcAft>
                        <a:buClrTx/>
                        <a:buSzTx/>
                        <a:buFontTx/>
                        <a:buNone/>
                        <a:defRPr/>
                      </a:pPr>
                      <a:r>
                        <a:rPr lang="zh-CN" altLang="en-US"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rPr>
                        <a:t>项目</a:t>
                      </a:r>
                      <a:endParaRPr lang="en-US" altLang="zh-CN"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endParaRPr>
                    </a:p>
                    <a:p>
                      <a:pPr marL="0" marR="0" lvl="0" indent="0" algn="ctr" defTabSz="2438400" rtl="0" eaLnBrk="1" fontAlgn="ctr" latinLnBrk="0" hangingPunct="1">
                        <a:lnSpc>
                          <a:spcPct val="100000"/>
                        </a:lnSpc>
                        <a:spcBef>
                          <a:spcPts val="0"/>
                        </a:spcBef>
                        <a:spcAft>
                          <a:spcPts val="0"/>
                        </a:spcAft>
                        <a:buClrTx/>
                        <a:buSzTx/>
                        <a:buFontTx/>
                        <a:buNone/>
                        <a:defRPr/>
                      </a:pPr>
                      <a:r>
                        <a:rPr lang="zh-CN" altLang="en-US"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rPr>
                        <a:t>启动</a:t>
                      </a:r>
                      <a:endParaRPr lang="en-US" altLang="zh-CN"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endParaRPr>
                    </a:p>
                    <a:p>
                      <a:pPr marL="0" marR="0" lvl="0" indent="0" algn="ctr" defTabSz="2438400" rtl="0" eaLnBrk="1" fontAlgn="ctr" latinLnBrk="0" hangingPunct="1">
                        <a:lnSpc>
                          <a:spcPct val="100000"/>
                        </a:lnSpc>
                        <a:spcBef>
                          <a:spcPts val="0"/>
                        </a:spcBef>
                        <a:spcAft>
                          <a:spcPts val="0"/>
                        </a:spcAft>
                        <a:buClrTx/>
                        <a:buSzTx/>
                        <a:buFontTx/>
                        <a:buNone/>
                        <a:defRPr/>
                      </a:pPr>
                      <a:r>
                        <a:rPr lang="zh-CN" altLang="en-US"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rPr>
                        <a:t>规划</a:t>
                      </a:r>
                      <a:endParaRPr lang="zh-CN" altLang="en-US" sz="1000" b="1" i="0" u="none" strike="noStrike" kern="1200" cap="none" spc="0" baseline="0" dirty="0">
                        <a:ln>
                          <a:noFill/>
                        </a:ln>
                        <a:solidFill>
                          <a:schemeClr val="bg1"/>
                        </a:solidFill>
                        <a:uFillTx/>
                        <a:latin typeface="微软雅黑" panose="020B0503020204020204" pitchFamily="34" charset="-122"/>
                        <a:ea typeface="微软雅黑" panose="020B0503020204020204" pitchFamily="34" charset="-122"/>
                        <a:cs typeface="+mn-ea"/>
                        <a:sym typeface="Calibri" panose="020F0502020204030204"/>
                      </a:endParaRPr>
                    </a:p>
                  </a:txBody>
                  <a:tcPr marL="0" marR="0" marT="0" marB="0" anchor="ctr">
                    <a:solidFill>
                      <a:schemeClr val="accent1"/>
                    </a:solidFill>
                  </a:tcP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双方召开项目启动会，正式成立项目组并确定项目人员</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7B02F"/>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基于充电桩运营的建设，对合作方进行详细业务调研，并编制调研报告</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基于调研情况，出具 </a:t>
                      </a:r>
                      <a:r>
                        <a:rPr lang="en-US" altLang="zh-CN" sz="850" b="1"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充电桩产业平台平台商业计划书</a:t>
                      </a:r>
                      <a:r>
                        <a:rPr lang="en-US" altLang="zh-CN" sz="850" b="1" i="0" u="none" strike="noStrike" dirty="0">
                          <a:solidFill>
                            <a:schemeClr val="tx1"/>
                          </a:solidFill>
                          <a:effectLst/>
                          <a:latin typeface="微软雅黑" panose="020B0503020204020204" pitchFamily="34" charset="-122"/>
                          <a:ea typeface="微软雅黑" panose="020B0503020204020204" pitchFamily="34" charset="-122"/>
                        </a:rPr>
                        <a:t>》</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对</a:t>
                      </a:r>
                      <a:r>
                        <a:rPr lang="en-US" altLang="zh-CN" sz="850" b="1"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充电桩产业平台商业计划书</a:t>
                      </a:r>
                      <a:r>
                        <a:rPr lang="en-US" altLang="zh-CN" sz="850" b="1"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进行讨论与修正，确定平台建设的总体蓝图</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FC000"/>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双方正式成立合资公司</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algn="l" defTabSz="914400" rtl="0" eaLnBrk="1" latinLnBrk="0" hangingPunct="1"/>
                      <a:endParaRPr lang="zh-CN" altLang="en-US" sz="700" kern="1200" dirty="0">
                        <a:solidFill>
                          <a:schemeClr val="dk1"/>
                        </a:solidFill>
                        <a:latin typeface="微软雅黑" panose="020B0503020204020204" pitchFamily="34" charset="-122"/>
                        <a:ea typeface="微软雅黑" panose="020B0503020204020204" pitchFamily="34" charset="-122"/>
                        <a:cs typeface="+mn-cs"/>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FC000"/>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FC000"/>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marL="0" marR="0" indent="0" algn="ctr" defTabSz="2438400" rtl="0" eaLnBrk="1" fontAlgn="ctr" latinLnBrk="0" hangingPunct="1">
                        <a:lnSpc>
                          <a:spcPct val="100000"/>
                        </a:lnSpc>
                        <a:spcBef>
                          <a:spcPts val="0"/>
                        </a:spcBef>
                        <a:spcAft>
                          <a:spcPts val="0"/>
                        </a:spcAft>
                        <a:buClrTx/>
                        <a:buSzTx/>
                        <a:buFontTx/>
                        <a:buNone/>
                        <a:defRPr/>
                      </a:pP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rowSpan="6">
                  <a:txBody>
                    <a:bodyPr/>
                    <a:lstStyle/>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平台</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开发</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p>
                      <a:pPr algn="ctr" fontAlgn="ct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建设</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chemeClr val="accent1"/>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基于平台建设蓝图，开展平台的功能需求调研，出具平台需求调研报告</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marL="0" marR="0" marT="0" marB="0" anchor="ctr">
                    <a:solidFill>
                      <a:srgbClr val="2DB1AF"/>
                    </a:solidFill>
                  </a:tcPr>
                </a:tc>
                <a:tc>
                  <a:txBody>
                    <a:bodyPr/>
                    <a:lstStyle/>
                    <a:p>
                      <a:pPr algn="l" fontAlgn="ct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基于调研报告进行平台详细功能的设计，出具</a:t>
                      </a:r>
                      <a:r>
                        <a:rPr lang="en-US" altLang="zh-CN" sz="850" b="1" i="0" u="none" strike="noStrike" dirty="0">
                          <a:solidFill>
                            <a:schemeClr val="tx1"/>
                          </a:solidFill>
                          <a:effectLst/>
                          <a:latin typeface="微软雅黑" panose="020B0503020204020204" pitchFamily="34" charset="-122"/>
                          <a:ea typeface="微软雅黑" panose="020B0503020204020204" pitchFamily="34" charset="-122"/>
                        </a:rPr>
                        <a:t>《</a:t>
                      </a: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充电桩产业平台功能概要设计</a:t>
                      </a:r>
                      <a:r>
                        <a:rPr lang="en-US" altLang="zh-CN" sz="850" b="1" i="0" u="none" strike="noStrike" dirty="0">
                          <a:solidFill>
                            <a:schemeClr val="tx1"/>
                          </a:solidFill>
                          <a:effectLst/>
                          <a:latin typeface="微软雅黑" panose="020B0503020204020204" pitchFamily="34" charset="-122"/>
                          <a:ea typeface="微软雅黑" panose="020B0503020204020204" pitchFamily="34" charset="-122"/>
                        </a:rPr>
                        <a:t>》</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marL="0" marR="0" marT="0" marB="0" anchor="ctr">
                    <a:solidFill>
                      <a:srgbClr val="2DB1AF"/>
                    </a:solidFill>
                  </a:tcPr>
                </a:tc>
                <a:tc>
                  <a:txBody>
                    <a:bodyPr/>
                    <a:lstStyle/>
                    <a:p>
                      <a:pPr algn="l" fontAlgn="ct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按照平台功能概要设计，进行平台功能开发工作</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82880">
                <a:tc vMerge="1">
                  <a:tcP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对平台进行功能与集成测试</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2F2F2"/>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marL="0" marR="0" marT="0" marB="0" anchor="ctr">
                    <a:solidFill>
                      <a:srgbClr val="2DB1AF"/>
                    </a:solidFill>
                  </a:tcP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邀请合作方对平台进行试运行测试</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2F2F2"/>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marL="0" marR="0" marT="0" marB="0" anchor="ctr">
                    <a:solidFill>
                      <a:schemeClr val="accent1"/>
                    </a:solidFill>
                  </a:tcPr>
                </a:tc>
                <a:tc>
                  <a:txBody>
                    <a:bodyPr/>
                    <a:lstStyle/>
                    <a:p>
                      <a:pPr marL="0" marR="0" indent="0" algn="l" defTabSz="2438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完成系统</a:t>
                      </a:r>
                      <a:r>
                        <a:rPr lang="en-US" altLang="zh-CN" sz="850" b="1" i="0" u="none" strike="noStrike" dirty="0">
                          <a:solidFill>
                            <a:schemeClr val="tx1"/>
                          </a:solidFill>
                          <a:effectLst/>
                          <a:latin typeface="微软雅黑" panose="020B0503020204020204" pitchFamily="34" charset="-122"/>
                          <a:ea typeface="微软雅黑" panose="020B0503020204020204" pitchFamily="34" charset="-122"/>
                        </a:rPr>
                        <a:t>BUG</a:t>
                      </a: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的修复，完成平台生产环境的部署实施</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2F2F2"/>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82880">
                <a:tc rowSpan="3">
                  <a:txBody>
                    <a:bodyPr/>
                    <a:lstStyle/>
                    <a:p>
                      <a:pPr marL="0" marR="0" indent="0" algn="ctr" defTabSz="2438400" rtl="0" eaLnBrk="1" fontAlgn="ctr" latinLnBrk="0" hangingPunct="1">
                        <a:lnSpc>
                          <a:spcPct val="100000"/>
                        </a:lnSpc>
                        <a:spcBef>
                          <a:spcPts val="0"/>
                        </a:spcBef>
                        <a:spcAft>
                          <a:spcPts val="0"/>
                        </a:spcAft>
                        <a:buClrTx/>
                        <a:buSzTx/>
                        <a:buFontTx/>
                        <a:buNone/>
                        <a:defRPr/>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平台</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p>
                      <a:pPr marL="0" marR="0" indent="0" algn="ctr" defTabSz="2438400" rtl="0" eaLnBrk="1" fontAlgn="ctr" latinLnBrk="0" hangingPunct="1">
                        <a:lnSpc>
                          <a:spcPct val="100000"/>
                        </a:lnSpc>
                        <a:spcBef>
                          <a:spcPts val="0"/>
                        </a:spcBef>
                        <a:spcAft>
                          <a:spcPts val="0"/>
                        </a:spcAft>
                        <a:buClrTx/>
                        <a:buSzTx/>
                        <a:buFontTx/>
                        <a:buNone/>
                        <a:defRPr/>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发布</a:t>
                      </a:r>
                      <a:endParaRPr lang="en-US" altLang="zh-CN" sz="1000" b="1" i="0" u="none" strike="noStrike" dirty="0">
                        <a:solidFill>
                          <a:schemeClr val="bg1"/>
                        </a:solidFill>
                        <a:effectLst/>
                        <a:latin typeface="微软雅黑" panose="020B0503020204020204" pitchFamily="34" charset="-122"/>
                        <a:ea typeface="微软雅黑" panose="020B0503020204020204" pitchFamily="34" charset="-122"/>
                      </a:endParaRPr>
                    </a:p>
                    <a:p>
                      <a:pPr marL="0" marR="0" indent="0" algn="ctr" defTabSz="2438400" rtl="0" eaLnBrk="1" fontAlgn="ctr" latinLnBrk="0" hangingPunct="1">
                        <a:lnSpc>
                          <a:spcPct val="100000"/>
                        </a:lnSpc>
                        <a:spcBef>
                          <a:spcPts val="0"/>
                        </a:spcBef>
                        <a:spcAft>
                          <a:spcPts val="0"/>
                        </a:spcAft>
                        <a:buClrTx/>
                        <a:buSzTx/>
                        <a:buFontTx/>
                        <a:buNone/>
                        <a:defRPr/>
                      </a:pPr>
                      <a:r>
                        <a:rPr lang="zh-CN" altLang="en-US" sz="1000" b="1" i="0" u="none" strike="noStrike" dirty="0">
                          <a:solidFill>
                            <a:schemeClr val="bg1"/>
                          </a:solidFill>
                          <a:effectLst/>
                          <a:latin typeface="微软雅黑" panose="020B0503020204020204" pitchFamily="34" charset="-122"/>
                          <a:ea typeface="微软雅黑" panose="020B0503020204020204" pitchFamily="34" charset="-122"/>
                        </a:rPr>
                        <a:t>运营</a:t>
                      </a:r>
                      <a:endParaRPr lang="zh-CN" altLang="en-US" sz="1000" b="1" i="0" u="none" strike="noStrike" dirty="0">
                        <a:solidFill>
                          <a:schemeClr val="bg1"/>
                        </a:solidFill>
                        <a:effectLst/>
                        <a:latin typeface="微软雅黑" panose="020B0503020204020204" pitchFamily="34" charset="-122"/>
                        <a:ea typeface="微软雅黑" panose="020B0503020204020204" pitchFamily="34" charset="-122"/>
                      </a:endParaRPr>
                    </a:p>
                  </a:txBody>
                  <a:tcPr marL="0" marR="0" marT="0" marB="0" anchor="ctr">
                    <a:solidFill>
                      <a:schemeClr val="accent1"/>
                    </a:solidFill>
                  </a:tcPr>
                </a:tc>
                <a:tc>
                  <a:txBody>
                    <a:bodyPr/>
                    <a:lstStyle/>
                    <a:p>
                      <a:pPr algn="l" fontAlgn="ct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完成平台上线的准备，包括：平台数据初始化、物料准备、人员到位等</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marL="0" marR="0" marT="0" marB="0" anchor="ctr">
                    <a:solidFill>
                      <a:srgbClr val="2DB1AF"/>
                    </a:solidFill>
                  </a:tcPr>
                </a:tc>
                <a:tc>
                  <a:txBody>
                    <a:bodyPr/>
                    <a:lstStyle/>
                    <a:p>
                      <a:pPr marL="0" marR="0" indent="0" algn="l" defTabSz="914400" rtl="0" eaLnBrk="1" fontAlgn="ctr" latinLnBrk="0" hangingPunct="1">
                        <a:lnSpc>
                          <a:spcPct val="100000"/>
                        </a:lnSpc>
                        <a:spcBef>
                          <a:spcPts val="0"/>
                        </a:spcBef>
                        <a:spcAft>
                          <a:spcPts val="0"/>
                        </a:spcAft>
                        <a:buClrTx/>
                        <a:buSzTx/>
                        <a:buFontTx/>
                        <a:buNone/>
                        <a:defRPr/>
                      </a:pP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平台正式上线对外发布，召开产品发布会，进行相关宣传</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7B02F"/>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r>
              <a:tr h="158817">
                <a:tc vMerge="1">
                  <a:tcPr marL="0" marR="0" marT="0" marB="0" anchor="ctr">
                    <a:solidFill>
                      <a:srgbClr val="2DB1AF"/>
                    </a:solidFill>
                  </a:tcPr>
                </a:tc>
                <a:tc>
                  <a:txBody>
                    <a:bodyPr/>
                    <a:lstStyle/>
                    <a:p>
                      <a:pPr algn="l" fontAlgn="ct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开始平台的日常业务运营</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93C6CE"/>
                    </a:solidFill>
                  </a:tcPr>
                </a:tc>
              </a:tr>
              <a:tr h="158817">
                <a:tc rowSpan="3">
                  <a:txBody>
                    <a:bodyPr/>
                    <a:lstStyle/>
                    <a:p>
                      <a:pPr marL="0" marR="0" lvl="0" indent="0" algn="ctr" defTabSz="2438400" rtl="0" eaLnBrk="1" fontAlgn="ctr" latinLnBrk="0" hangingPunct="1">
                        <a:lnSpc>
                          <a:spcPct val="100000"/>
                        </a:lnSpc>
                        <a:spcBef>
                          <a:spcPts val="0"/>
                        </a:spcBef>
                        <a:spcAft>
                          <a:spcPts val="0"/>
                        </a:spcAft>
                        <a:buClrTx/>
                        <a:buSzTx/>
                        <a:buFontTx/>
                        <a:buNone/>
                        <a:defRPr/>
                      </a:pPr>
                      <a:r>
                        <a:rPr lang="zh-CN" altLang="en-US" sz="1000" b="1" kern="1200" dirty="0">
                          <a:solidFill>
                            <a:schemeClr val="bg1"/>
                          </a:solidFill>
                          <a:latin typeface="微软雅黑" panose="020B0503020204020204" pitchFamily="34" charset="-122"/>
                          <a:ea typeface="微软雅黑" panose="020B0503020204020204" pitchFamily="34" charset="-122"/>
                          <a:cs typeface="+mn-ea"/>
                          <a:sym typeface="+mn-lt"/>
                        </a:rPr>
                        <a:t>平台应用推广</a:t>
                      </a:r>
                      <a:endParaRPr lang="zh-CN" altLang="en-US" sz="1000" b="1" kern="1200" dirty="0">
                        <a:solidFill>
                          <a:schemeClr val="bg1"/>
                        </a:solidFill>
                        <a:latin typeface="微软雅黑" panose="020B0503020204020204" pitchFamily="34" charset="-122"/>
                        <a:ea typeface="微软雅黑" panose="020B0503020204020204" pitchFamily="34" charset="-122"/>
                        <a:cs typeface="+mn-ea"/>
                        <a:sym typeface="+mn-lt"/>
                      </a:endParaRPr>
                    </a:p>
                  </a:txBody>
                  <a:tcPr marL="0" marR="0" marT="0" marB="0" anchor="ctr">
                    <a:solidFill>
                      <a:schemeClr val="accent1"/>
                    </a:solidFill>
                  </a:tcPr>
                </a:tc>
                <a:tc>
                  <a:txBody>
                    <a:bodyPr/>
                    <a:lstStyle/>
                    <a:p>
                      <a:pPr algn="l" fontAlgn="ct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负责平台的业务运营，客户营销，并持续进行平台的应用推广</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93C6CE"/>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93C6CE"/>
                    </a:solidFill>
                  </a:tcPr>
                </a:tc>
              </a:tr>
              <a:tr h="158817">
                <a:tc vMerge="1">
                  <a:tcPr marL="0" marR="0" marT="72000" marB="72000" anchor="ctr"/>
                </a:tc>
                <a:tc>
                  <a:txBody>
                    <a:bodyPr/>
                    <a:lstStyle/>
                    <a:p>
                      <a:pPr algn="l" fontAlgn="ct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负责平台功能迭代，技术维护与应用，并持续进行平台的应用推广</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258EA1"/>
                    </a:solidFill>
                  </a:tcPr>
                </a:tc>
              </a:tr>
              <a:tr h="158817">
                <a:tc vMerge="1">
                  <a:tcPr marL="0" marR="0" marT="72000" marB="72000" anchor="ctr"/>
                </a:tc>
                <a:tc>
                  <a:txBody>
                    <a:bodyPr/>
                    <a:lstStyle/>
                    <a:p>
                      <a:pPr algn="l" fontAlgn="ctr"/>
                      <a:r>
                        <a:rPr lang="zh-CN" altLang="en-US" sz="850" b="1" i="0" u="none" strike="noStrike" dirty="0">
                          <a:solidFill>
                            <a:schemeClr val="tx1"/>
                          </a:solidFill>
                          <a:effectLst/>
                          <a:latin typeface="微软雅黑" panose="020B0503020204020204" pitchFamily="34" charset="-122"/>
                          <a:ea typeface="微软雅黑" panose="020B0503020204020204" pitchFamily="34" charset="-122"/>
                        </a:rPr>
                        <a:t>进行平台的第二阶段建设</a:t>
                      </a:r>
                      <a:endParaRPr lang="zh-CN" altLang="en-US" sz="850" b="1" i="0" u="none" strike="noStrike" dirty="0">
                        <a:solidFill>
                          <a:schemeClr val="tx1"/>
                        </a:solidFill>
                        <a:effectLst/>
                        <a:latin typeface="微软雅黑" panose="020B0503020204020204" pitchFamily="34" charset="-122"/>
                        <a:ea typeface="微软雅黑" panose="020B0503020204020204" pitchFamily="34" charset="-122"/>
                      </a:endParaRPr>
                    </a:p>
                  </a:txBody>
                  <a:tcPr marL="36000" marR="36000" marT="36000" marB="36000" anchor="ctr">
                    <a:solidFill>
                      <a:schemeClr val="bg1">
                        <a:lumMod val="95000"/>
                      </a:schemeClr>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chemeClr val="bg1">
                        <a:lumMod val="95000"/>
                      </a:schemeClr>
                    </a:solidFill>
                  </a:tcPr>
                </a:tc>
                <a:tc>
                  <a:txBody>
                    <a:bodyPr/>
                    <a:lstStyle/>
                    <a:p>
                      <a:endParaRPr lang="zh-CN" altLang="en-US" sz="700" dirty="0">
                        <a:latin typeface="微软雅黑" panose="020B0503020204020204" pitchFamily="34" charset="-122"/>
                        <a:ea typeface="微软雅黑" panose="020B0503020204020204" pitchFamily="34" charset="-122"/>
                      </a:endParaRPr>
                    </a:p>
                  </a:txBody>
                  <a:tcPr marL="0" marR="0" marT="0" marB="0" anchor="ctr">
                    <a:solidFill>
                      <a:srgbClr val="F7B02F"/>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F7B02F"/>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F7B02F"/>
                    </a:solidFill>
                  </a:tcPr>
                </a:tc>
                <a:tc>
                  <a:txBody>
                    <a:bodyPr/>
                    <a:lstStyle/>
                    <a:p>
                      <a:pPr algn="ctr" fontAlgn="ctr"/>
                      <a:endParaRPr lang="zh-CN" altLang="en-US" sz="900" b="0" i="0" u="none" strike="noStrike" dirty="0">
                        <a:solidFill>
                          <a:schemeClr val="tx1"/>
                        </a:solidFill>
                        <a:effectLst/>
                        <a:latin typeface="微软雅黑" panose="020B0503020204020204" pitchFamily="34" charset="-122"/>
                        <a:ea typeface="微软雅黑" panose="020B0503020204020204" pitchFamily="34" charset="-122"/>
                      </a:endParaRPr>
                    </a:p>
                  </a:txBody>
                  <a:tcPr marL="0" marR="0" marT="0" marB="0" anchor="ctr">
                    <a:solidFill>
                      <a:srgbClr val="F7B02F"/>
                    </a:solidFill>
                  </a:tcPr>
                </a:tc>
              </a:tr>
            </a:tbl>
          </a:graphicData>
        </a:graphic>
      </p:graphicFrame>
      <p:grpSp>
        <p:nvGrpSpPr>
          <p:cNvPr id="8" name="组合 7"/>
          <p:cNvGrpSpPr/>
          <p:nvPr/>
        </p:nvGrpSpPr>
        <p:grpSpPr>
          <a:xfrm>
            <a:off x="5364088" y="306414"/>
            <a:ext cx="2758465" cy="398733"/>
            <a:chOff x="11763480" y="9795212"/>
            <a:chExt cx="7355906" cy="1063287"/>
          </a:xfrm>
        </p:grpSpPr>
        <p:grpSp>
          <p:nvGrpSpPr>
            <p:cNvPr id="9" name="组合 8"/>
            <p:cNvGrpSpPr/>
            <p:nvPr/>
          </p:nvGrpSpPr>
          <p:grpSpPr>
            <a:xfrm>
              <a:off x="11763480" y="9832583"/>
              <a:ext cx="2944966" cy="1025916"/>
              <a:chOff x="11763480" y="9832583"/>
              <a:chExt cx="2944966" cy="1025916"/>
            </a:xfrm>
          </p:grpSpPr>
          <p:sp>
            <p:nvSpPr>
              <p:cNvPr id="16" name="圆角矩形 15"/>
              <p:cNvSpPr/>
              <p:nvPr/>
            </p:nvSpPr>
            <p:spPr>
              <a:xfrm>
                <a:off x="11763480" y="10187943"/>
                <a:ext cx="581056" cy="287293"/>
              </a:xfrm>
              <a:prstGeom prst="roundRect">
                <a:avLst>
                  <a:gd name="adj" fmla="val 12319"/>
                </a:avLst>
              </a:prstGeom>
              <a:solidFill>
                <a:srgbClr val="91C6CE"/>
              </a:solidFill>
              <a:ln w="12700" cap="flat" cmpd="sng" algn="ctr">
                <a:noFill/>
                <a:prstDash val="solid"/>
                <a:miter lim="800000"/>
              </a:ln>
              <a:effectLst/>
            </p:spPr>
            <p:txBody>
              <a:bodyPr lIns="36000" tIns="21600" rIns="0" bIns="21600" rtlCol="0" anchor="ctr"/>
              <a:lstStyle/>
              <a:p>
                <a:endParaRPr lang="en-US" altLang="zh-CN" sz="5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8" name="TextBox 17"/>
              <p:cNvSpPr txBox="1"/>
              <p:nvPr/>
            </p:nvSpPr>
            <p:spPr>
              <a:xfrm>
                <a:off x="12205203" y="9832583"/>
                <a:ext cx="2503243" cy="102591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hangingPunct="0"/>
                <a:r>
                  <a:rPr lang="zh-CN" altLang="en-US" sz="900" b="1" dirty="0">
                    <a:latin typeface="微软雅黑" panose="020B0503020204020204" pitchFamily="34" charset="-122"/>
                    <a:ea typeface="微软雅黑" panose="020B0503020204020204" pitchFamily="34" charset="-122"/>
                  </a:rPr>
                  <a:t>运营公司主导</a:t>
                </a:r>
                <a:endParaRPr lang="zh-CN" altLang="en-US" sz="900" b="1" dirty="0">
                  <a:latin typeface="微软雅黑" panose="020B0503020204020204" pitchFamily="34" charset="-122"/>
                  <a:ea typeface="微软雅黑" panose="020B0503020204020204" pitchFamily="34" charset="-122"/>
                  <a:sym typeface="Calibri" panose="020F0502020204030204"/>
                </a:endParaRPr>
              </a:p>
            </p:txBody>
          </p:sp>
        </p:grpSp>
        <p:grpSp>
          <p:nvGrpSpPr>
            <p:cNvPr id="10" name="组合 9"/>
            <p:cNvGrpSpPr/>
            <p:nvPr/>
          </p:nvGrpSpPr>
          <p:grpSpPr>
            <a:xfrm>
              <a:off x="14642633" y="9795212"/>
              <a:ext cx="2333940" cy="1025916"/>
              <a:chOff x="12418785" y="9781783"/>
              <a:chExt cx="2333940" cy="1025916"/>
            </a:xfrm>
          </p:grpSpPr>
          <p:sp>
            <p:nvSpPr>
              <p:cNvPr id="14" name="圆角矩形 13"/>
              <p:cNvSpPr/>
              <p:nvPr/>
            </p:nvSpPr>
            <p:spPr>
              <a:xfrm>
                <a:off x="12418785" y="10187942"/>
                <a:ext cx="581055" cy="287293"/>
              </a:xfrm>
              <a:prstGeom prst="roundRect">
                <a:avLst>
                  <a:gd name="adj" fmla="val 12319"/>
                </a:avLst>
              </a:prstGeom>
              <a:solidFill>
                <a:srgbClr val="258EA1"/>
              </a:solidFill>
              <a:ln w="12700" cap="flat" cmpd="sng" algn="ctr">
                <a:noFill/>
                <a:prstDash val="solid"/>
                <a:miter lim="800000"/>
              </a:ln>
              <a:effectLst/>
            </p:spPr>
            <p:txBody>
              <a:bodyPr lIns="36000" tIns="21600" rIns="0" bIns="21600" rtlCol="0" anchor="ctr"/>
              <a:lstStyle/>
              <a:p>
                <a:endParaRPr lang="en-US" altLang="zh-CN" sz="5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5" name="TextBox 14"/>
              <p:cNvSpPr txBox="1"/>
              <p:nvPr/>
            </p:nvSpPr>
            <p:spPr>
              <a:xfrm>
                <a:off x="12835108" y="9781783"/>
                <a:ext cx="1917617" cy="102591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hangingPunct="0"/>
                <a:r>
                  <a:rPr lang="zh-CN" altLang="en-US" sz="900" b="1" dirty="0">
                    <a:latin typeface="微软雅黑" panose="020B0503020204020204" pitchFamily="34" charset="-122"/>
                    <a:ea typeface="微软雅黑" panose="020B0503020204020204" pitchFamily="34" charset="-122"/>
                  </a:rPr>
                  <a:t>我司主导</a:t>
                </a:r>
                <a:endParaRPr lang="zh-CN" altLang="en-US" sz="900" b="1" dirty="0">
                  <a:latin typeface="微软雅黑" panose="020B0503020204020204" pitchFamily="34" charset="-122"/>
                  <a:ea typeface="微软雅黑" panose="020B0503020204020204" pitchFamily="34" charset="-122"/>
                  <a:sym typeface="Calibri" panose="020F0502020204030204"/>
                </a:endParaRPr>
              </a:p>
            </p:txBody>
          </p:sp>
        </p:grpSp>
        <p:grpSp>
          <p:nvGrpSpPr>
            <p:cNvPr id="11" name="组合 10"/>
            <p:cNvGrpSpPr/>
            <p:nvPr/>
          </p:nvGrpSpPr>
          <p:grpSpPr>
            <a:xfrm>
              <a:off x="16815372" y="9807182"/>
              <a:ext cx="2304014" cy="1025916"/>
              <a:chOff x="12418785" y="9807183"/>
              <a:chExt cx="2304014" cy="1025916"/>
            </a:xfrm>
          </p:grpSpPr>
          <p:sp>
            <p:nvSpPr>
              <p:cNvPr id="12" name="圆角矩形 11"/>
              <p:cNvSpPr/>
              <p:nvPr/>
            </p:nvSpPr>
            <p:spPr>
              <a:xfrm>
                <a:off x="12418785" y="10187942"/>
                <a:ext cx="581055" cy="287293"/>
              </a:xfrm>
              <a:prstGeom prst="roundRect">
                <a:avLst>
                  <a:gd name="adj" fmla="val 12319"/>
                </a:avLst>
              </a:prstGeom>
              <a:solidFill>
                <a:srgbClr val="EEAA2E"/>
              </a:solidFill>
              <a:ln w="12700" cap="flat" cmpd="sng" algn="ctr">
                <a:noFill/>
                <a:prstDash val="solid"/>
                <a:miter lim="800000"/>
              </a:ln>
              <a:effectLst/>
            </p:spPr>
            <p:txBody>
              <a:bodyPr lIns="36000" tIns="21600" rIns="0" bIns="21600" rtlCol="0" anchor="ctr"/>
              <a:lstStyle/>
              <a:p>
                <a:endParaRPr lang="en-US" altLang="zh-CN" sz="500" dirty="0">
                  <a:solidFill>
                    <a:schemeClr val="bg1"/>
                  </a:solidFill>
                  <a:latin typeface="微软雅黑" panose="020B0503020204020204" pitchFamily="34" charset="-122"/>
                  <a:ea typeface="微软雅黑" panose="020B0503020204020204" pitchFamily="34" charset="-122"/>
                  <a:cs typeface="+mn-ea"/>
                  <a:sym typeface="+mn-lt"/>
                </a:endParaRPr>
              </a:p>
            </p:txBody>
          </p:sp>
          <p:sp>
            <p:nvSpPr>
              <p:cNvPr id="13" name="TextBox 12"/>
              <p:cNvSpPr txBox="1"/>
              <p:nvPr/>
            </p:nvSpPr>
            <p:spPr>
              <a:xfrm>
                <a:off x="12835108" y="9807183"/>
                <a:ext cx="1887691" cy="102591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hangingPunct="0"/>
                <a:r>
                  <a:rPr lang="zh-CN" altLang="en-US" sz="900" b="1" dirty="0">
                    <a:latin typeface="微软雅黑" panose="020B0503020204020204" pitchFamily="34" charset="-122"/>
                    <a:ea typeface="微软雅黑" panose="020B0503020204020204" pitchFamily="34" charset="-122"/>
                  </a:rPr>
                  <a:t>合作完成</a:t>
                </a:r>
                <a:endParaRPr lang="zh-CN" altLang="en-US" sz="900" b="1" dirty="0">
                  <a:latin typeface="微软雅黑" panose="020B0503020204020204" pitchFamily="34" charset="-122"/>
                  <a:ea typeface="微软雅黑" panose="020B0503020204020204" pitchFamily="34" charset="-122"/>
                  <a:sym typeface="Calibri" panose="020F0502020204030204"/>
                </a:endParaRPr>
              </a:p>
            </p:txBody>
          </p:sp>
        </p:grpSp>
      </p:grpSp>
      <p:grpSp>
        <p:nvGrpSpPr>
          <p:cNvPr id="26" name="组合 25"/>
          <p:cNvGrpSpPr/>
          <p:nvPr/>
        </p:nvGrpSpPr>
        <p:grpSpPr>
          <a:xfrm>
            <a:off x="5715881" y="1420739"/>
            <a:ext cx="896652" cy="369330"/>
            <a:chOff x="708771" y="6227051"/>
            <a:chExt cx="2391072" cy="984880"/>
          </a:xfrm>
        </p:grpSpPr>
        <p:pic>
          <p:nvPicPr>
            <p:cNvPr id="27" name="图片 26"/>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8771" y="6504086"/>
              <a:ext cx="347013" cy="347013"/>
            </a:xfrm>
            <a:prstGeom prst="rect">
              <a:avLst/>
            </a:prstGeom>
          </p:spPr>
        </p:pic>
        <p:sp>
          <p:nvSpPr>
            <p:cNvPr id="28" name="TextBox 27"/>
            <p:cNvSpPr txBox="1"/>
            <p:nvPr/>
          </p:nvSpPr>
          <p:spPr>
            <a:xfrm>
              <a:off x="801784" y="6227051"/>
              <a:ext cx="2298059" cy="9848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gn="ctr" hangingPunct="0"/>
              <a:r>
                <a:rPr lang="zh-CN" altLang="en-US" sz="800" b="1" dirty="0">
                  <a:solidFill>
                    <a:srgbClr val="000000"/>
                  </a:solidFill>
                  <a:latin typeface="微软雅黑" panose="020B0503020204020204" pitchFamily="34" charset="-122"/>
                  <a:ea typeface="微软雅黑" panose="020B0503020204020204" pitchFamily="34" charset="-122"/>
                  <a:sym typeface="Calibri" panose="020F0502020204030204"/>
                </a:rPr>
                <a:t>签订合作协议</a:t>
              </a:r>
              <a:endParaRPr lang="en-US" altLang="zh-CN" sz="800" b="1" dirty="0">
                <a:solidFill>
                  <a:srgbClr val="000000"/>
                </a:solidFill>
                <a:latin typeface="微软雅黑" panose="020B0503020204020204" pitchFamily="34" charset="-122"/>
                <a:ea typeface="微软雅黑" panose="020B0503020204020204" pitchFamily="34" charset="-122"/>
                <a:sym typeface="Calibri" panose="020F0502020204030204"/>
              </a:endParaRPr>
            </a:p>
          </p:txBody>
        </p:sp>
      </p:grpSp>
      <p:grpSp>
        <p:nvGrpSpPr>
          <p:cNvPr id="29" name="组合 28"/>
          <p:cNvGrpSpPr/>
          <p:nvPr/>
        </p:nvGrpSpPr>
        <p:grpSpPr>
          <a:xfrm>
            <a:off x="5906381" y="1635881"/>
            <a:ext cx="845356" cy="369330"/>
            <a:chOff x="708771" y="6227051"/>
            <a:chExt cx="2254283" cy="984880"/>
          </a:xfrm>
        </p:grpSpPr>
        <p:pic>
          <p:nvPicPr>
            <p:cNvPr id="30" name="图片 29"/>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8771" y="6504086"/>
              <a:ext cx="347013" cy="347013"/>
            </a:xfrm>
            <a:prstGeom prst="rect">
              <a:avLst/>
            </a:prstGeom>
          </p:spPr>
        </p:pic>
        <p:sp>
          <p:nvSpPr>
            <p:cNvPr id="31" name="TextBox 30"/>
            <p:cNvSpPr txBox="1"/>
            <p:nvPr/>
          </p:nvSpPr>
          <p:spPr>
            <a:xfrm>
              <a:off x="938574" y="6227051"/>
              <a:ext cx="2024480" cy="9848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gn="ctr" hangingPunct="0"/>
              <a:r>
                <a:rPr lang="zh-CN" altLang="en-US" sz="800" b="1" dirty="0">
                  <a:solidFill>
                    <a:srgbClr val="000000"/>
                  </a:solidFill>
                  <a:latin typeface="微软雅黑" panose="020B0503020204020204" pitchFamily="34" charset="-122"/>
                  <a:ea typeface="微软雅黑" panose="020B0503020204020204" pitchFamily="34" charset="-122"/>
                  <a:sym typeface="Calibri" panose="020F0502020204030204"/>
                </a:rPr>
                <a:t>成立项目组</a:t>
              </a:r>
              <a:endParaRPr lang="en-US" altLang="zh-CN" sz="800" b="1" dirty="0">
                <a:solidFill>
                  <a:srgbClr val="000000"/>
                </a:solidFill>
                <a:latin typeface="微软雅黑" panose="020B0503020204020204" pitchFamily="34" charset="-122"/>
                <a:ea typeface="微软雅黑" panose="020B0503020204020204" pitchFamily="34" charset="-122"/>
                <a:sym typeface="Calibri" panose="020F0502020204030204"/>
              </a:endParaRPr>
            </a:p>
          </p:txBody>
        </p:sp>
      </p:grpSp>
      <p:grpSp>
        <p:nvGrpSpPr>
          <p:cNvPr id="32" name="组合 31"/>
          <p:cNvGrpSpPr/>
          <p:nvPr/>
        </p:nvGrpSpPr>
        <p:grpSpPr>
          <a:xfrm>
            <a:off x="6389990" y="2441451"/>
            <a:ext cx="896652" cy="369330"/>
            <a:chOff x="708771" y="6227051"/>
            <a:chExt cx="2391071" cy="984880"/>
          </a:xfrm>
        </p:grpSpPr>
        <p:pic>
          <p:nvPicPr>
            <p:cNvPr id="33" name="图片 3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8771" y="6504086"/>
              <a:ext cx="347013" cy="347013"/>
            </a:xfrm>
            <a:prstGeom prst="rect">
              <a:avLst/>
            </a:prstGeom>
          </p:spPr>
        </p:pic>
        <p:sp>
          <p:nvSpPr>
            <p:cNvPr id="34" name="TextBox 33"/>
            <p:cNvSpPr txBox="1"/>
            <p:nvPr/>
          </p:nvSpPr>
          <p:spPr>
            <a:xfrm>
              <a:off x="801784" y="6227051"/>
              <a:ext cx="2298058" cy="9848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gn="ctr" hangingPunct="0"/>
              <a:r>
                <a:rPr lang="zh-CN" altLang="en-US" sz="800" b="1" dirty="0">
                  <a:solidFill>
                    <a:srgbClr val="000000"/>
                  </a:solidFill>
                  <a:latin typeface="微软雅黑" panose="020B0503020204020204" pitchFamily="34" charset="-122"/>
                  <a:ea typeface="微软雅黑" panose="020B0503020204020204" pitchFamily="34" charset="-122"/>
                  <a:sym typeface="Calibri" panose="020F0502020204030204"/>
                </a:rPr>
                <a:t>成立合资公司</a:t>
              </a:r>
              <a:endParaRPr lang="en-US" altLang="zh-CN" sz="800" b="1" dirty="0">
                <a:solidFill>
                  <a:srgbClr val="000000"/>
                </a:solidFill>
                <a:latin typeface="微软雅黑" panose="020B0503020204020204" pitchFamily="34" charset="-122"/>
                <a:ea typeface="微软雅黑" panose="020B0503020204020204" pitchFamily="34" charset="-122"/>
                <a:sym typeface="Calibri" panose="020F0502020204030204"/>
              </a:endParaRPr>
            </a:p>
          </p:txBody>
        </p:sp>
      </p:grpSp>
      <p:grpSp>
        <p:nvGrpSpPr>
          <p:cNvPr id="35" name="组合 34"/>
          <p:cNvGrpSpPr/>
          <p:nvPr/>
        </p:nvGrpSpPr>
        <p:grpSpPr>
          <a:xfrm>
            <a:off x="7358385" y="4050010"/>
            <a:ext cx="1094496" cy="369330"/>
            <a:chOff x="708771" y="6227051"/>
            <a:chExt cx="2918653" cy="984880"/>
          </a:xfrm>
        </p:grpSpPr>
        <p:pic>
          <p:nvPicPr>
            <p:cNvPr id="36" name="图片 35"/>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8771" y="6504086"/>
              <a:ext cx="347013" cy="347013"/>
            </a:xfrm>
            <a:prstGeom prst="rect">
              <a:avLst/>
            </a:prstGeom>
          </p:spPr>
        </p:pic>
        <p:sp>
          <p:nvSpPr>
            <p:cNvPr id="37" name="TextBox 36"/>
            <p:cNvSpPr txBox="1"/>
            <p:nvPr/>
          </p:nvSpPr>
          <p:spPr>
            <a:xfrm>
              <a:off x="782208" y="6227051"/>
              <a:ext cx="2845216" cy="9848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gn="ctr" hangingPunct="0"/>
              <a:r>
                <a:rPr lang="zh-CN" altLang="en-US" sz="800" b="1" dirty="0">
                  <a:solidFill>
                    <a:srgbClr val="000000"/>
                  </a:solidFill>
                  <a:latin typeface="微软雅黑" panose="020B0503020204020204" pitchFamily="34" charset="-122"/>
                  <a:ea typeface="微软雅黑" panose="020B0503020204020204" pitchFamily="34" charset="-122"/>
                  <a:sym typeface="Calibri" panose="020F0502020204030204"/>
                </a:rPr>
                <a:t>平台正式对外发布</a:t>
              </a:r>
              <a:endParaRPr lang="en-US" altLang="zh-CN" sz="800" b="1" dirty="0">
                <a:solidFill>
                  <a:srgbClr val="000000"/>
                </a:solidFill>
                <a:latin typeface="微软雅黑" panose="020B0503020204020204" pitchFamily="34" charset="-122"/>
                <a:ea typeface="微软雅黑" panose="020B0503020204020204" pitchFamily="34" charset="-122"/>
                <a:sym typeface="Calibri" panose="020F0502020204030204"/>
              </a:endParaRPr>
            </a:p>
          </p:txBody>
        </p:sp>
      </p:grpSp>
      <p:grpSp>
        <p:nvGrpSpPr>
          <p:cNvPr id="38" name="组合 37"/>
          <p:cNvGrpSpPr/>
          <p:nvPr/>
        </p:nvGrpSpPr>
        <p:grpSpPr>
          <a:xfrm>
            <a:off x="7315715" y="3454896"/>
            <a:ext cx="896652" cy="369330"/>
            <a:chOff x="708771" y="6227051"/>
            <a:chExt cx="2391071" cy="984880"/>
          </a:xfrm>
        </p:grpSpPr>
        <p:pic>
          <p:nvPicPr>
            <p:cNvPr id="39" name="图片 38"/>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8771" y="6504086"/>
              <a:ext cx="347013" cy="347013"/>
            </a:xfrm>
            <a:prstGeom prst="rect">
              <a:avLst/>
            </a:prstGeom>
          </p:spPr>
        </p:pic>
        <p:sp>
          <p:nvSpPr>
            <p:cNvPr id="40" name="TextBox 39"/>
            <p:cNvSpPr txBox="1"/>
            <p:nvPr/>
          </p:nvSpPr>
          <p:spPr>
            <a:xfrm>
              <a:off x="801784" y="6227051"/>
              <a:ext cx="2298058" cy="9848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gn="ctr" hangingPunct="0"/>
              <a:r>
                <a:rPr lang="zh-CN" altLang="en-US" sz="800" b="1" dirty="0">
                  <a:solidFill>
                    <a:srgbClr val="000000"/>
                  </a:solidFill>
                  <a:latin typeface="微软雅黑" panose="020B0503020204020204" pitchFamily="34" charset="-122"/>
                  <a:ea typeface="微软雅黑" panose="020B0503020204020204" pitchFamily="34" charset="-122"/>
                  <a:sym typeface="Calibri" panose="020F0502020204030204"/>
                </a:rPr>
                <a:t>平台开发完成</a:t>
              </a:r>
              <a:endParaRPr lang="en-US" altLang="zh-CN" sz="800" b="1" dirty="0">
                <a:solidFill>
                  <a:srgbClr val="000000"/>
                </a:solidFill>
                <a:latin typeface="微软雅黑" panose="020B0503020204020204" pitchFamily="34" charset="-122"/>
                <a:ea typeface="微软雅黑" panose="020B0503020204020204" pitchFamily="34" charset="-122"/>
                <a:sym typeface="Calibri" panose="020F0502020204030204"/>
              </a:endParaRPr>
            </a:p>
          </p:txBody>
        </p:sp>
      </p:grpSp>
      <p:grpSp>
        <p:nvGrpSpPr>
          <p:cNvPr id="41" name="组合 40"/>
          <p:cNvGrpSpPr/>
          <p:nvPr/>
        </p:nvGrpSpPr>
        <p:grpSpPr>
          <a:xfrm>
            <a:off x="6439699" y="2839356"/>
            <a:ext cx="896652" cy="369330"/>
            <a:chOff x="708771" y="6227051"/>
            <a:chExt cx="2391071" cy="984880"/>
          </a:xfrm>
        </p:grpSpPr>
        <p:pic>
          <p:nvPicPr>
            <p:cNvPr id="42" name="图片 41"/>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708771" y="6504086"/>
              <a:ext cx="347013" cy="347013"/>
            </a:xfrm>
            <a:prstGeom prst="rect">
              <a:avLst/>
            </a:prstGeom>
          </p:spPr>
        </p:pic>
        <p:sp>
          <p:nvSpPr>
            <p:cNvPr id="43" name="TextBox 42"/>
            <p:cNvSpPr txBox="1"/>
            <p:nvPr/>
          </p:nvSpPr>
          <p:spPr>
            <a:xfrm>
              <a:off x="801784" y="6227051"/>
              <a:ext cx="2298058" cy="98488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pPr algn="ctr" hangingPunct="0"/>
              <a:r>
                <a:rPr lang="zh-CN" altLang="en-US" sz="800" b="1" dirty="0">
                  <a:solidFill>
                    <a:srgbClr val="000000"/>
                  </a:solidFill>
                  <a:latin typeface="微软雅黑" panose="020B0503020204020204" pitchFamily="34" charset="-122"/>
                  <a:ea typeface="微软雅黑" panose="020B0503020204020204" pitchFamily="34" charset="-122"/>
                  <a:sym typeface="Calibri" panose="020F0502020204030204"/>
                </a:rPr>
                <a:t>平台设计完成</a:t>
              </a:r>
              <a:endParaRPr lang="en-US" altLang="zh-CN" sz="800" b="1" dirty="0">
                <a:solidFill>
                  <a:srgbClr val="000000"/>
                </a:solidFill>
                <a:latin typeface="微软雅黑" panose="020B0503020204020204" pitchFamily="34" charset="-122"/>
                <a:ea typeface="微软雅黑" panose="020B0503020204020204" pitchFamily="34" charset="-122"/>
                <a:sym typeface="Calibri" panose="020F0502020204030204"/>
              </a:endParaRPr>
            </a:p>
          </p:txBody>
        </p:sp>
      </p:grpSp>
    </p:spTree>
  </p:cSld>
  <p:clrMapOvr>
    <a:masterClrMapping/>
  </p:clrMapOvr>
</p:sld>
</file>

<file path=ppt/slides/slide3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3166889" y="1832620"/>
            <a:ext cx="5796136" cy="720080"/>
          </a:xfrm>
        </p:spPr>
        <p:txBody>
          <a:bodyPr>
            <a:normAutofit/>
          </a:bodyPr>
          <a:lstStyle/>
          <a:p>
            <a:pPr>
              <a:lnSpc>
                <a:spcPct val="150000"/>
              </a:lnSpc>
            </a:pPr>
            <a:r>
              <a:rPr lang="zh-CN" altLang="en-US" dirty="0">
                <a:solidFill>
                  <a:srgbClr val="258EA1"/>
                </a:solidFill>
                <a:latin typeface="Arial" panose="020B0604020202020204" pitchFamily="34" charset="0"/>
                <a:cs typeface="Arial" panose="020B0604020202020204" pitchFamily="34" charset="0"/>
              </a:rPr>
              <a:t>智能充电桩产业平台运营方案</a:t>
            </a:r>
            <a:endParaRPr lang="zh-CN" altLang="en-US" dirty="0">
              <a:solidFill>
                <a:srgbClr val="258EA1"/>
              </a:solidFill>
              <a:latin typeface="Arial" panose="020B0604020202020204" pitchFamily="34" charset="0"/>
              <a:cs typeface="Arial" panose="020B0604020202020204" pitchFamily="34" charset="0"/>
            </a:endParaRPr>
          </a:p>
        </p:txBody>
      </p:sp>
      <p:sp>
        <p:nvSpPr>
          <p:cNvPr id="11" name="文本占位符 10"/>
          <p:cNvSpPr>
            <a:spLocks noGrp="1"/>
          </p:cNvSpPr>
          <p:nvPr>
            <p:ph type="body" sz="quarter" idx="13"/>
          </p:nvPr>
        </p:nvSpPr>
        <p:spPr>
          <a:xfrm>
            <a:off x="1831504" y="1747363"/>
            <a:ext cx="1214438" cy="928694"/>
          </a:xfrm>
        </p:spPr>
        <p:txBody>
          <a:bodyPr/>
          <a:lstStyle/>
          <a:p>
            <a:r>
              <a:rPr lang="en-US" altLang="zh-CN" b="1" dirty="0">
                <a:latin typeface="Arial" panose="020B0604020202020204" pitchFamily="34" charset="0"/>
                <a:cs typeface="Arial" panose="020B0604020202020204" pitchFamily="34" charset="0"/>
              </a:rPr>
              <a:t>04</a:t>
            </a:r>
            <a:endParaRPr lang="zh-CN" altLang="en-US" b="1" dirty="0">
              <a:latin typeface="Arial" panose="020B0604020202020204" pitchFamily="34" charset="0"/>
              <a:cs typeface="Arial" panose="020B0604020202020204" pitchFamily="34" charset="0"/>
            </a:endParaRPr>
          </a:p>
        </p:txBody>
      </p:sp>
    </p:spTree>
  </p:cSld>
  <p:clrMapOvr>
    <a:masterClrMapping/>
  </p:clrMapOvr>
</p:sld>
</file>

<file path=ppt/slides/slide3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充电桩平台运营</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产品运营</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4"/>
          <p:cNvGrpSpPr/>
          <p:nvPr/>
        </p:nvGrpSpPr>
        <p:grpSpPr>
          <a:xfrm>
            <a:off x="151604" y="842990"/>
            <a:ext cx="8164812" cy="4304404"/>
            <a:chOff x="151604" y="842990"/>
            <a:chExt cx="8164812" cy="4304404"/>
          </a:xfrm>
        </p:grpSpPr>
        <p:sp>
          <p:nvSpPr>
            <p:cNvPr id="6" name="任意多边形 5"/>
            <p:cNvSpPr/>
            <p:nvPr/>
          </p:nvSpPr>
          <p:spPr>
            <a:xfrm flipH="1">
              <a:off x="475215" y="898127"/>
              <a:ext cx="5343972" cy="3956914"/>
            </a:xfrm>
            <a:custGeom>
              <a:avLst/>
              <a:gdLst>
                <a:gd name="connsiteX0" fmla="*/ 6128642 w 6460402"/>
                <a:gd name="connsiteY0" fmla="*/ 2544539 h 4978287"/>
                <a:gd name="connsiteX1" fmla="*/ 6128642 w 6460402"/>
                <a:gd name="connsiteY1" fmla="*/ 2578165 h 4978287"/>
                <a:gd name="connsiteX2" fmla="*/ 6205767 w 6460402"/>
                <a:gd name="connsiteY2" fmla="*/ 2578165 h 4978287"/>
                <a:gd name="connsiteX3" fmla="*/ 6205767 w 6460402"/>
                <a:gd name="connsiteY3" fmla="*/ 2544539 h 4978287"/>
                <a:gd name="connsiteX4" fmla="*/ 6128642 w 6460402"/>
                <a:gd name="connsiteY4" fmla="*/ 2359082 h 4978287"/>
                <a:gd name="connsiteX5" fmla="*/ 6128642 w 6460402"/>
                <a:gd name="connsiteY5" fmla="*/ 2374918 h 4978287"/>
                <a:gd name="connsiteX6" fmla="*/ 6205767 w 6460402"/>
                <a:gd name="connsiteY6" fmla="*/ 2374918 h 4978287"/>
                <a:gd name="connsiteX7" fmla="*/ 6205767 w 6460402"/>
                <a:gd name="connsiteY7" fmla="*/ 2359082 h 4978287"/>
                <a:gd name="connsiteX8" fmla="*/ 6128642 w 6460402"/>
                <a:gd name="connsiteY8" fmla="*/ 2175435 h 4978287"/>
                <a:gd name="connsiteX9" fmla="*/ 6128642 w 6460402"/>
                <a:gd name="connsiteY9" fmla="*/ 2189461 h 4978287"/>
                <a:gd name="connsiteX10" fmla="*/ 6205767 w 6460402"/>
                <a:gd name="connsiteY10" fmla="*/ 2189461 h 4978287"/>
                <a:gd name="connsiteX11" fmla="*/ 6205767 w 6460402"/>
                <a:gd name="connsiteY11" fmla="*/ 2175435 h 4978287"/>
                <a:gd name="connsiteX12" fmla="*/ 550566 w 6460402"/>
                <a:gd name="connsiteY12" fmla="*/ 0 h 4978287"/>
                <a:gd name="connsiteX13" fmla="*/ 1089947 w 6460402"/>
                <a:gd name="connsiteY13" fmla="*/ 439608 h 4978287"/>
                <a:gd name="connsiteX14" fmla="*/ 1094328 w 6460402"/>
                <a:gd name="connsiteY14" fmla="*/ 483067 h 4978287"/>
                <a:gd name="connsiteX15" fmla="*/ 3355244 w 6460402"/>
                <a:gd name="connsiteY15" fmla="*/ 483067 h 4978287"/>
                <a:gd name="connsiteX16" fmla="*/ 3774352 w 6460402"/>
                <a:gd name="connsiteY16" fmla="*/ 902175 h 4978287"/>
                <a:gd name="connsiteX17" fmla="*/ 3774352 w 6460402"/>
                <a:gd name="connsiteY17" fmla="*/ 1433662 h 4978287"/>
                <a:gd name="connsiteX18" fmla="*/ 3776218 w 6460402"/>
                <a:gd name="connsiteY18" fmla="*/ 1433662 h 4978287"/>
                <a:gd name="connsiteX19" fmla="*/ 3776218 w 6460402"/>
                <a:gd name="connsiteY19" fmla="*/ 1732154 h 4978287"/>
                <a:gd name="connsiteX20" fmla="*/ 4049878 w 6460402"/>
                <a:gd name="connsiteY20" fmla="*/ 2005814 h 4978287"/>
                <a:gd name="connsiteX21" fmla="*/ 5752319 w 6460402"/>
                <a:gd name="connsiteY21" fmla="*/ 2005814 h 4978287"/>
                <a:gd name="connsiteX22" fmla="*/ 5752319 w 6460402"/>
                <a:gd name="connsiteY22" fmla="*/ 1999666 h 4978287"/>
                <a:gd name="connsiteX23" fmla="*/ 6128642 w 6460402"/>
                <a:gd name="connsiteY23" fmla="*/ 1999666 h 4978287"/>
                <a:gd name="connsiteX24" fmla="*/ 6128642 w 6460402"/>
                <a:gd name="connsiteY24" fmla="*/ 2005814 h 4978287"/>
                <a:gd name="connsiteX25" fmla="*/ 6205767 w 6460402"/>
                <a:gd name="connsiteY25" fmla="*/ 2005814 h 4978287"/>
                <a:gd name="connsiteX26" fmla="*/ 6205767 w 6460402"/>
                <a:gd name="connsiteY26" fmla="*/ 2005162 h 4978287"/>
                <a:gd name="connsiteX27" fmla="*/ 6460402 w 6460402"/>
                <a:gd name="connsiteY27" fmla="*/ 2005162 h 4978287"/>
                <a:gd name="connsiteX28" fmla="*/ 6460402 w 6460402"/>
                <a:gd name="connsiteY28" fmla="*/ 2740090 h 4978287"/>
                <a:gd name="connsiteX29" fmla="*/ 6227992 w 6460402"/>
                <a:gd name="connsiteY29" fmla="*/ 2740090 h 4978287"/>
                <a:gd name="connsiteX30" fmla="*/ 4948699 w 6460402"/>
                <a:gd name="connsiteY30" fmla="*/ 2747786 h 4978287"/>
                <a:gd name="connsiteX31" fmla="*/ 4699917 w 6460402"/>
                <a:gd name="connsiteY31" fmla="*/ 3021446 h 4978287"/>
                <a:gd name="connsiteX32" fmla="*/ 4699917 w 6460402"/>
                <a:gd name="connsiteY32" fmla="*/ 3886050 h 4978287"/>
                <a:gd name="connsiteX33" fmla="*/ 4722636 w 6460402"/>
                <a:gd name="connsiteY33" fmla="*/ 3888341 h 4978287"/>
                <a:gd name="connsiteX34" fmla="*/ 5162244 w 6460402"/>
                <a:gd name="connsiteY34" fmla="*/ 4427721 h 4978287"/>
                <a:gd name="connsiteX35" fmla="*/ 4611678 w 6460402"/>
                <a:gd name="connsiteY35" fmla="*/ 4978287 h 4978287"/>
                <a:gd name="connsiteX36" fmla="*/ 4061112 w 6460402"/>
                <a:gd name="connsiteY36" fmla="*/ 4427721 h 4978287"/>
                <a:gd name="connsiteX37" fmla="*/ 4500720 w 6460402"/>
                <a:gd name="connsiteY37" fmla="*/ 3888341 h 4978287"/>
                <a:gd name="connsiteX38" fmla="*/ 4525038 w 6460402"/>
                <a:gd name="connsiteY38" fmla="*/ 3885889 h 4978287"/>
                <a:gd name="connsiteX39" fmla="*/ 4525038 w 6460402"/>
                <a:gd name="connsiteY39" fmla="*/ 2997273 h 4978287"/>
                <a:gd name="connsiteX40" fmla="*/ 4906045 w 6460402"/>
                <a:gd name="connsiteY40" fmla="*/ 2578165 h 4978287"/>
                <a:gd name="connsiteX41" fmla="*/ 5752319 w 6460402"/>
                <a:gd name="connsiteY41" fmla="*/ 2578165 h 4978287"/>
                <a:gd name="connsiteX42" fmla="*/ 5752319 w 6460402"/>
                <a:gd name="connsiteY42" fmla="*/ 2544539 h 4978287"/>
                <a:gd name="connsiteX43" fmla="*/ 4621379 w 6460402"/>
                <a:gd name="connsiteY43" fmla="*/ 2544539 h 4978287"/>
                <a:gd name="connsiteX44" fmla="*/ 4347719 w 6460402"/>
                <a:gd name="connsiteY44" fmla="*/ 2818199 h 4978287"/>
                <a:gd name="connsiteX45" fmla="*/ 4347719 w 6460402"/>
                <a:gd name="connsiteY45" fmla="*/ 3200314 h 4978287"/>
                <a:gd name="connsiteX46" fmla="*/ 4345853 w 6460402"/>
                <a:gd name="connsiteY46" fmla="*/ 3200314 h 4978287"/>
                <a:gd name="connsiteX47" fmla="*/ 4345853 w 6460402"/>
                <a:gd name="connsiteY47" fmla="*/ 3217647 h 4978287"/>
                <a:gd name="connsiteX48" fmla="*/ 3926745 w 6460402"/>
                <a:gd name="connsiteY48" fmla="*/ 3636755 h 4978287"/>
                <a:gd name="connsiteX49" fmla="*/ 1502623 w 6460402"/>
                <a:gd name="connsiteY49" fmla="*/ 3636755 h 4978287"/>
                <a:gd name="connsiteX50" fmla="*/ 1500080 w 6460402"/>
                <a:gd name="connsiteY50" fmla="*/ 3661988 h 4978287"/>
                <a:gd name="connsiteX51" fmla="*/ 960699 w 6460402"/>
                <a:gd name="connsiteY51" fmla="*/ 4101596 h 4978287"/>
                <a:gd name="connsiteX52" fmla="*/ 410133 w 6460402"/>
                <a:gd name="connsiteY52" fmla="*/ 3551030 h 4978287"/>
                <a:gd name="connsiteX53" fmla="*/ 960699 w 6460402"/>
                <a:gd name="connsiteY53" fmla="*/ 3000464 h 4978287"/>
                <a:gd name="connsiteX54" fmla="*/ 1500080 w 6460402"/>
                <a:gd name="connsiteY54" fmla="*/ 3440072 h 4978287"/>
                <a:gd name="connsiteX55" fmla="*/ 1502808 w 6460402"/>
                <a:gd name="connsiteY55" fmla="*/ 3467134 h 4978287"/>
                <a:gd name="connsiteX56" fmla="*/ 3879826 w 6460402"/>
                <a:gd name="connsiteY56" fmla="*/ 3467134 h 4978287"/>
                <a:gd name="connsiteX57" fmla="*/ 4153486 w 6460402"/>
                <a:gd name="connsiteY57" fmla="*/ 3193474 h 4978287"/>
                <a:gd name="connsiteX58" fmla="*/ 4153486 w 6460402"/>
                <a:gd name="connsiteY58" fmla="*/ 2935531 h 4978287"/>
                <a:gd name="connsiteX59" fmla="*/ 4155352 w 6460402"/>
                <a:gd name="connsiteY59" fmla="*/ 2935531 h 4978287"/>
                <a:gd name="connsiteX60" fmla="*/ 4155352 w 6460402"/>
                <a:gd name="connsiteY60" fmla="*/ 2794026 h 4978287"/>
                <a:gd name="connsiteX61" fmla="*/ 4574460 w 6460402"/>
                <a:gd name="connsiteY61" fmla="*/ 2374918 h 4978287"/>
                <a:gd name="connsiteX62" fmla="*/ 5752319 w 6460402"/>
                <a:gd name="connsiteY62" fmla="*/ 2374918 h 4978287"/>
                <a:gd name="connsiteX63" fmla="*/ 5752319 w 6460402"/>
                <a:gd name="connsiteY63" fmla="*/ 2359082 h 4978287"/>
                <a:gd name="connsiteX64" fmla="*/ 2802547 w 6460402"/>
                <a:gd name="connsiteY64" fmla="*/ 2359082 h 4978287"/>
                <a:gd name="connsiteX65" fmla="*/ 2799911 w 6460402"/>
                <a:gd name="connsiteY65" fmla="*/ 2385229 h 4978287"/>
                <a:gd name="connsiteX66" fmla="*/ 2260530 w 6460402"/>
                <a:gd name="connsiteY66" fmla="*/ 2824837 h 4978287"/>
                <a:gd name="connsiteX67" fmla="*/ 1709964 w 6460402"/>
                <a:gd name="connsiteY67" fmla="*/ 2274271 h 4978287"/>
                <a:gd name="connsiteX68" fmla="*/ 2260530 w 6460402"/>
                <a:gd name="connsiteY68" fmla="*/ 1723705 h 4978287"/>
                <a:gd name="connsiteX69" fmla="*/ 2799911 w 6460402"/>
                <a:gd name="connsiteY69" fmla="*/ 2163313 h 4978287"/>
                <a:gd name="connsiteX70" fmla="*/ 2802547 w 6460402"/>
                <a:gd name="connsiteY70" fmla="*/ 2189461 h 4978287"/>
                <a:gd name="connsiteX71" fmla="*/ 5752319 w 6460402"/>
                <a:gd name="connsiteY71" fmla="*/ 2189461 h 4978287"/>
                <a:gd name="connsiteX72" fmla="*/ 5752319 w 6460402"/>
                <a:gd name="connsiteY72" fmla="*/ 2175435 h 4978287"/>
                <a:gd name="connsiteX73" fmla="*/ 4002959 w 6460402"/>
                <a:gd name="connsiteY73" fmla="*/ 2175435 h 4978287"/>
                <a:gd name="connsiteX74" fmla="*/ 3583851 w 6460402"/>
                <a:gd name="connsiteY74" fmla="*/ 1756327 h 4978287"/>
                <a:gd name="connsiteX75" fmla="*/ 3583851 w 6460402"/>
                <a:gd name="connsiteY75" fmla="*/ 1605112 h 4978287"/>
                <a:gd name="connsiteX76" fmla="*/ 3581985 w 6460402"/>
                <a:gd name="connsiteY76" fmla="*/ 1605112 h 4978287"/>
                <a:gd name="connsiteX77" fmla="*/ 3581985 w 6460402"/>
                <a:gd name="connsiteY77" fmla="*/ 926348 h 4978287"/>
                <a:gd name="connsiteX78" fmla="*/ 3308325 w 6460402"/>
                <a:gd name="connsiteY78" fmla="*/ 652688 h 4978287"/>
                <a:gd name="connsiteX79" fmla="*/ 1090838 w 6460402"/>
                <a:gd name="connsiteY79" fmla="*/ 652688 h 4978287"/>
                <a:gd name="connsiteX80" fmla="*/ 1089947 w 6460402"/>
                <a:gd name="connsiteY80" fmla="*/ 661524 h 4978287"/>
                <a:gd name="connsiteX81" fmla="*/ 550566 w 6460402"/>
                <a:gd name="connsiteY81" fmla="*/ 1101132 h 4978287"/>
                <a:gd name="connsiteX82" fmla="*/ 0 w 6460402"/>
                <a:gd name="connsiteY82" fmla="*/ 550566 h 4978287"/>
                <a:gd name="connsiteX83" fmla="*/ 550566 w 6460402"/>
                <a:gd name="connsiteY83" fmla="*/ 0 h 4978287"/>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Lst>
              <a:rect l="l" t="t" r="r" b="b"/>
              <a:pathLst>
                <a:path w="6460402" h="4978287">
                  <a:moveTo>
                    <a:pt x="6128642" y="2544539"/>
                  </a:moveTo>
                  <a:lnTo>
                    <a:pt x="6128642" y="2578165"/>
                  </a:lnTo>
                  <a:lnTo>
                    <a:pt x="6205767" y="2578165"/>
                  </a:lnTo>
                  <a:lnTo>
                    <a:pt x="6205767" y="2544539"/>
                  </a:lnTo>
                  <a:close/>
                  <a:moveTo>
                    <a:pt x="6128642" y="2359082"/>
                  </a:moveTo>
                  <a:lnTo>
                    <a:pt x="6128642" y="2374918"/>
                  </a:lnTo>
                  <a:lnTo>
                    <a:pt x="6205767" y="2374918"/>
                  </a:lnTo>
                  <a:lnTo>
                    <a:pt x="6205767" y="2359082"/>
                  </a:lnTo>
                  <a:close/>
                  <a:moveTo>
                    <a:pt x="6128642" y="2175435"/>
                  </a:moveTo>
                  <a:lnTo>
                    <a:pt x="6128642" y="2189461"/>
                  </a:lnTo>
                  <a:lnTo>
                    <a:pt x="6205767" y="2189461"/>
                  </a:lnTo>
                  <a:lnTo>
                    <a:pt x="6205767" y="2175435"/>
                  </a:lnTo>
                  <a:close/>
                  <a:moveTo>
                    <a:pt x="550566" y="0"/>
                  </a:moveTo>
                  <a:cubicBezTo>
                    <a:pt x="816627" y="0"/>
                    <a:pt x="1038609" y="188724"/>
                    <a:pt x="1089947" y="439608"/>
                  </a:cubicBezTo>
                  <a:lnTo>
                    <a:pt x="1094328" y="483067"/>
                  </a:lnTo>
                  <a:lnTo>
                    <a:pt x="3355244" y="483067"/>
                  </a:lnTo>
                  <a:cubicBezTo>
                    <a:pt x="3586711" y="483067"/>
                    <a:pt x="3774352" y="670708"/>
                    <a:pt x="3774352" y="902175"/>
                  </a:cubicBezTo>
                  <a:lnTo>
                    <a:pt x="3774352" y="1433662"/>
                  </a:lnTo>
                  <a:lnTo>
                    <a:pt x="3776218" y="1433662"/>
                  </a:lnTo>
                  <a:lnTo>
                    <a:pt x="3776218" y="1732154"/>
                  </a:lnTo>
                  <a:cubicBezTo>
                    <a:pt x="3776218" y="1883292"/>
                    <a:pt x="3898740" y="2005814"/>
                    <a:pt x="4049878" y="2005814"/>
                  </a:cubicBezTo>
                  <a:lnTo>
                    <a:pt x="5752319" y="2005814"/>
                  </a:lnTo>
                  <a:lnTo>
                    <a:pt x="5752319" y="1999666"/>
                  </a:lnTo>
                  <a:lnTo>
                    <a:pt x="6128642" y="1999666"/>
                  </a:lnTo>
                  <a:lnTo>
                    <a:pt x="6128642" y="2005814"/>
                  </a:lnTo>
                  <a:lnTo>
                    <a:pt x="6205767" y="2005814"/>
                  </a:lnTo>
                  <a:lnTo>
                    <a:pt x="6205767" y="2005162"/>
                  </a:lnTo>
                  <a:lnTo>
                    <a:pt x="6460402" y="2005162"/>
                  </a:lnTo>
                  <a:lnTo>
                    <a:pt x="6460402" y="2740090"/>
                  </a:lnTo>
                  <a:lnTo>
                    <a:pt x="6227992" y="2740090"/>
                  </a:lnTo>
                  <a:lnTo>
                    <a:pt x="4948699" y="2747786"/>
                  </a:lnTo>
                  <a:cubicBezTo>
                    <a:pt x="4811301" y="2747786"/>
                    <a:pt x="4699917" y="2870308"/>
                    <a:pt x="4699917" y="3021446"/>
                  </a:cubicBezTo>
                  <a:lnTo>
                    <a:pt x="4699917" y="3886050"/>
                  </a:lnTo>
                  <a:lnTo>
                    <a:pt x="4722636" y="3888341"/>
                  </a:lnTo>
                  <a:cubicBezTo>
                    <a:pt x="4973520" y="3939679"/>
                    <a:pt x="5162244" y="4161661"/>
                    <a:pt x="5162244" y="4427721"/>
                  </a:cubicBezTo>
                  <a:cubicBezTo>
                    <a:pt x="5162244" y="4731790"/>
                    <a:pt x="4915747" y="4978287"/>
                    <a:pt x="4611678" y="4978287"/>
                  </a:cubicBezTo>
                  <a:cubicBezTo>
                    <a:pt x="4307609" y="4978287"/>
                    <a:pt x="4061112" y="4731790"/>
                    <a:pt x="4061112" y="4427721"/>
                  </a:cubicBezTo>
                  <a:cubicBezTo>
                    <a:pt x="4061112" y="4161661"/>
                    <a:pt x="4249837" y="3939679"/>
                    <a:pt x="4500720" y="3888341"/>
                  </a:cubicBezTo>
                  <a:lnTo>
                    <a:pt x="4525038" y="3885889"/>
                  </a:lnTo>
                  <a:lnTo>
                    <a:pt x="4525038" y="2997273"/>
                  </a:lnTo>
                  <a:cubicBezTo>
                    <a:pt x="4525038" y="2765806"/>
                    <a:pt x="4695621" y="2578165"/>
                    <a:pt x="4906045" y="2578165"/>
                  </a:cubicBezTo>
                  <a:lnTo>
                    <a:pt x="5752319" y="2578165"/>
                  </a:lnTo>
                  <a:lnTo>
                    <a:pt x="5752319" y="2544539"/>
                  </a:lnTo>
                  <a:lnTo>
                    <a:pt x="4621379" y="2544539"/>
                  </a:lnTo>
                  <a:cubicBezTo>
                    <a:pt x="4470241" y="2544539"/>
                    <a:pt x="4347719" y="2667061"/>
                    <a:pt x="4347719" y="2818199"/>
                  </a:cubicBezTo>
                  <a:lnTo>
                    <a:pt x="4347719" y="3200314"/>
                  </a:lnTo>
                  <a:lnTo>
                    <a:pt x="4345853" y="3200314"/>
                  </a:lnTo>
                  <a:lnTo>
                    <a:pt x="4345853" y="3217647"/>
                  </a:lnTo>
                  <a:cubicBezTo>
                    <a:pt x="4345853" y="3449114"/>
                    <a:pt x="4158212" y="3636755"/>
                    <a:pt x="3926745" y="3636755"/>
                  </a:cubicBezTo>
                  <a:lnTo>
                    <a:pt x="1502623" y="3636755"/>
                  </a:lnTo>
                  <a:lnTo>
                    <a:pt x="1500080" y="3661988"/>
                  </a:lnTo>
                  <a:cubicBezTo>
                    <a:pt x="1448742" y="3912872"/>
                    <a:pt x="1226760" y="4101596"/>
                    <a:pt x="960699" y="4101596"/>
                  </a:cubicBezTo>
                  <a:cubicBezTo>
                    <a:pt x="656630" y="4101596"/>
                    <a:pt x="410133" y="3855099"/>
                    <a:pt x="410133" y="3551030"/>
                  </a:cubicBezTo>
                  <a:cubicBezTo>
                    <a:pt x="410133" y="3246961"/>
                    <a:pt x="656630" y="3000464"/>
                    <a:pt x="960699" y="3000464"/>
                  </a:cubicBezTo>
                  <a:cubicBezTo>
                    <a:pt x="1226760" y="3000464"/>
                    <a:pt x="1448742" y="3189188"/>
                    <a:pt x="1500080" y="3440072"/>
                  </a:cubicBezTo>
                  <a:lnTo>
                    <a:pt x="1502808" y="3467134"/>
                  </a:lnTo>
                  <a:lnTo>
                    <a:pt x="3879826" y="3467134"/>
                  </a:lnTo>
                  <a:cubicBezTo>
                    <a:pt x="4030964" y="3467134"/>
                    <a:pt x="4153486" y="3344612"/>
                    <a:pt x="4153486" y="3193474"/>
                  </a:cubicBezTo>
                  <a:lnTo>
                    <a:pt x="4153486" y="2935531"/>
                  </a:lnTo>
                  <a:lnTo>
                    <a:pt x="4155352" y="2935531"/>
                  </a:lnTo>
                  <a:lnTo>
                    <a:pt x="4155352" y="2794026"/>
                  </a:lnTo>
                  <a:cubicBezTo>
                    <a:pt x="4155352" y="2562559"/>
                    <a:pt x="4342993" y="2374918"/>
                    <a:pt x="4574460" y="2374918"/>
                  </a:cubicBezTo>
                  <a:lnTo>
                    <a:pt x="5752319" y="2374918"/>
                  </a:lnTo>
                  <a:lnTo>
                    <a:pt x="5752319" y="2359082"/>
                  </a:lnTo>
                  <a:lnTo>
                    <a:pt x="2802547" y="2359082"/>
                  </a:lnTo>
                  <a:lnTo>
                    <a:pt x="2799911" y="2385229"/>
                  </a:lnTo>
                  <a:cubicBezTo>
                    <a:pt x="2748573" y="2636113"/>
                    <a:pt x="2526591" y="2824837"/>
                    <a:pt x="2260530" y="2824837"/>
                  </a:cubicBezTo>
                  <a:cubicBezTo>
                    <a:pt x="1956461" y="2824837"/>
                    <a:pt x="1709964" y="2578340"/>
                    <a:pt x="1709964" y="2274271"/>
                  </a:cubicBezTo>
                  <a:cubicBezTo>
                    <a:pt x="1709964" y="1970202"/>
                    <a:pt x="1956461" y="1723705"/>
                    <a:pt x="2260530" y="1723705"/>
                  </a:cubicBezTo>
                  <a:cubicBezTo>
                    <a:pt x="2526591" y="1723705"/>
                    <a:pt x="2748573" y="1912429"/>
                    <a:pt x="2799911" y="2163313"/>
                  </a:cubicBezTo>
                  <a:lnTo>
                    <a:pt x="2802547" y="2189461"/>
                  </a:lnTo>
                  <a:lnTo>
                    <a:pt x="5752319" y="2189461"/>
                  </a:lnTo>
                  <a:lnTo>
                    <a:pt x="5752319" y="2175435"/>
                  </a:lnTo>
                  <a:lnTo>
                    <a:pt x="4002959" y="2175435"/>
                  </a:lnTo>
                  <a:cubicBezTo>
                    <a:pt x="3771492" y="2175435"/>
                    <a:pt x="3583851" y="1987794"/>
                    <a:pt x="3583851" y="1756327"/>
                  </a:cubicBezTo>
                  <a:lnTo>
                    <a:pt x="3583851" y="1605112"/>
                  </a:lnTo>
                  <a:lnTo>
                    <a:pt x="3581985" y="1605112"/>
                  </a:lnTo>
                  <a:lnTo>
                    <a:pt x="3581985" y="926348"/>
                  </a:lnTo>
                  <a:cubicBezTo>
                    <a:pt x="3581985" y="775210"/>
                    <a:pt x="3459463" y="652688"/>
                    <a:pt x="3308325" y="652688"/>
                  </a:cubicBezTo>
                  <a:lnTo>
                    <a:pt x="1090838" y="652688"/>
                  </a:lnTo>
                  <a:lnTo>
                    <a:pt x="1089947" y="661524"/>
                  </a:lnTo>
                  <a:cubicBezTo>
                    <a:pt x="1038609" y="912408"/>
                    <a:pt x="816627" y="1101132"/>
                    <a:pt x="550566" y="1101132"/>
                  </a:cubicBezTo>
                  <a:cubicBezTo>
                    <a:pt x="246497" y="1101132"/>
                    <a:pt x="0" y="854635"/>
                    <a:pt x="0" y="550566"/>
                  </a:cubicBezTo>
                  <a:cubicBezTo>
                    <a:pt x="0" y="246497"/>
                    <a:pt x="246497" y="0"/>
                    <a:pt x="550566" y="0"/>
                  </a:cubicBezTo>
                  <a:close/>
                </a:path>
              </a:pathLst>
            </a:custGeom>
            <a:solidFill>
              <a:schemeClr val="bg1"/>
            </a:solidFill>
            <a:ln>
              <a:solidFill>
                <a:srgbClr val="FFC000"/>
              </a:solidFill>
            </a:ln>
            <a:effectLst>
              <a:outerShdw blurRad="152400" dist="101600" dir="2700000" algn="tl" rotWithShape="0">
                <a:prstClr val="black">
                  <a:alpha val="20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bg1"/>
                </a:solidFill>
                <a:latin typeface="微软雅黑" panose="020B0503020204020204" pitchFamily="34" charset="-122"/>
                <a:ea typeface="微软雅黑" panose="020B0503020204020204" pitchFamily="34" charset="-122"/>
              </a:endParaRPr>
            </a:p>
          </p:txBody>
        </p:sp>
        <p:grpSp>
          <p:nvGrpSpPr>
            <p:cNvPr id="7" name="组合 6"/>
            <p:cNvGrpSpPr/>
            <p:nvPr/>
          </p:nvGrpSpPr>
          <p:grpSpPr>
            <a:xfrm flipH="1">
              <a:off x="1060933" y="2487529"/>
              <a:ext cx="90566" cy="591686"/>
              <a:chOff x="7917305" y="1679687"/>
              <a:chExt cx="213360" cy="853440"/>
            </a:xfrm>
            <a:solidFill>
              <a:srgbClr val="A95711"/>
            </a:solidFill>
          </p:grpSpPr>
          <p:sp>
            <p:nvSpPr>
              <p:cNvPr id="79" name="矩形 78"/>
              <p:cNvSpPr/>
              <p:nvPr/>
            </p:nvSpPr>
            <p:spPr>
              <a:xfrm>
                <a:off x="7917305" y="167968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80" name="矩形 79"/>
              <p:cNvSpPr/>
              <p:nvPr/>
            </p:nvSpPr>
            <p:spPr>
              <a:xfrm>
                <a:off x="7917305" y="189304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81" name="矩形 80"/>
              <p:cNvSpPr/>
              <p:nvPr/>
            </p:nvSpPr>
            <p:spPr>
              <a:xfrm>
                <a:off x="7917305" y="210640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82" name="矩形 81"/>
              <p:cNvSpPr/>
              <p:nvPr/>
            </p:nvSpPr>
            <p:spPr>
              <a:xfrm>
                <a:off x="7917305" y="2319767"/>
                <a:ext cx="213360" cy="213360"/>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grpSp>
          <p:nvGrpSpPr>
            <p:cNvPr id="8" name="组合 7"/>
            <p:cNvGrpSpPr/>
            <p:nvPr/>
          </p:nvGrpSpPr>
          <p:grpSpPr>
            <a:xfrm rot="5400000">
              <a:off x="4966977" y="3340104"/>
              <a:ext cx="955394" cy="761004"/>
              <a:chOff x="911201" y="1622002"/>
              <a:chExt cx="2283025" cy="1747386"/>
            </a:xfrm>
            <a:solidFill>
              <a:srgbClr val="91C7CF"/>
            </a:solidFill>
          </p:grpSpPr>
          <p:sp>
            <p:nvSpPr>
              <p:cNvPr id="72" name="矩形 71"/>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3" name="任意多边形 72"/>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4" name="椭圆 73"/>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5" name="椭圆 74"/>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6" name="椭圆 75"/>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7" name="椭圆 76"/>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8" name="椭圆 77"/>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rot="5400000">
              <a:off x="1980060" y="4047023"/>
              <a:ext cx="955394" cy="761004"/>
              <a:chOff x="911201" y="1622002"/>
              <a:chExt cx="2283025" cy="1747386"/>
            </a:xfrm>
            <a:solidFill>
              <a:srgbClr val="459897"/>
            </a:solidFill>
          </p:grpSpPr>
          <p:sp>
            <p:nvSpPr>
              <p:cNvPr id="65" name="矩形 64"/>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6" name="任意多边形 65"/>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7" name="椭圆 66"/>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8" name="椭圆 67"/>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9" name="椭圆 68"/>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0" name="椭圆 69"/>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71" name="椭圆 70"/>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grpSp>
          <p:nvGrpSpPr>
            <p:cNvPr id="10" name="组合 9"/>
            <p:cNvGrpSpPr/>
            <p:nvPr/>
          </p:nvGrpSpPr>
          <p:grpSpPr>
            <a:xfrm rot="5400000">
              <a:off x="3915292" y="2320858"/>
              <a:ext cx="955394" cy="761004"/>
              <a:chOff x="911201" y="1622002"/>
              <a:chExt cx="2283025" cy="1747386"/>
            </a:xfrm>
            <a:solidFill>
              <a:srgbClr val="2DB1AF"/>
            </a:solidFill>
          </p:grpSpPr>
          <p:sp>
            <p:nvSpPr>
              <p:cNvPr id="58" name="矩形 57"/>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59" name="任意多边形 58"/>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0" name="椭圆 59"/>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1" name="椭圆 60"/>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2" name="椭圆 61"/>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3" name="椭圆 62"/>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64" name="椭圆 63"/>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11" name="椭圆 10"/>
            <p:cNvSpPr/>
            <p:nvPr/>
          </p:nvSpPr>
          <p:spPr>
            <a:xfrm flipH="1">
              <a:off x="1619137" y="4047184"/>
              <a:ext cx="770640" cy="740497"/>
            </a:xfrm>
            <a:prstGeom prst="ellipse">
              <a:avLst/>
            </a:prstGeom>
            <a:solidFill>
              <a:srgbClr val="57C1B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2" name="椭圆 11"/>
            <p:cNvSpPr/>
            <p:nvPr/>
          </p:nvSpPr>
          <p:spPr>
            <a:xfrm flipH="1">
              <a:off x="1688836" y="4114155"/>
              <a:ext cx="631243" cy="606553"/>
            </a:xfrm>
            <a:prstGeom prst="ellipse">
              <a:avLst/>
            </a:prstGeom>
            <a:gradFill flip="none" rotWithShape="1">
              <a:gsLst>
                <a:gs pos="0">
                  <a:srgbClr val="57C1BF">
                    <a:shade val="30000"/>
                    <a:satMod val="115000"/>
                  </a:srgbClr>
                </a:gs>
                <a:gs pos="50000">
                  <a:srgbClr val="57C1BF">
                    <a:shade val="67500"/>
                    <a:satMod val="115000"/>
                  </a:srgbClr>
                </a:gs>
                <a:gs pos="100000">
                  <a:srgbClr val="57C1BF">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nvGrpSpPr>
            <p:cNvPr id="13" name="组合 12"/>
            <p:cNvGrpSpPr/>
            <p:nvPr/>
          </p:nvGrpSpPr>
          <p:grpSpPr>
            <a:xfrm flipH="1">
              <a:off x="4639186" y="3350359"/>
              <a:ext cx="770640" cy="740497"/>
              <a:chOff x="6224892" y="4353111"/>
              <a:chExt cx="931637" cy="931637"/>
            </a:xfrm>
          </p:grpSpPr>
          <p:sp>
            <p:nvSpPr>
              <p:cNvPr id="46" name="椭圆 45"/>
              <p:cNvSpPr/>
              <p:nvPr/>
            </p:nvSpPr>
            <p:spPr>
              <a:xfrm>
                <a:off x="6224892" y="4353111"/>
                <a:ext cx="931637" cy="931637"/>
              </a:xfrm>
              <a:prstGeom prst="ellipse">
                <a:avLst/>
              </a:prstGeom>
              <a:solidFill>
                <a:srgbClr val="92C7CF"/>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7" name="椭圆 46"/>
              <p:cNvSpPr/>
              <p:nvPr/>
            </p:nvSpPr>
            <p:spPr>
              <a:xfrm>
                <a:off x="6309150" y="4437369"/>
                <a:ext cx="763118" cy="763118"/>
              </a:xfrm>
              <a:prstGeom prst="ellipse">
                <a:avLst/>
              </a:prstGeom>
              <a:gradFill flip="none" rotWithShape="1">
                <a:gsLst>
                  <a:gs pos="0">
                    <a:srgbClr val="91C7CF">
                      <a:shade val="30000"/>
                      <a:satMod val="115000"/>
                    </a:srgbClr>
                  </a:gs>
                  <a:gs pos="50000">
                    <a:srgbClr val="91C7CF">
                      <a:shade val="67500"/>
                      <a:satMod val="115000"/>
                    </a:srgbClr>
                  </a:gs>
                  <a:gs pos="100000">
                    <a:srgbClr val="91C7CF">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nvGrpSpPr>
              <p:cNvPr id="48" name="组合 47"/>
              <p:cNvGrpSpPr/>
              <p:nvPr/>
            </p:nvGrpSpPr>
            <p:grpSpPr>
              <a:xfrm>
                <a:off x="6560055" y="4656435"/>
                <a:ext cx="280881" cy="344039"/>
                <a:chOff x="6605340" y="4486155"/>
                <a:chExt cx="403136" cy="493783"/>
              </a:xfrm>
              <a:solidFill>
                <a:schemeClr val="tx1"/>
              </a:solidFill>
            </p:grpSpPr>
            <p:sp>
              <p:nvSpPr>
                <p:cNvPr id="49" name="Freeform 115"/>
                <p:cNvSpPr/>
                <p:nvPr/>
              </p:nvSpPr>
              <p:spPr bwMode="auto">
                <a:xfrm>
                  <a:off x="6743694" y="4903605"/>
                  <a:ext cx="47708" cy="48902"/>
                </a:xfrm>
                <a:custGeom>
                  <a:avLst/>
                  <a:gdLst>
                    <a:gd name="T0" fmla="*/ 12 w 17"/>
                    <a:gd name="T1" fmla="*/ 0 h 17"/>
                    <a:gd name="T2" fmla="*/ 12 w 17"/>
                    <a:gd name="T3" fmla="*/ 4 h 17"/>
                    <a:gd name="T4" fmla="*/ 15 w 17"/>
                    <a:gd name="T5" fmla="*/ 9 h 17"/>
                    <a:gd name="T6" fmla="*/ 8 w 17"/>
                    <a:gd name="T7" fmla="*/ 14 h 17"/>
                    <a:gd name="T8" fmla="*/ 3 w 17"/>
                    <a:gd name="T9" fmla="*/ 7 h 17"/>
                    <a:gd name="T10" fmla="*/ 5 w 17"/>
                    <a:gd name="T11" fmla="*/ 4 h 17"/>
                    <a:gd name="T12" fmla="*/ 5 w 17"/>
                    <a:gd name="T13" fmla="*/ 1 h 17"/>
                    <a:gd name="T14" fmla="*/ 0 w 17"/>
                    <a:gd name="T15" fmla="*/ 8 h 17"/>
                    <a:gd name="T16" fmla="*/ 9 w 17"/>
                    <a:gd name="T17" fmla="*/ 17 h 17"/>
                    <a:gd name="T18" fmla="*/ 17 w 17"/>
                    <a:gd name="T19" fmla="*/ 8 h 17"/>
                    <a:gd name="T20" fmla="*/ 12 w 17"/>
                    <a:gd name="T21" fmla="*/ 0 h 1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Lst>
                  <a:rect l="0" t="0" r="r" b="b"/>
                  <a:pathLst>
                    <a:path w="17" h="17">
                      <a:moveTo>
                        <a:pt x="12" y="0"/>
                      </a:moveTo>
                      <a:cubicBezTo>
                        <a:pt x="12" y="4"/>
                        <a:pt x="12" y="4"/>
                        <a:pt x="12" y="4"/>
                      </a:cubicBezTo>
                      <a:cubicBezTo>
                        <a:pt x="14" y="5"/>
                        <a:pt x="15" y="7"/>
                        <a:pt x="15" y="9"/>
                      </a:cubicBezTo>
                      <a:cubicBezTo>
                        <a:pt x="14" y="12"/>
                        <a:pt x="11" y="14"/>
                        <a:pt x="8" y="14"/>
                      </a:cubicBezTo>
                      <a:cubicBezTo>
                        <a:pt x="5" y="14"/>
                        <a:pt x="3" y="11"/>
                        <a:pt x="3" y="7"/>
                      </a:cubicBezTo>
                      <a:cubicBezTo>
                        <a:pt x="3" y="6"/>
                        <a:pt x="4" y="5"/>
                        <a:pt x="5" y="4"/>
                      </a:cubicBezTo>
                      <a:cubicBezTo>
                        <a:pt x="5" y="1"/>
                        <a:pt x="5" y="1"/>
                        <a:pt x="5" y="1"/>
                      </a:cubicBezTo>
                      <a:cubicBezTo>
                        <a:pt x="2" y="2"/>
                        <a:pt x="0" y="5"/>
                        <a:pt x="0" y="8"/>
                      </a:cubicBezTo>
                      <a:cubicBezTo>
                        <a:pt x="0" y="13"/>
                        <a:pt x="4" y="17"/>
                        <a:pt x="9" y="17"/>
                      </a:cubicBezTo>
                      <a:cubicBezTo>
                        <a:pt x="14" y="17"/>
                        <a:pt x="17" y="13"/>
                        <a:pt x="17" y="8"/>
                      </a:cubicBezTo>
                      <a:cubicBezTo>
                        <a:pt x="17" y="5"/>
                        <a:pt x="15" y="2"/>
                        <a:pt x="1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50" name="Rectangle 116"/>
                <p:cNvSpPr>
                  <a:spLocks noChangeArrowheads="1"/>
                </p:cNvSpPr>
                <p:nvPr/>
              </p:nvSpPr>
              <p:spPr bwMode="auto">
                <a:xfrm>
                  <a:off x="6762778" y="4895255"/>
                  <a:ext cx="8349" cy="34589"/>
                </a:xfrm>
                <a:prstGeom prst="rect">
                  <a:avLst/>
                </a:prstGeom>
                <a:grp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34" tIns="45717" rIns="91434" bIns="45717"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51" name="Freeform 117"/>
                <p:cNvSpPr/>
                <p:nvPr/>
              </p:nvSpPr>
              <p:spPr bwMode="auto">
                <a:xfrm>
                  <a:off x="6754428" y="4684146"/>
                  <a:ext cx="51287" cy="134777"/>
                </a:xfrm>
                <a:custGeom>
                  <a:avLst/>
                  <a:gdLst>
                    <a:gd name="T0" fmla="*/ 22 w 43"/>
                    <a:gd name="T1" fmla="*/ 0 h 113"/>
                    <a:gd name="T2" fmla="*/ 0 w 43"/>
                    <a:gd name="T3" fmla="*/ 16 h 113"/>
                    <a:gd name="T4" fmla="*/ 0 w 43"/>
                    <a:gd name="T5" fmla="*/ 113 h 113"/>
                    <a:gd name="T6" fmla="*/ 43 w 43"/>
                    <a:gd name="T7" fmla="*/ 113 h 113"/>
                    <a:gd name="T8" fmla="*/ 43 w 43"/>
                    <a:gd name="T9" fmla="*/ 19 h 113"/>
                    <a:gd name="T10" fmla="*/ 22 w 43"/>
                    <a:gd name="T11" fmla="*/ 0 h 113"/>
                  </a:gdLst>
                  <a:ahLst/>
                  <a:cxnLst>
                    <a:cxn ang="0">
                      <a:pos x="T0" y="T1"/>
                    </a:cxn>
                    <a:cxn ang="0">
                      <a:pos x="T2" y="T3"/>
                    </a:cxn>
                    <a:cxn ang="0">
                      <a:pos x="T4" y="T5"/>
                    </a:cxn>
                    <a:cxn ang="0">
                      <a:pos x="T6" y="T7"/>
                    </a:cxn>
                    <a:cxn ang="0">
                      <a:pos x="T8" y="T9"/>
                    </a:cxn>
                    <a:cxn ang="0">
                      <a:pos x="T10" y="T11"/>
                    </a:cxn>
                  </a:cxnLst>
                  <a:rect l="0" t="0" r="r" b="b"/>
                  <a:pathLst>
                    <a:path w="43" h="113">
                      <a:moveTo>
                        <a:pt x="22" y="0"/>
                      </a:moveTo>
                      <a:lnTo>
                        <a:pt x="0" y="16"/>
                      </a:lnTo>
                      <a:lnTo>
                        <a:pt x="0" y="113"/>
                      </a:lnTo>
                      <a:lnTo>
                        <a:pt x="43" y="113"/>
                      </a:lnTo>
                      <a:lnTo>
                        <a:pt x="43" y="19"/>
                      </a:lnTo>
                      <a:lnTo>
                        <a:pt x="22"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52" name="Freeform 118"/>
                <p:cNvSpPr/>
                <p:nvPr/>
              </p:nvSpPr>
              <p:spPr bwMode="auto">
                <a:xfrm>
                  <a:off x="6839111" y="4709192"/>
                  <a:ext cx="51287" cy="109730"/>
                </a:xfrm>
                <a:custGeom>
                  <a:avLst/>
                  <a:gdLst>
                    <a:gd name="T0" fmla="*/ 10 w 43"/>
                    <a:gd name="T1" fmla="*/ 29 h 92"/>
                    <a:gd name="T2" fmla="*/ 0 w 43"/>
                    <a:gd name="T3" fmla="*/ 21 h 92"/>
                    <a:gd name="T4" fmla="*/ 0 w 43"/>
                    <a:gd name="T5" fmla="*/ 92 h 92"/>
                    <a:gd name="T6" fmla="*/ 43 w 43"/>
                    <a:gd name="T7" fmla="*/ 92 h 92"/>
                    <a:gd name="T8" fmla="*/ 43 w 43"/>
                    <a:gd name="T9" fmla="*/ 0 h 92"/>
                    <a:gd name="T10" fmla="*/ 10 w 43"/>
                    <a:gd name="T11" fmla="*/ 29 h 92"/>
                  </a:gdLst>
                  <a:ahLst/>
                  <a:cxnLst>
                    <a:cxn ang="0">
                      <a:pos x="T0" y="T1"/>
                    </a:cxn>
                    <a:cxn ang="0">
                      <a:pos x="T2" y="T3"/>
                    </a:cxn>
                    <a:cxn ang="0">
                      <a:pos x="T4" y="T5"/>
                    </a:cxn>
                    <a:cxn ang="0">
                      <a:pos x="T6" y="T7"/>
                    </a:cxn>
                    <a:cxn ang="0">
                      <a:pos x="T8" y="T9"/>
                    </a:cxn>
                    <a:cxn ang="0">
                      <a:pos x="T10" y="T11"/>
                    </a:cxn>
                  </a:cxnLst>
                  <a:rect l="0" t="0" r="r" b="b"/>
                  <a:pathLst>
                    <a:path w="43" h="92">
                      <a:moveTo>
                        <a:pt x="10" y="29"/>
                      </a:moveTo>
                      <a:lnTo>
                        <a:pt x="0" y="21"/>
                      </a:lnTo>
                      <a:lnTo>
                        <a:pt x="0" y="92"/>
                      </a:lnTo>
                      <a:lnTo>
                        <a:pt x="43" y="92"/>
                      </a:lnTo>
                      <a:lnTo>
                        <a:pt x="43" y="0"/>
                      </a:lnTo>
                      <a:lnTo>
                        <a:pt x="10" y="2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53" name="Freeform 119"/>
                <p:cNvSpPr/>
                <p:nvPr/>
              </p:nvSpPr>
              <p:spPr bwMode="auto">
                <a:xfrm>
                  <a:off x="6669746" y="4731854"/>
                  <a:ext cx="51287" cy="87068"/>
                </a:xfrm>
                <a:custGeom>
                  <a:avLst/>
                  <a:gdLst>
                    <a:gd name="T0" fmla="*/ 0 w 43"/>
                    <a:gd name="T1" fmla="*/ 36 h 73"/>
                    <a:gd name="T2" fmla="*/ 0 w 43"/>
                    <a:gd name="T3" fmla="*/ 73 h 73"/>
                    <a:gd name="T4" fmla="*/ 43 w 43"/>
                    <a:gd name="T5" fmla="*/ 73 h 73"/>
                    <a:gd name="T6" fmla="*/ 43 w 43"/>
                    <a:gd name="T7" fmla="*/ 0 h 73"/>
                    <a:gd name="T8" fmla="*/ 0 w 43"/>
                    <a:gd name="T9" fmla="*/ 36 h 73"/>
                  </a:gdLst>
                  <a:ahLst/>
                  <a:cxnLst>
                    <a:cxn ang="0">
                      <a:pos x="T0" y="T1"/>
                    </a:cxn>
                    <a:cxn ang="0">
                      <a:pos x="T2" y="T3"/>
                    </a:cxn>
                    <a:cxn ang="0">
                      <a:pos x="T4" y="T5"/>
                    </a:cxn>
                    <a:cxn ang="0">
                      <a:pos x="T6" y="T7"/>
                    </a:cxn>
                    <a:cxn ang="0">
                      <a:pos x="T8" y="T9"/>
                    </a:cxn>
                  </a:cxnLst>
                  <a:rect l="0" t="0" r="r" b="b"/>
                  <a:pathLst>
                    <a:path w="43" h="73">
                      <a:moveTo>
                        <a:pt x="0" y="36"/>
                      </a:moveTo>
                      <a:lnTo>
                        <a:pt x="0" y="73"/>
                      </a:lnTo>
                      <a:lnTo>
                        <a:pt x="43" y="73"/>
                      </a:lnTo>
                      <a:lnTo>
                        <a:pt x="43" y="0"/>
                      </a:lnTo>
                      <a:lnTo>
                        <a:pt x="0" y="36"/>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54" name="Freeform 120"/>
                <p:cNvSpPr/>
                <p:nvPr/>
              </p:nvSpPr>
              <p:spPr bwMode="auto">
                <a:xfrm>
                  <a:off x="6927372" y="4636437"/>
                  <a:ext cx="50094" cy="182485"/>
                </a:xfrm>
                <a:custGeom>
                  <a:avLst/>
                  <a:gdLst>
                    <a:gd name="T0" fmla="*/ 0 w 42"/>
                    <a:gd name="T1" fmla="*/ 153 h 153"/>
                    <a:gd name="T2" fmla="*/ 42 w 42"/>
                    <a:gd name="T3" fmla="*/ 153 h 153"/>
                    <a:gd name="T4" fmla="*/ 42 w 42"/>
                    <a:gd name="T5" fmla="*/ 0 h 153"/>
                    <a:gd name="T6" fmla="*/ 0 w 42"/>
                    <a:gd name="T7" fmla="*/ 35 h 153"/>
                    <a:gd name="T8" fmla="*/ 0 w 42"/>
                    <a:gd name="T9" fmla="*/ 153 h 153"/>
                  </a:gdLst>
                  <a:ahLst/>
                  <a:cxnLst>
                    <a:cxn ang="0">
                      <a:pos x="T0" y="T1"/>
                    </a:cxn>
                    <a:cxn ang="0">
                      <a:pos x="T2" y="T3"/>
                    </a:cxn>
                    <a:cxn ang="0">
                      <a:pos x="T4" y="T5"/>
                    </a:cxn>
                    <a:cxn ang="0">
                      <a:pos x="T6" y="T7"/>
                    </a:cxn>
                    <a:cxn ang="0">
                      <a:pos x="T8" y="T9"/>
                    </a:cxn>
                  </a:cxnLst>
                  <a:rect l="0" t="0" r="r" b="b"/>
                  <a:pathLst>
                    <a:path w="42" h="153">
                      <a:moveTo>
                        <a:pt x="0" y="153"/>
                      </a:moveTo>
                      <a:lnTo>
                        <a:pt x="42" y="153"/>
                      </a:lnTo>
                      <a:lnTo>
                        <a:pt x="42" y="0"/>
                      </a:lnTo>
                      <a:lnTo>
                        <a:pt x="0" y="35"/>
                      </a:lnTo>
                      <a:lnTo>
                        <a:pt x="0" y="15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55" name="Freeform 121"/>
                <p:cNvSpPr/>
                <p:nvPr/>
              </p:nvSpPr>
              <p:spPr bwMode="auto">
                <a:xfrm>
                  <a:off x="6904710" y="4556525"/>
                  <a:ext cx="25047" cy="51287"/>
                </a:xfrm>
                <a:custGeom>
                  <a:avLst/>
                  <a:gdLst>
                    <a:gd name="T0" fmla="*/ 21 w 21"/>
                    <a:gd name="T1" fmla="*/ 22 h 43"/>
                    <a:gd name="T2" fmla="*/ 0 w 21"/>
                    <a:gd name="T3" fmla="*/ 0 h 43"/>
                    <a:gd name="T4" fmla="*/ 0 w 21"/>
                    <a:gd name="T5" fmla="*/ 43 h 43"/>
                    <a:gd name="T6" fmla="*/ 21 w 21"/>
                    <a:gd name="T7" fmla="*/ 22 h 43"/>
                  </a:gdLst>
                  <a:ahLst/>
                  <a:cxnLst>
                    <a:cxn ang="0">
                      <a:pos x="T0" y="T1"/>
                    </a:cxn>
                    <a:cxn ang="0">
                      <a:pos x="T2" y="T3"/>
                    </a:cxn>
                    <a:cxn ang="0">
                      <a:pos x="T4" y="T5"/>
                    </a:cxn>
                    <a:cxn ang="0">
                      <a:pos x="T6" y="T7"/>
                    </a:cxn>
                  </a:cxnLst>
                  <a:rect l="0" t="0" r="r" b="b"/>
                  <a:pathLst>
                    <a:path w="21" h="43">
                      <a:moveTo>
                        <a:pt x="21" y="22"/>
                      </a:moveTo>
                      <a:lnTo>
                        <a:pt x="0" y="0"/>
                      </a:lnTo>
                      <a:lnTo>
                        <a:pt x="0" y="43"/>
                      </a:lnTo>
                      <a:lnTo>
                        <a:pt x="21" y="22"/>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56" name="Freeform 122"/>
                <p:cNvSpPr>
                  <a:spLocks noEditPoints="1"/>
                </p:cNvSpPr>
                <p:nvPr/>
              </p:nvSpPr>
              <p:spPr bwMode="auto">
                <a:xfrm>
                  <a:off x="6605340" y="4486155"/>
                  <a:ext cx="332767" cy="493783"/>
                </a:xfrm>
                <a:custGeom>
                  <a:avLst/>
                  <a:gdLst>
                    <a:gd name="T0" fmla="*/ 108 w 118"/>
                    <a:gd name="T1" fmla="*/ 69 h 175"/>
                    <a:gd name="T2" fmla="*/ 107 w 118"/>
                    <a:gd name="T3" fmla="*/ 70 h 175"/>
                    <a:gd name="T4" fmla="*/ 107 w 118"/>
                    <a:gd name="T5" fmla="*/ 123 h 175"/>
                    <a:gd name="T6" fmla="*/ 106 w 118"/>
                    <a:gd name="T7" fmla="*/ 123 h 175"/>
                    <a:gd name="T8" fmla="*/ 106 w 118"/>
                    <a:gd name="T9" fmla="*/ 136 h 175"/>
                    <a:gd name="T10" fmla="*/ 12 w 118"/>
                    <a:gd name="T11" fmla="*/ 136 h 175"/>
                    <a:gd name="T12" fmla="*/ 12 w 118"/>
                    <a:gd name="T13" fmla="*/ 12 h 175"/>
                    <a:gd name="T14" fmla="*/ 106 w 118"/>
                    <a:gd name="T15" fmla="*/ 12 h 175"/>
                    <a:gd name="T16" fmla="*/ 106 w 118"/>
                    <a:gd name="T17" fmla="*/ 15 h 175"/>
                    <a:gd name="T18" fmla="*/ 118 w 118"/>
                    <a:gd name="T19" fmla="*/ 15 h 175"/>
                    <a:gd name="T20" fmla="*/ 118 w 118"/>
                    <a:gd name="T21" fmla="*/ 10 h 175"/>
                    <a:gd name="T22" fmla="*/ 108 w 118"/>
                    <a:gd name="T23" fmla="*/ 0 h 175"/>
                    <a:gd name="T24" fmla="*/ 9 w 118"/>
                    <a:gd name="T25" fmla="*/ 0 h 175"/>
                    <a:gd name="T26" fmla="*/ 0 w 118"/>
                    <a:gd name="T27" fmla="*/ 10 h 175"/>
                    <a:gd name="T28" fmla="*/ 0 w 118"/>
                    <a:gd name="T29" fmla="*/ 165 h 175"/>
                    <a:gd name="T30" fmla="*/ 9 w 118"/>
                    <a:gd name="T31" fmla="*/ 175 h 175"/>
                    <a:gd name="T32" fmla="*/ 108 w 118"/>
                    <a:gd name="T33" fmla="*/ 175 h 175"/>
                    <a:gd name="T34" fmla="*/ 118 w 118"/>
                    <a:gd name="T35" fmla="*/ 165 h 175"/>
                    <a:gd name="T36" fmla="*/ 118 w 118"/>
                    <a:gd name="T37" fmla="*/ 123 h 175"/>
                    <a:gd name="T38" fmla="*/ 108 w 118"/>
                    <a:gd name="T39" fmla="*/ 123 h 175"/>
                    <a:gd name="T40" fmla="*/ 108 w 118"/>
                    <a:gd name="T41" fmla="*/ 69 h 175"/>
                    <a:gd name="T42" fmla="*/ 58 w 118"/>
                    <a:gd name="T43" fmla="*/ 170 h 175"/>
                    <a:gd name="T44" fmla="*/ 43 w 118"/>
                    <a:gd name="T45" fmla="*/ 155 h 175"/>
                    <a:gd name="T46" fmla="*/ 58 w 118"/>
                    <a:gd name="T47" fmla="*/ 140 h 175"/>
                    <a:gd name="T48" fmla="*/ 73 w 118"/>
                    <a:gd name="T49" fmla="*/ 155 h 175"/>
                    <a:gd name="T50" fmla="*/ 58 w 118"/>
                    <a:gd name="T51" fmla="*/ 170 h 17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Lst>
                  <a:rect l="0" t="0" r="r" b="b"/>
                  <a:pathLst>
                    <a:path w="118" h="175">
                      <a:moveTo>
                        <a:pt x="108" y="69"/>
                      </a:moveTo>
                      <a:cubicBezTo>
                        <a:pt x="107" y="70"/>
                        <a:pt x="107" y="70"/>
                        <a:pt x="107" y="70"/>
                      </a:cubicBezTo>
                      <a:cubicBezTo>
                        <a:pt x="107" y="123"/>
                        <a:pt x="107" y="123"/>
                        <a:pt x="107" y="123"/>
                      </a:cubicBezTo>
                      <a:cubicBezTo>
                        <a:pt x="106" y="123"/>
                        <a:pt x="106" y="123"/>
                        <a:pt x="106" y="123"/>
                      </a:cubicBezTo>
                      <a:cubicBezTo>
                        <a:pt x="106" y="136"/>
                        <a:pt x="106" y="136"/>
                        <a:pt x="106" y="136"/>
                      </a:cubicBezTo>
                      <a:cubicBezTo>
                        <a:pt x="12" y="136"/>
                        <a:pt x="12" y="136"/>
                        <a:pt x="12" y="136"/>
                      </a:cubicBezTo>
                      <a:cubicBezTo>
                        <a:pt x="12" y="12"/>
                        <a:pt x="12" y="12"/>
                        <a:pt x="12" y="12"/>
                      </a:cubicBezTo>
                      <a:cubicBezTo>
                        <a:pt x="106" y="12"/>
                        <a:pt x="106" y="12"/>
                        <a:pt x="106" y="12"/>
                      </a:cubicBezTo>
                      <a:cubicBezTo>
                        <a:pt x="106" y="15"/>
                        <a:pt x="106" y="15"/>
                        <a:pt x="106" y="15"/>
                      </a:cubicBezTo>
                      <a:cubicBezTo>
                        <a:pt x="118" y="15"/>
                        <a:pt x="118" y="15"/>
                        <a:pt x="118" y="15"/>
                      </a:cubicBezTo>
                      <a:cubicBezTo>
                        <a:pt x="118" y="10"/>
                        <a:pt x="118" y="10"/>
                        <a:pt x="118" y="10"/>
                      </a:cubicBezTo>
                      <a:cubicBezTo>
                        <a:pt x="118" y="4"/>
                        <a:pt x="114" y="0"/>
                        <a:pt x="108" y="0"/>
                      </a:cubicBezTo>
                      <a:cubicBezTo>
                        <a:pt x="9" y="0"/>
                        <a:pt x="9" y="0"/>
                        <a:pt x="9" y="0"/>
                      </a:cubicBezTo>
                      <a:cubicBezTo>
                        <a:pt x="4" y="0"/>
                        <a:pt x="0" y="4"/>
                        <a:pt x="0" y="10"/>
                      </a:cubicBezTo>
                      <a:cubicBezTo>
                        <a:pt x="0" y="165"/>
                        <a:pt x="0" y="165"/>
                        <a:pt x="0" y="165"/>
                      </a:cubicBezTo>
                      <a:cubicBezTo>
                        <a:pt x="0" y="171"/>
                        <a:pt x="4" y="175"/>
                        <a:pt x="9" y="175"/>
                      </a:cubicBezTo>
                      <a:cubicBezTo>
                        <a:pt x="108" y="175"/>
                        <a:pt x="108" y="175"/>
                        <a:pt x="108" y="175"/>
                      </a:cubicBezTo>
                      <a:cubicBezTo>
                        <a:pt x="114" y="175"/>
                        <a:pt x="118" y="171"/>
                        <a:pt x="118" y="165"/>
                      </a:cubicBezTo>
                      <a:cubicBezTo>
                        <a:pt x="118" y="123"/>
                        <a:pt x="118" y="123"/>
                        <a:pt x="118" y="123"/>
                      </a:cubicBezTo>
                      <a:cubicBezTo>
                        <a:pt x="108" y="123"/>
                        <a:pt x="108" y="123"/>
                        <a:pt x="108" y="123"/>
                      </a:cubicBezTo>
                      <a:lnTo>
                        <a:pt x="108" y="69"/>
                      </a:lnTo>
                      <a:close/>
                      <a:moveTo>
                        <a:pt x="58" y="170"/>
                      </a:moveTo>
                      <a:cubicBezTo>
                        <a:pt x="50" y="170"/>
                        <a:pt x="43" y="163"/>
                        <a:pt x="43" y="155"/>
                      </a:cubicBezTo>
                      <a:cubicBezTo>
                        <a:pt x="43" y="147"/>
                        <a:pt x="50" y="140"/>
                        <a:pt x="58" y="140"/>
                      </a:cubicBezTo>
                      <a:cubicBezTo>
                        <a:pt x="66" y="140"/>
                        <a:pt x="73" y="147"/>
                        <a:pt x="73" y="155"/>
                      </a:cubicBezTo>
                      <a:cubicBezTo>
                        <a:pt x="73" y="163"/>
                        <a:pt x="66" y="170"/>
                        <a:pt x="58" y="17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600">
                    <a:latin typeface="微软雅黑" panose="020B0503020204020204" pitchFamily="34" charset="-122"/>
                    <a:ea typeface="微软雅黑" panose="020B0503020204020204" pitchFamily="34" charset="-122"/>
                  </a:endParaRPr>
                </a:p>
              </p:txBody>
            </p:sp>
            <p:sp>
              <p:nvSpPr>
                <p:cNvPr id="57" name="Freeform 123"/>
                <p:cNvSpPr/>
                <p:nvPr/>
              </p:nvSpPr>
              <p:spPr bwMode="auto">
                <a:xfrm>
                  <a:off x="6669746" y="4543406"/>
                  <a:ext cx="338730" cy="200376"/>
                </a:xfrm>
                <a:custGeom>
                  <a:avLst/>
                  <a:gdLst>
                    <a:gd name="T0" fmla="*/ 204 w 284"/>
                    <a:gd name="T1" fmla="*/ 0 h 168"/>
                    <a:gd name="T2" fmla="*/ 239 w 284"/>
                    <a:gd name="T3" fmla="*/ 35 h 168"/>
                    <a:gd name="T4" fmla="*/ 152 w 284"/>
                    <a:gd name="T5" fmla="*/ 108 h 168"/>
                    <a:gd name="T6" fmla="*/ 93 w 284"/>
                    <a:gd name="T7" fmla="*/ 59 h 168"/>
                    <a:gd name="T8" fmla="*/ 0 w 284"/>
                    <a:gd name="T9" fmla="*/ 134 h 168"/>
                    <a:gd name="T10" fmla="*/ 0 w 284"/>
                    <a:gd name="T11" fmla="*/ 168 h 168"/>
                    <a:gd name="T12" fmla="*/ 93 w 284"/>
                    <a:gd name="T13" fmla="*/ 92 h 168"/>
                    <a:gd name="T14" fmla="*/ 152 w 284"/>
                    <a:gd name="T15" fmla="*/ 142 h 168"/>
                    <a:gd name="T16" fmla="*/ 256 w 284"/>
                    <a:gd name="T17" fmla="*/ 52 h 168"/>
                    <a:gd name="T18" fmla="*/ 284 w 284"/>
                    <a:gd name="T19" fmla="*/ 80 h 168"/>
                    <a:gd name="T20" fmla="*/ 284 w 284"/>
                    <a:gd name="T21" fmla="*/ 0 h 168"/>
                    <a:gd name="T22" fmla="*/ 204 w 284"/>
                    <a:gd name="T23" fmla="*/ 0 h 16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Lst>
                  <a:rect l="0" t="0" r="r" b="b"/>
                  <a:pathLst>
                    <a:path w="284" h="168">
                      <a:moveTo>
                        <a:pt x="204" y="0"/>
                      </a:moveTo>
                      <a:lnTo>
                        <a:pt x="239" y="35"/>
                      </a:lnTo>
                      <a:lnTo>
                        <a:pt x="152" y="108"/>
                      </a:lnTo>
                      <a:lnTo>
                        <a:pt x="93" y="59"/>
                      </a:lnTo>
                      <a:lnTo>
                        <a:pt x="0" y="134"/>
                      </a:lnTo>
                      <a:lnTo>
                        <a:pt x="0" y="168"/>
                      </a:lnTo>
                      <a:lnTo>
                        <a:pt x="93" y="92"/>
                      </a:lnTo>
                      <a:lnTo>
                        <a:pt x="152" y="142"/>
                      </a:lnTo>
                      <a:lnTo>
                        <a:pt x="256" y="52"/>
                      </a:lnTo>
                      <a:lnTo>
                        <a:pt x="284" y="80"/>
                      </a:lnTo>
                      <a:lnTo>
                        <a:pt x="284" y="0"/>
                      </a:lnTo>
                      <a:lnTo>
                        <a:pt x="204"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34" tIns="45717" rIns="91434" bIns="45717" numCol="1" anchor="t" anchorCtr="0" compatLnSpc="1"/>
                <a:lstStyle/>
                <a:p>
                  <a:endParaRPr lang="zh-CN" altLang="en-US" sz="1600">
                    <a:latin typeface="微软雅黑" panose="020B0503020204020204" pitchFamily="34" charset="-122"/>
                    <a:ea typeface="微软雅黑" panose="020B0503020204020204" pitchFamily="34" charset="-122"/>
                  </a:endParaRPr>
                </a:p>
              </p:txBody>
            </p:sp>
          </p:grpSp>
        </p:grpSp>
        <p:sp>
          <p:nvSpPr>
            <p:cNvPr id="14" name="椭圆 13"/>
            <p:cNvSpPr/>
            <p:nvPr/>
          </p:nvSpPr>
          <p:spPr>
            <a:xfrm flipH="1">
              <a:off x="3563980" y="2335547"/>
              <a:ext cx="770640" cy="740497"/>
            </a:xfrm>
            <a:prstGeom prst="ellipse">
              <a:avLst/>
            </a:prstGeom>
            <a:solidFill>
              <a:srgbClr val="2DB1AF"/>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5" name="椭圆 14"/>
            <p:cNvSpPr/>
            <p:nvPr/>
          </p:nvSpPr>
          <p:spPr>
            <a:xfrm flipH="1">
              <a:off x="3633680" y="2402518"/>
              <a:ext cx="631243" cy="606552"/>
            </a:xfrm>
            <a:prstGeom prst="ellipse">
              <a:avLst/>
            </a:prstGeom>
            <a:gradFill flip="none" rotWithShape="1">
              <a:gsLst>
                <a:gs pos="0">
                  <a:srgbClr val="2DB1AF">
                    <a:shade val="30000"/>
                    <a:satMod val="115000"/>
                  </a:srgbClr>
                </a:gs>
                <a:gs pos="50000">
                  <a:srgbClr val="2DB1AF">
                    <a:shade val="67500"/>
                    <a:satMod val="115000"/>
                  </a:srgbClr>
                </a:gs>
                <a:gs pos="100000">
                  <a:srgbClr val="2DB1AF">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6" name="椭圆 15"/>
            <p:cNvSpPr/>
            <p:nvPr/>
          </p:nvSpPr>
          <p:spPr>
            <a:xfrm flipH="1">
              <a:off x="4978442" y="965488"/>
              <a:ext cx="770640" cy="740497"/>
            </a:xfrm>
            <a:prstGeom prst="ellipse">
              <a:avLst/>
            </a:prstGeom>
            <a:solidFill>
              <a:srgbClr val="258EA1"/>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17" name="椭圆 16"/>
            <p:cNvSpPr/>
            <p:nvPr/>
          </p:nvSpPr>
          <p:spPr>
            <a:xfrm flipH="1">
              <a:off x="5048142" y="1032459"/>
              <a:ext cx="631243" cy="606553"/>
            </a:xfrm>
            <a:prstGeom prst="ellipse">
              <a:avLst/>
            </a:prstGeom>
            <a:gradFill flip="none" rotWithShape="1">
              <a:gsLst>
                <a:gs pos="0">
                  <a:srgbClr val="258EA1">
                    <a:shade val="30000"/>
                    <a:satMod val="115000"/>
                  </a:srgbClr>
                </a:gs>
                <a:gs pos="50000">
                  <a:srgbClr val="258EA1">
                    <a:shade val="67500"/>
                    <a:satMod val="115000"/>
                  </a:srgbClr>
                </a:gs>
                <a:gs pos="100000">
                  <a:srgbClr val="258EA1">
                    <a:shade val="100000"/>
                    <a:satMod val="115000"/>
                  </a:srgbClr>
                </a:gs>
              </a:gsLst>
              <a:lin ang="5400000" scaled="1"/>
              <a:tileRect/>
            </a:gradFill>
            <a:ln>
              <a:noFill/>
            </a:ln>
            <a:effectLst>
              <a:outerShdw blurRad="190500" dist="228600" dir="2700000" algn="ctr">
                <a:srgbClr val="000000">
                  <a:alpha val="30000"/>
                </a:srgbClr>
              </a:outerShdw>
            </a:effectLst>
            <a:scene3d>
              <a:camera prst="orthographicFront">
                <a:rot lat="0" lon="0" rev="0"/>
              </a:camera>
              <a:lightRig rig="glow" dir="t">
                <a:rot lat="0" lon="0" rev="4800000"/>
              </a:lightRig>
            </a:scene3d>
            <a:sp3d prstMaterial="matte">
              <a:bevelT w="127000" h="63500"/>
            </a:sp3d>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nvGrpSpPr>
            <p:cNvPr id="19" name="组合 18"/>
            <p:cNvGrpSpPr/>
            <p:nvPr/>
          </p:nvGrpSpPr>
          <p:grpSpPr>
            <a:xfrm rot="5400000">
              <a:off x="5325935" y="940185"/>
              <a:ext cx="955394" cy="761004"/>
              <a:chOff x="911201" y="1622002"/>
              <a:chExt cx="2283025" cy="1747386"/>
            </a:xfrm>
            <a:solidFill>
              <a:srgbClr val="258EA1"/>
            </a:solidFill>
          </p:grpSpPr>
          <p:sp>
            <p:nvSpPr>
              <p:cNvPr id="39" name="矩形 38"/>
              <p:cNvSpPr/>
              <p:nvPr/>
            </p:nvSpPr>
            <p:spPr>
              <a:xfrm>
                <a:off x="2026099" y="1679379"/>
                <a:ext cx="60759" cy="489621"/>
              </a:xfrm>
              <a:prstGeom prst="rect">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0" name="任意多边形 39"/>
              <p:cNvSpPr/>
              <p:nvPr/>
            </p:nvSpPr>
            <p:spPr>
              <a:xfrm rot="-2700000" flipV="1">
                <a:off x="1283460" y="1824478"/>
                <a:ext cx="1547880" cy="1544910"/>
              </a:xfrm>
              <a:custGeom>
                <a:avLst/>
                <a:gdLst>
                  <a:gd name="connsiteX0" fmla="*/ 871669 w 901730"/>
                  <a:gd name="connsiteY0" fmla="*/ 0 h 900000"/>
                  <a:gd name="connsiteX1" fmla="*/ 901730 w 901730"/>
                  <a:gd name="connsiteY1" fmla="*/ 0 h 900000"/>
                  <a:gd name="connsiteX2" fmla="*/ 1730 w 901730"/>
                  <a:gd name="connsiteY2" fmla="*/ 900000 h 900000"/>
                  <a:gd name="connsiteX3" fmla="*/ 0 w 901730"/>
                  <a:gd name="connsiteY3" fmla="*/ 899913 h 900000"/>
                  <a:gd name="connsiteX4" fmla="*/ 0 w 901730"/>
                  <a:gd name="connsiteY4" fmla="*/ 869852 h 900000"/>
                  <a:gd name="connsiteX5" fmla="*/ 1731 w 901730"/>
                  <a:gd name="connsiteY5" fmla="*/ 869939 h 900000"/>
                  <a:gd name="connsiteX6" fmla="*/ 871669 w 901730"/>
                  <a:gd name="connsiteY6" fmla="*/ 1 h 90000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Lst>
                <a:rect l="l" t="t" r="r" b="b"/>
                <a:pathLst>
                  <a:path w="901730" h="900000">
                    <a:moveTo>
                      <a:pt x="871669" y="0"/>
                    </a:moveTo>
                    <a:lnTo>
                      <a:pt x="901730" y="0"/>
                    </a:lnTo>
                    <a:cubicBezTo>
                      <a:pt x="901730" y="497056"/>
                      <a:pt x="498786" y="900000"/>
                      <a:pt x="1730" y="900000"/>
                    </a:cubicBezTo>
                    <a:lnTo>
                      <a:pt x="0" y="899913"/>
                    </a:lnTo>
                    <a:lnTo>
                      <a:pt x="0" y="869852"/>
                    </a:lnTo>
                    <a:lnTo>
                      <a:pt x="1731" y="869939"/>
                    </a:lnTo>
                    <a:cubicBezTo>
                      <a:pt x="482184" y="869939"/>
                      <a:pt x="871669" y="480454"/>
                      <a:pt x="871669" y="1"/>
                    </a:cubicBezTo>
                    <a:close/>
                  </a:path>
                </a:pathLst>
              </a:cu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1" name="椭圆 40"/>
              <p:cNvSpPr/>
              <p:nvPr/>
            </p:nvSpPr>
            <p:spPr>
              <a:xfrm>
                <a:off x="911201"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2" name="椭圆 41"/>
              <p:cNvSpPr/>
              <p:nvPr/>
            </p:nvSpPr>
            <p:spPr>
              <a:xfrm>
                <a:off x="3095293" y="2587444"/>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3" name="椭圆 42"/>
              <p:cNvSpPr/>
              <p:nvPr/>
            </p:nvSpPr>
            <p:spPr>
              <a:xfrm>
                <a:off x="1952570" y="2048530"/>
                <a:ext cx="209661" cy="209661"/>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4" name="椭圆 43"/>
              <p:cNvSpPr/>
              <p:nvPr/>
            </p:nvSpPr>
            <p:spPr>
              <a:xfrm>
                <a:off x="2007933" y="210683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sp>
            <p:nvSpPr>
              <p:cNvPr id="45" name="椭圆 44"/>
              <p:cNvSpPr/>
              <p:nvPr/>
            </p:nvSpPr>
            <p:spPr>
              <a:xfrm>
                <a:off x="2007011" y="1622002"/>
                <a:ext cx="98933" cy="98933"/>
              </a:xfrm>
              <a:prstGeom prst="ellipse">
                <a:avLst/>
              </a:prstGeom>
              <a:grp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sz="1600">
                  <a:solidFill>
                    <a:schemeClr val="tx1"/>
                  </a:solidFill>
                  <a:latin typeface="微软雅黑" panose="020B0503020204020204" pitchFamily="34" charset="-122"/>
                  <a:ea typeface="微软雅黑" panose="020B0503020204020204" pitchFamily="34" charset="-122"/>
                </a:endParaRPr>
              </a:p>
            </p:txBody>
          </p:sp>
        </p:grpSp>
        <p:sp>
          <p:nvSpPr>
            <p:cNvPr id="20" name="文本框 49"/>
            <p:cNvSpPr txBox="1"/>
            <p:nvPr/>
          </p:nvSpPr>
          <p:spPr>
            <a:xfrm flipH="1">
              <a:off x="6190147" y="1113019"/>
              <a:ext cx="787133" cy="393061"/>
            </a:xfrm>
            <a:prstGeom prst="rect">
              <a:avLst/>
            </a:prstGeom>
            <a:noFill/>
          </p:spPr>
          <p:txBody>
            <a:bodyPr wrap="square" rtlCol="0">
              <a:spAutoFit/>
            </a:bodyPr>
            <a:lstStyle/>
            <a:p>
              <a:pPr>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C</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端</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矩形 20"/>
            <p:cNvSpPr/>
            <p:nvPr/>
          </p:nvSpPr>
          <p:spPr>
            <a:xfrm flipH="1">
              <a:off x="6773904" y="886363"/>
              <a:ext cx="1542512" cy="784831"/>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增值服务收益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大数据分析服务收益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金融服务收益</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2" name="文本框 49"/>
            <p:cNvSpPr txBox="1"/>
            <p:nvPr/>
          </p:nvSpPr>
          <p:spPr>
            <a:xfrm flipH="1">
              <a:off x="4751316" y="2505475"/>
              <a:ext cx="742092" cy="393061"/>
            </a:xfrm>
            <a:prstGeom prst="rect">
              <a:avLst/>
            </a:prstGeom>
            <a:noFill/>
          </p:spPr>
          <p:txBody>
            <a:bodyPr wrap="square" rtlCol="0">
              <a:spAutoFit/>
            </a:bodyPr>
            <a:lstStyle/>
            <a:p>
              <a:pPr>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M</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端</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3" name="矩形 22"/>
            <p:cNvSpPr/>
            <p:nvPr/>
          </p:nvSpPr>
          <p:spPr>
            <a:xfrm flipH="1">
              <a:off x="5424577" y="2235202"/>
              <a:ext cx="1622992" cy="1015663"/>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a:solidFill>
                    <a:schemeClr val="tx1">
                      <a:lumMod val="65000"/>
                      <a:lumOff val="35000"/>
                    </a:schemeClr>
                  </a:solidFill>
                  <a:latin typeface="微软雅黑" panose="020B0503020204020204" pitchFamily="34" charset="-122"/>
                  <a:ea typeface="微软雅黑" panose="020B0503020204020204" pitchFamily="34" charset="-122"/>
                </a:rPr>
                <a:t>增值</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大数据分析服务收益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金融服务收益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广告收益</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4" name="文本框 49"/>
            <p:cNvSpPr txBox="1"/>
            <p:nvPr/>
          </p:nvSpPr>
          <p:spPr>
            <a:xfrm flipH="1">
              <a:off x="5860740" y="3524075"/>
              <a:ext cx="723692" cy="393061"/>
            </a:xfrm>
            <a:prstGeom prst="rect">
              <a:avLst/>
            </a:prstGeom>
            <a:noFill/>
          </p:spPr>
          <p:txBody>
            <a:bodyPr wrap="square" rtlCol="0">
              <a:spAutoFit/>
            </a:bodyPr>
            <a:lstStyle/>
            <a:p>
              <a:pPr>
                <a:defRPr/>
              </a:pPr>
              <a:r>
                <a:rPr lang="en-US" altLang="zh-CN" b="1" dirty="0">
                  <a:solidFill>
                    <a:schemeClr val="tx1">
                      <a:lumMod val="65000"/>
                      <a:lumOff val="35000"/>
                    </a:schemeClr>
                  </a:solidFill>
                  <a:latin typeface="微软雅黑" panose="020B0503020204020204" pitchFamily="34" charset="-122"/>
                  <a:ea typeface="微软雅黑" panose="020B0503020204020204" pitchFamily="34" charset="-122"/>
                </a:rPr>
                <a:t>S</a:t>
              </a: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端</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5" name="矩形 24"/>
            <p:cNvSpPr/>
            <p:nvPr/>
          </p:nvSpPr>
          <p:spPr>
            <a:xfrm flipH="1">
              <a:off x="6484049" y="3124644"/>
              <a:ext cx="1447573" cy="1246494"/>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智能制造改造收益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增值服务收益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大数据分析服务收益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金融服务收益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广告收益</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6" name="文本框 49"/>
            <p:cNvSpPr txBox="1"/>
            <p:nvPr/>
          </p:nvSpPr>
          <p:spPr>
            <a:xfrm flipH="1">
              <a:off x="2838259" y="4303384"/>
              <a:ext cx="746501" cy="393061"/>
            </a:xfrm>
            <a:prstGeom prst="rect">
              <a:avLst/>
            </a:prstGeom>
            <a:noFill/>
          </p:spPr>
          <p:txBody>
            <a:bodyPr wrap="square" rtlCol="0">
              <a:spAutoFit/>
            </a:bodyPr>
            <a:lstStyle/>
            <a:p>
              <a:pPr>
                <a:defRPr/>
              </a:pPr>
              <a:r>
                <a:rPr lang="zh-CN" altLang="en-US" b="1" dirty="0">
                  <a:solidFill>
                    <a:schemeClr val="tx1">
                      <a:lumMod val="65000"/>
                      <a:lumOff val="35000"/>
                    </a:schemeClr>
                  </a:solidFill>
                  <a:latin typeface="微软雅黑" panose="020B0503020204020204" pitchFamily="34" charset="-122"/>
                  <a:ea typeface="微软雅黑" panose="020B0503020204020204" pitchFamily="34" charset="-122"/>
                </a:rPr>
                <a:t>物流</a:t>
              </a:r>
              <a:endParaRPr lang="zh-CN" altLang="en-US" b="1"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矩形 26"/>
            <p:cNvSpPr/>
            <p:nvPr/>
          </p:nvSpPr>
          <p:spPr>
            <a:xfrm flipH="1">
              <a:off x="3493099" y="3928086"/>
              <a:ext cx="1801857" cy="1219308"/>
            </a:xfrm>
            <a:prstGeom prst="rect">
              <a:avLst/>
            </a:prstGeom>
          </p:spPr>
          <p:txBody>
            <a:bodyPr wrap="square">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广告收益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WMS</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及</a:t>
              </a:r>
              <a:r>
                <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rPr>
                <a:t>TMS</a:t>
              </a: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系统应用收益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增值服务收益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大数据分析服务收益</a:t>
              </a:r>
              <a:endParaRPr lang="en-US" altLang="zh-CN" sz="10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rPr>
                <a:t>金融服务收益</a:t>
              </a:r>
              <a:endParaRPr lang="zh-CN" altLang="en-US" sz="10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grpSp>
          <p:nvGrpSpPr>
            <p:cNvPr id="28" name="组合 27"/>
            <p:cNvGrpSpPr/>
            <p:nvPr/>
          </p:nvGrpSpPr>
          <p:grpSpPr>
            <a:xfrm>
              <a:off x="151604" y="1699237"/>
              <a:ext cx="2893605" cy="1531124"/>
              <a:chOff x="3115201" y="2487586"/>
              <a:chExt cx="2559768" cy="1176861"/>
            </a:xfrm>
          </p:grpSpPr>
          <p:pic>
            <p:nvPicPr>
              <p:cNvPr id="32" name="Picture 14" descr="shadow_1_m"/>
              <p:cNvPicPr>
                <a:picLocks noChangeAspect="1" noChangeArrowheads="1"/>
              </p:cNvPicPr>
              <p:nvPr/>
            </p:nvPicPr>
            <p:blipFill>
              <a:blip r:embed="rId1" cstate="print">
                <a:lum bright="36000"/>
                <a:extLst>
                  <a:ext uri="{28A0092B-C50C-407E-A947-70E740481C1C}">
                    <a14:useLocalDpi xmlns:a14="http://schemas.microsoft.com/office/drawing/2010/main" val="0"/>
                  </a:ext>
                </a:extLst>
              </a:blip>
              <a:srcRect/>
              <a:stretch>
                <a:fillRect/>
              </a:stretch>
            </p:blipFill>
            <p:spPr bwMode="gray">
              <a:xfrm>
                <a:off x="3577406" y="2881313"/>
                <a:ext cx="1012825" cy="206375"/>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pic>
            <p:nvPicPr>
              <p:cNvPr id="33" name="Picture 66" descr="曼威LOGO-"/>
              <p:cNvPicPr>
                <a:picLocks noChangeAspect="1" noChangeArrowheads="1"/>
              </p:cNvPicPr>
              <p:nvPr/>
            </p:nvPicPr>
            <p:blipFill>
              <a:blip r:embed="rId2" cstate="print">
                <a:extLst>
                  <a:ext uri="{28A0092B-C50C-407E-A947-70E740481C1C}">
                    <a14:useLocalDpi xmlns:a14="http://schemas.microsoft.com/office/drawing/2010/main" val="0"/>
                  </a:ext>
                </a:extLst>
              </a:blip>
              <a:srcRect/>
              <a:stretch>
                <a:fillRect/>
              </a:stretch>
            </p:blipFill>
            <p:spPr bwMode="auto">
              <a:xfrm>
                <a:off x="4197202" y="2722968"/>
                <a:ext cx="628980" cy="496581"/>
              </a:xfrm>
              <a:prstGeom prst="rect">
                <a:avLst/>
              </a:prstGeom>
              <a:noFill/>
              <a:extLst>
                <a:ext uri="{909E8E84-426E-40DD-AFC4-6F175D3DCCD1}">
                  <a14:hiddenFill xmlns:a14="http://schemas.microsoft.com/office/drawing/2010/main">
                    <a:solidFill>
                      <a:srgbClr val="FFFFFF"/>
                    </a:solidFill>
                  </a14:hiddenFill>
                </a:ext>
              </a:extLst>
            </p:spPr>
          </p:pic>
          <p:sp>
            <p:nvSpPr>
              <p:cNvPr id="34" name="矩形 33"/>
              <p:cNvSpPr/>
              <p:nvPr/>
            </p:nvSpPr>
            <p:spPr>
              <a:xfrm>
                <a:off x="3671181" y="3185982"/>
                <a:ext cx="1502013" cy="283878"/>
              </a:xfrm>
              <a:prstGeom prst="rect">
                <a:avLst/>
              </a:prstGeom>
            </p:spPr>
            <p:txBody>
              <a:bodyPr wrap="none">
                <a:spAutoFit/>
              </a:bodyPr>
              <a:lstStyle/>
              <a:p>
                <a:pPr algn="ctr"/>
                <a:r>
                  <a:rPr lang="zh-CN" altLang="en-US" b="1" dirty="0">
                    <a:latin typeface="宋体" panose="02010600030101010101" pitchFamily="2" charset="-122"/>
                    <a:ea typeface="宋体" panose="02010600030101010101" pitchFamily="2" charset="-122"/>
                  </a:rPr>
                  <a:t>我司</a:t>
                </a:r>
                <a:r>
                  <a:rPr lang="en-US" altLang="zh-CN" b="1" dirty="0">
                    <a:latin typeface="宋体" panose="02010600030101010101" pitchFamily="2" charset="-122"/>
                    <a:ea typeface="宋体" panose="02010600030101010101" pitchFamily="2" charset="-122"/>
                  </a:rPr>
                  <a:t>C2M</a:t>
                </a:r>
                <a:r>
                  <a:rPr lang="zh-CN" altLang="en-US" b="1" dirty="0">
                    <a:latin typeface="宋体" panose="02010600030101010101" pitchFamily="2" charset="-122"/>
                    <a:ea typeface="宋体" panose="02010600030101010101" pitchFamily="2" charset="-122"/>
                  </a:rPr>
                  <a:t>云平台</a:t>
                </a:r>
                <a:endParaRPr lang="en-US" altLang="zh-CN" b="1" dirty="0">
                  <a:latin typeface="宋体" panose="02010600030101010101" pitchFamily="2" charset="-122"/>
                  <a:ea typeface="宋体" panose="02010600030101010101" pitchFamily="2" charset="-122"/>
                </a:endParaRPr>
              </a:p>
            </p:txBody>
          </p:sp>
          <p:grpSp>
            <p:nvGrpSpPr>
              <p:cNvPr id="35" name="组合 34"/>
              <p:cNvGrpSpPr/>
              <p:nvPr/>
            </p:nvGrpSpPr>
            <p:grpSpPr>
              <a:xfrm>
                <a:off x="3115201" y="2487586"/>
                <a:ext cx="2559768" cy="1176861"/>
                <a:chOff x="2479005" y="3201848"/>
                <a:chExt cx="4345338" cy="1130667"/>
              </a:xfrm>
            </p:grpSpPr>
            <p:pic>
              <p:nvPicPr>
                <p:cNvPr id="36" name="Picture 3"/>
                <p:cNvPicPr>
                  <a:picLocks noChangeAspect="1" noChangeArrowheads="1"/>
                </p:cNvPicPr>
                <p:nvPr/>
              </p:nvPicPr>
              <p:blipFill>
                <a:blip r:embed="rId3">
                  <a:clrChange>
                    <a:clrFrom>
                      <a:srgbClr val="FFFFFF"/>
                    </a:clrFrom>
                    <a:clrTo>
                      <a:srgbClr val="FFFFFF">
                        <a:alpha val="0"/>
                      </a:srgbClr>
                    </a:clrTo>
                  </a:clrChange>
                  <a:extLst>
                    <a:ext uri="{28A0092B-C50C-407E-A947-70E740481C1C}">
                      <a14:useLocalDpi xmlns:a14="http://schemas.microsoft.com/office/drawing/2010/main" val="0"/>
                    </a:ext>
                  </a:extLst>
                </a:blip>
                <a:srcRect/>
                <a:stretch>
                  <a:fillRect/>
                </a:stretch>
              </p:blipFill>
              <p:spPr bwMode="auto">
                <a:xfrm>
                  <a:off x="2479005" y="3201848"/>
                  <a:ext cx="4345338" cy="1130667"/>
                </a:xfrm>
                <a:prstGeom prst="rect">
                  <a:avLst/>
                </a:prstGeom>
                <a:noFill/>
                <a:ln>
                  <a:noFill/>
                </a:ln>
                <a:effectLst/>
                <a:extLst>
                  <a:ext uri="{909E8E84-426E-40DD-AFC4-6F175D3DCCD1}">
                    <a14:hiddenFill xmlns:a14="http://schemas.microsoft.com/office/drawing/2010/main">
                      <a:solidFill>
                        <a:schemeClr val="accent1"/>
                      </a:solidFill>
                    </a14:hiddenFill>
                  </a:ext>
                  <a:ext uri="{91240B29-F687-4F45-9708-019B960494DF}">
                    <a14:hiddenLine xmlns:a14="http://schemas.microsoft.com/office/drawing/2010/main" w="9525">
                      <a:solidFill>
                        <a:schemeClr val="tx1"/>
                      </a:solidFill>
                      <a:miter lim="800000"/>
                      <a:headEnd/>
                      <a:tailEnd/>
                    </a14:hiddenLine>
                  </a:ext>
                  <a:ext uri="{AF507438-7753-43E0-B8FC-AC1667EBCBE1}">
                    <a14:hiddenEffects xmlns:a14="http://schemas.microsoft.com/office/drawing/2010/main">
                      <a:effectLst>
                        <a:outerShdw dist="35921" dir="2700000" algn="ctr" rotWithShape="0">
                          <a:schemeClr val="bg2"/>
                        </a:outerShdw>
                      </a:effectLst>
                    </a14:hiddenEffects>
                  </a:ext>
                </a:extLst>
              </p:spPr>
            </p:pic>
            <p:sp>
              <p:nvSpPr>
                <p:cNvPr id="38" name="矩形 37"/>
                <p:cNvSpPr/>
                <p:nvPr/>
              </p:nvSpPr>
              <p:spPr>
                <a:xfrm>
                  <a:off x="3299772" y="3709792"/>
                  <a:ext cx="2703807" cy="272735"/>
                </a:xfrm>
                <a:prstGeom prst="rect">
                  <a:avLst/>
                </a:prstGeom>
              </p:spPr>
              <p:txBody>
                <a:bodyPr wrap="none">
                  <a:spAutoFit/>
                </a:bodyPr>
                <a:lstStyle/>
                <a:p>
                  <a:pPr algn="ctr"/>
                  <a:r>
                    <a:rPr lang="zh-CN" altLang="en-US" b="1" dirty="0">
                      <a:latin typeface="微软雅黑" panose="020B0503020204020204" pitchFamily="34" charset="-122"/>
                      <a:ea typeface="微软雅黑" panose="020B0503020204020204" pitchFamily="34" charset="-122"/>
                    </a:rPr>
                    <a:t>充电桩平台运营</a:t>
                  </a:r>
                  <a:endParaRPr lang="en-US" altLang="zh-CN" b="1" dirty="0">
                    <a:latin typeface="微软雅黑" panose="020B0503020204020204" pitchFamily="34" charset="-122"/>
                    <a:ea typeface="微软雅黑" panose="020B0503020204020204" pitchFamily="34" charset="-122"/>
                  </a:endParaRPr>
                </a:p>
              </p:txBody>
            </p:sp>
          </p:grpSp>
        </p:grpSp>
        <p:sp>
          <p:nvSpPr>
            <p:cNvPr id="29" name="media-company-truck-with-satellite_21542"/>
            <p:cNvSpPr>
              <a:spLocks noChangeAspect="1"/>
            </p:cNvSpPr>
            <p:nvPr/>
          </p:nvSpPr>
          <p:spPr bwMode="auto">
            <a:xfrm>
              <a:off x="1830302" y="4237458"/>
              <a:ext cx="359895" cy="343634"/>
            </a:xfrm>
            <a:custGeom>
              <a:avLst/>
              <a:gdLst>
                <a:gd name="connsiteX0" fmla="*/ 462863 w 602948"/>
                <a:gd name="connsiteY0" fmla="*/ 429905 h 531738"/>
                <a:gd name="connsiteX1" fmla="*/ 424130 w 602948"/>
                <a:gd name="connsiteY1" fmla="*/ 468576 h 531738"/>
                <a:gd name="connsiteX2" fmla="*/ 462863 w 602948"/>
                <a:gd name="connsiteY2" fmla="*/ 507247 h 531738"/>
                <a:gd name="connsiteX3" fmla="*/ 501596 w 602948"/>
                <a:gd name="connsiteY3" fmla="*/ 468576 h 531738"/>
                <a:gd name="connsiteX4" fmla="*/ 462863 w 602948"/>
                <a:gd name="connsiteY4" fmla="*/ 429905 h 531738"/>
                <a:gd name="connsiteX5" fmla="*/ 152996 w 602948"/>
                <a:gd name="connsiteY5" fmla="*/ 429905 h 531738"/>
                <a:gd name="connsiteX6" fmla="*/ 114263 w 602948"/>
                <a:gd name="connsiteY6" fmla="*/ 468576 h 531738"/>
                <a:gd name="connsiteX7" fmla="*/ 152996 w 602948"/>
                <a:gd name="connsiteY7" fmla="*/ 507247 h 531738"/>
                <a:gd name="connsiteX8" fmla="*/ 191729 w 602948"/>
                <a:gd name="connsiteY8" fmla="*/ 468576 h 531738"/>
                <a:gd name="connsiteX9" fmla="*/ 152996 w 602948"/>
                <a:gd name="connsiteY9" fmla="*/ 429905 h 531738"/>
                <a:gd name="connsiteX10" fmla="*/ 178137 w 602948"/>
                <a:gd name="connsiteY10" fmla="*/ 358431 h 531738"/>
                <a:gd name="connsiteX11" fmla="*/ 199428 w 602948"/>
                <a:gd name="connsiteY11" fmla="*/ 358431 h 531738"/>
                <a:gd name="connsiteX12" fmla="*/ 167814 w 602948"/>
                <a:gd name="connsiteY12" fmla="*/ 384862 h 531738"/>
                <a:gd name="connsiteX13" fmla="*/ 178137 w 602948"/>
                <a:gd name="connsiteY13" fmla="*/ 358431 h 531738"/>
                <a:gd name="connsiteX14" fmla="*/ 148431 w 602948"/>
                <a:gd name="connsiteY14" fmla="*/ 358431 h 531738"/>
                <a:gd name="connsiteX15" fmla="*/ 171753 w 602948"/>
                <a:gd name="connsiteY15" fmla="*/ 358431 h 531738"/>
                <a:gd name="connsiteX16" fmla="*/ 158148 w 602948"/>
                <a:gd name="connsiteY16" fmla="*/ 387410 h 531738"/>
                <a:gd name="connsiteX17" fmla="*/ 148431 w 602948"/>
                <a:gd name="connsiteY17" fmla="*/ 388698 h 531738"/>
                <a:gd name="connsiteX18" fmla="*/ 118164 w 602948"/>
                <a:gd name="connsiteY18" fmla="*/ 358431 h 531738"/>
                <a:gd name="connsiteX19" fmla="*/ 141382 w 602948"/>
                <a:gd name="connsiteY19" fmla="*/ 358431 h 531738"/>
                <a:gd name="connsiteX20" fmla="*/ 141382 w 602948"/>
                <a:gd name="connsiteY20" fmla="*/ 388698 h 531738"/>
                <a:gd name="connsiteX21" fmla="*/ 130418 w 602948"/>
                <a:gd name="connsiteY21" fmla="*/ 387410 h 531738"/>
                <a:gd name="connsiteX22" fmla="*/ 118164 w 602948"/>
                <a:gd name="connsiteY22" fmla="*/ 358431 h 531738"/>
                <a:gd name="connsiteX23" fmla="*/ 91007 w 602948"/>
                <a:gd name="connsiteY23" fmla="*/ 358431 h 531738"/>
                <a:gd name="connsiteX24" fmla="*/ 111054 w 602948"/>
                <a:gd name="connsiteY24" fmla="*/ 358431 h 531738"/>
                <a:gd name="connsiteX25" fmla="*/ 120755 w 602948"/>
                <a:gd name="connsiteY25" fmla="*/ 384137 h 531738"/>
                <a:gd name="connsiteX26" fmla="*/ 91007 w 602948"/>
                <a:gd name="connsiteY26" fmla="*/ 358431 h 531738"/>
                <a:gd name="connsiteX27" fmla="*/ 182722 w 602948"/>
                <a:gd name="connsiteY27" fmla="*/ 329408 h 531738"/>
                <a:gd name="connsiteX28" fmla="*/ 207823 w 602948"/>
                <a:gd name="connsiteY28" fmla="*/ 329408 h 531738"/>
                <a:gd name="connsiteX29" fmla="*/ 202674 w 602948"/>
                <a:gd name="connsiteY29" fmla="*/ 351279 h 531738"/>
                <a:gd name="connsiteX30" fmla="*/ 180148 w 602948"/>
                <a:gd name="connsiteY30" fmla="*/ 351279 h 531738"/>
                <a:gd name="connsiteX31" fmla="*/ 182722 w 602948"/>
                <a:gd name="connsiteY31" fmla="*/ 329408 h 531738"/>
                <a:gd name="connsiteX32" fmla="*/ 148431 w 602948"/>
                <a:gd name="connsiteY32" fmla="*/ 329408 h 531738"/>
                <a:gd name="connsiteX33" fmla="*/ 176210 w 602948"/>
                <a:gd name="connsiteY33" fmla="*/ 329408 h 531738"/>
                <a:gd name="connsiteX34" fmla="*/ 172980 w 602948"/>
                <a:gd name="connsiteY34" fmla="*/ 351279 h 531738"/>
                <a:gd name="connsiteX35" fmla="*/ 148431 w 602948"/>
                <a:gd name="connsiteY35" fmla="*/ 351279 h 531738"/>
                <a:gd name="connsiteX36" fmla="*/ 114225 w 602948"/>
                <a:gd name="connsiteY36" fmla="*/ 329408 h 531738"/>
                <a:gd name="connsiteX37" fmla="*/ 141382 w 602948"/>
                <a:gd name="connsiteY37" fmla="*/ 329408 h 531738"/>
                <a:gd name="connsiteX38" fmla="*/ 141382 w 602948"/>
                <a:gd name="connsiteY38" fmla="*/ 351279 h 531738"/>
                <a:gd name="connsiteX39" fmla="*/ 116165 w 602948"/>
                <a:gd name="connsiteY39" fmla="*/ 351279 h 531738"/>
                <a:gd name="connsiteX40" fmla="*/ 114225 w 602948"/>
                <a:gd name="connsiteY40" fmla="*/ 329408 h 531738"/>
                <a:gd name="connsiteX41" fmla="*/ 81989 w 602948"/>
                <a:gd name="connsiteY41" fmla="*/ 329408 h 531738"/>
                <a:gd name="connsiteX42" fmla="*/ 107184 w 602948"/>
                <a:gd name="connsiteY42" fmla="*/ 329408 h 531738"/>
                <a:gd name="connsiteX43" fmla="*/ 109768 w 602948"/>
                <a:gd name="connsiteY43" fmla="*/ 351279 h 531738"/>
                <a:gd name="connsiteX44" fmla="*/ 87157 w 602948"/>
                <a:gd name="connsiteY44" fmla="*/ 351279 h 531738"/>
                <a:gd name="connsiteX45" fmla="*/ 81989 w 602948"/>
                <a:gd name="connsiteY45" fmla="*/ 329408 h 531738"/>
                <a:gd name="connsiteX46" fmla="*/ 180770 w 602948"/>
                <a:gd name="connsiteY46" fmla="*/ 300385 h 531738"/>
                <a:gd name="connsiteX47" fmla="*/ 202670 w 602948"/>
                <a:gd name="connsiteY47" fmla="*/ 300385 h 531738"/>
                <a:gd name="connsiteX48" fmla="*/ 207823 w 602948"/>
                <a:gd name="connsiteY48" fmla="*/ 322256 h 531738"/>
                <a:gd name="connsiteX49" fmla="*/ 182702 w 602948"/>
                <a:gd name="connsiteY49" fmla="*/ 322256 h 531738"/>
                <a:gd name="connsiteX50" fmla="*/ 180770 w 602948"/>
                <a:gd name="connsiteY50" fmla="*/ 300385 h 531738"/>
                <a:gd name="connsiteX51" fmla="*/ 148431 w 602948"/>
                <a:gd name="connsiteY51" fmla="*/ 300385 h 531738"/>
                <a:gd name="connsiteX52" fmla="*/ 173626 w 602948"/>
                <a:gd name="connsiteY52" fmla="*/ 300385 h 531738"/>
                <a:gd name="connsiteX53" fmla="*/ 176210 w 602948"/>
                <a:gd name="connsiteY53" fmla="*/ 322256 h 531738"/>
                <a:gd name="connsiteX54" fmla="*/ 148431 w 602948"/>
                <a:gd name="connsiteY54" fmla="*/ 322256 h 531738"/>
                <a:gd name="connsiteX55" fmla="*/ 116811 w 602948"/>
                <a:gd name="connsiteY55" fmla="*/ 300385 h 531738"/>
                <a:gd name="connsiteX56" fmla="*/ 141382 w 602948"/>
                <a:gd name="connsiteY56" fmla="*/ 300385 h 531738"/>
                <a:gd name="connsiteX57" fmla="*/ 141382 w 602948"/>
                <a:gd name="connsiteY57" fmla="*/ 322256 h 531738"/>
                <a:gd name="connsiteX58" fmla="*/ 114225 w 602948"/>
                <a:gd name="connsiteY58" fmla="*/ 322256 h 531738"/>
                <a:gd name="connsiteX59" fmla="*/ 116811 w 602948"/>
                <a:gd name="connsiteY59" fmla="*/ 300385 h 531738"/>
                <a:gd name="connsiteX60" fmla="*/ 87157 w 602948"/>
                <a:gd name="connsiteY60" fmla="*/ 300385 h 531738"/>
                <a:gd name="connsiteX61" fmla="*/ 109768 w 602948"/>
                <a:gd name="connsiteY61" fmla="*/ 300385 h 531738"/>
                <a:gd name="connsiteX62" fmla="*/ 107184 w 602948"/>
                <a:gd name="connsiteY62" fmla="*/ 322256 h 531738"/>
                <a:gd name="connsiteX63" fmla="*/ 81989 w 602948"/>
                <a:gd name="connsiteY63" fmla="*/ 322256 h 531738"/>
                <a:gd name="connsiteX64" fmla="*/ 87157 w 602948"/>
                <a:gd name="connsiteY64" fmla="*/ 300385 h 531738"/>
                <a:gd name="connsiteX65" fmla="*/ 169161 w 602948"/>
                <a:gd name="connsiteY65" fmla="*/ 267527 h 531738"/>
                <a:gd name="connsiteX66" fmla="*/ 199428 w 602948"/>
                <a:gd name="connsiteY66" fmla="*/ 293958 h 531738"/>
                <a:gd name="connsiteX67" fmla="*/ 178820 w 602948"/>
                <a:gd name="connsiteY67" fmla="*/ 293958 h 531738"/>
                <a:gd name="connsiteX68" fmla="*/ 169161 w 602948"/>
                <a:gd name="connsiteY68" fmla="*/ 267527 h 531738"/>
                <a:gd name="connsiteX69" fmla="*/ 121999 w 602948"/>
                <a:gd name="connsiteY69" fmla="*/ 267527 h 531738"/>
                <a:gd name="connsiteX70" fmla="*/ 111668 w 602948"/>
                <a:gd name="connsiteY70" fmla="*/ 293958 h 531738"/>
                <a:gd name="connsiteX71" fmla="*/ 91007 w 602948"/>
                <a:gd name="connsiteY71" fmla="*/ 293958 h 531738"/>
                <a:gd name="connsiteX72" fmla="*/ 121999 w 602948"/>
                <a:gd name="connsiteY72" fmla="*/ 267527 h 531738"/>
                <a:gd name="connsiteX73" fmla="*/ 148431 w 602948"/>
                <a:gd name="connsiteY73" fmla="*/ 262967 h 531738"/>
                <a:gd name="connsiteX74" fmla="*/ 159444 w 602948"/>
                <a:gd name="connsiteY74" fmla="*/ 264904 h 531738"/>
                <a:gd name="connsiteX75" fmla="*/ 171753 w 602948"/>
                <a:gd name="connsiteY75" fmla="*/ 293959 h 531738"/>
                <a:gd name="connsiteX76" fmla="*/ 148431 w 602948"/>
                <a:gd name="connsiteY76" fmla="*/ 293959 h 531738"/>
                <a:gd name="connsiteX77" fmla="*/ 141382 w 602948"/>
                <a:gd name="connsiteY77" fmla="*/ 262967 h 531738"/>
                <a:gd name="connsiteX78" fmla="*/ 141382 w 602948"/>
                <a:gd name="connsiteY78" fmla="*/ 293959 h 531738"/>
                <a:gd name="connsiteX79" fmla="*/ 118786 w 602948"/>
                <a:gd name="connsiteY79" fmla="*/ 293959 h 531738"/>
                <a:gd name="connsiteX80" fmla="*/ 131698 w 602948"/>
                <a:gd name="connsiteY80" fmla="*/ 264258 h 531738"/>
                <a:gd name="connsiteX81" fmla="*/ 141382 w 602948"/>
                <a:gd name="connsiteY81" fmla="*/ 262967 h 531738"/>
                <a:gd name="connsiteX82" fmla="*/ 303411 w 602948"/>
                <a:gd name="connsiteY82" fmla="*/ 255887 h 531738"/>
                <a:gd name="connsiteX83" fmla="*/ 303411 w 602948"/>
                <a:gd name="connsiteY83" fmla="*/ 349986 h 531738"/>
                <a:gd name="connsiteX84" fmla="*/ 438977 w 602948"/>
                <a:gd name="connsiteY84" fmla="*/ 349986 h 531738"/>
                <a:gd name="connsiteX85" fmla="*/ 384105 w 602948"/>
                <a:gd name="connsiteY85" fmla="*/ 255887 h 531738"/>
                <a:gd name="connsiteX86" fmla="*/ 145250 w 602948"/>
                <a:gd name="connsiteY86" fmla="*/ 255887 h 531738"/>
                <a:gd name="connsiteX87" fmla="*/ 74884 w 602948"/>
                <a:gd name="connsiteY87" fmla="*/ 326139 h 531738"/>
                <a:gd name="connsiteX88" fmla="*/ 125883 w 602948"/>
                <a:gd name="connsiteY88" fmla="*/ 393168 h 531738"/>
                <a:gd name="connsiteX89" fmla="*/ 126528 w 602948"/>
                <a:gd name="connsiteY89" fmla="*/ 393168 h 531738"/>
                <a:gd name="connsiteX90" fmla="*/ 145250 w 602948"/>
                <a:gd name="connsiteY90" fmla="*/ 395746 h 531738"/>
                <a:gd name="connsiteX91" fmla="*/ 214970 w 602948"/>
                <a:gd name="connsiteY91" fmla="*/ 326139 h 531738"/>
                <a:gd name="connsiteX92" fmla="*/ 163971 w 602948"/>
                <a:gd name="connsiteY92" fmla="*/ 259110 h 531738"/>
                <a:gd name="connsiteX93" fmla="*/ 145250 w 602948"/>
                <a:gd name="connsiteY93" fmla="*/ 255887 h 531738"/>
                <a:gd name="connsiteX94" fmla="*/ 247107 w 602948"/>
                <a:gd name="connsiteY94" fmla="*/ 84090 h 531738"/>
                <a:gd name="connsiteX95" fmla="*/ 259539 w 602948"/>
                <a:gd name="connsiteY95" fmla="*/ 86350 h 531738"/>
                <a:gd name="connsiteX96" fmla="*/ 252435 w 602948"/>
                <a:gd name="connsiteY96" fmla="*/ 114121 h 531738"/>
                <a:gd name="connsiteX97" fmla="*/ 231768 w 602948"/>
                <a:gd name="connsiteY97" fmla="*/ 93455 h 531738"/>
                <a:gd name="connsiteX98" fmla="*/ 247107 w 602948"/>
                <a:gd name="connsiteY98" fmla="*/ 84090 h 531738"/>
                <a:gd name="connsiteX99" fmla="*/ 179464 w 602948"/>
                <a:gd name="connsiteY99" fmla="*/ 58667 h 531738"/>
                <a:gd name="connsiteX100" fmla="*/ 291145 w 602948"/>
                <a:gd name="connsiteY100" fmla="*/ 169523 h 531738"/>
                <a:gd name="connsiteX101" fmla="*/ 191729 w 602948"/>
                <a:gd name="connsiteY101" fmla="*/ 179191 h 531738"/>
                <a:gd name="connsiteX102" fmla="*/ 180109 w 602948"/>
                <a:gd name="connsiteY102" fmla="*/ 190147 h 531738"/>
                <a:gd name="connsiteX103" fmla="*/ 180109 w 602948"/>
                <a:gd name="connsiteY103" fmla="*/ 230107 h 531738"/>
                <a:gd name="connsiteX104" fmla="*/ 273715 w 602948"/>
                <a:gd name="connsiteY104" fmla="*/ 230107 h 531738"/>
                <a:gd name="connsiteX105" fmla="*/ 410573 w 602948"/>
                <a:gd name="connsiteY105" fmla="*/ 230107 h 531738"/>
                <a:gd name="connsiteX106" fmla="*/ 480293 w 602948"/>
                <a:gd name="connsiteY106" fmla="*/ 351275 h 531738"/>
                <a:gd name="connsiteX107" fmla="*/ 602948 w 602948"/>
                <a:gd name="connsiteY107" fmla="*/ 351275 h 531738"/>
                <a:gd name="connsiteX108" fmla="*/ 602948 w 602948"/>
                <a:gd name="connsiteY108" fmla="*/ 491134 h 531738"/>
                <a:gd name="connsiteX109" fmla="*/ 521608 w 602948"/>
                <a:gd name="connsiteY109" fmla="*/ 491134 h 531738"/>
                <a:gd name="connsiteX110" fmla="*/ 462863 w 602948"/>
                <a:gd name="connsiteY110" fmla="*/ 531738 h 531738"/>
                <a:gd name="connsiteX111" fmla="*/ 404117 w 602948"/>
                <a:gd name="connsiteY111" fmla="*/ 491134 h 531738"/>
                <a:gd name="connsiteX112" fmla="*/ 211742 w 602948"/>
                <a:gd name="connsiteY112" fmla="*/ 491134 h 531738"/>
                <a:gd name="connsiteX113" fmla="*/ 152996 w 602948"/>
                <a:gd name="connsiteY113" fmla="*/ 531738 h 531738"/>
                <a:gd name="connsiteX114" fmla="*/ 94251 w 602948"/>
                <a:gd name="connsiteY114" fmla="*/ 491134 h 531738"/>
                <a:gd name="connsiteX115" fmla="*/ 20657 w 602948"/>
                <a:gd name="connsiteY115" fmla="*/ 491134 h 531738"/>
                <a:gd name="connsiteX116" fmla="*/ 20657 w 602948"/>
                <a:gd name="connsiteY116" fmla="*/ 450530 h 531738"/>
                <a:gd name="connsiteX117" fmla="*/ 0 w 602948"/>
                <a:gd name="connsiteY117" fmla="*/ 450530 h 531738"/>
                <a:gd name="connsiteX118" fmla="*/ 0 w 602948"/>
                <a:gd name="connsiteY118" fmla="*/ 402191 h 531738"/>
                <a:gd name="connsiteX119" fmla="*/ 20657 w 602948"/>
                <a:gd name="connsiteY119" fmla="*/ 402191 h 531738"/>
                <a:gd name="connsiteX120" fmla="*/ 20657 w 602948"/>
                <a:gd name="connsiteY120" fmla="*/ 230107 h 531738"/>
                <a:gd name="connsiteX121" fmla="*/ 145250 w 602948"/>
                <a:gd name="connsiteY121" fmla="*/ 230107 h 531738"/>
                <a:gd name="connsiteX122" fmla="*/ 145250 w 602948"/>
                <a:gd name="connsiteY122" fmla="*/ 190147 h 531738"/>
                <a:gd name="connsiteX123" fmla="*/ 174945 w 602948"/>
                <a:gd name="connsiteY123" fmla="*/ 163722 h 531738"/>
                <a:gd name="connsiteX124" fmla="*/ 179464 w 602948"/>
                <a:gd name="connsiteY124" fmla="*/ 58667 h 531738"/>
                <a:gd name="connsiteX125" fmla="*/ 253960 w 602948"/>
                <a:gd name="connsiteY125" fmla="*/ 37395 h 531738"/>
                <a:gd name="connsiteX126" fmla="*/ 291822 w 602948"/>
                <a:gd name="connsiteY126" fmla="*/ 52870 h 531738"/>
                <a:gd name="connsiteX127" fmla="*/ 291822 w 602948"/>
                <a:gd name="connsiteY127" fmla="*/ 128956 h 531738"/>
                <a:gd name="connsiteX128" fmla="*/ 286009 w 602948"/>
                <a:gd name="connsiteY128" fmla="*/ 131535 h 531738"/>
                <a:gd name="connsiteX129" fmla="*/ 280197 w 602948"/>
                <a:gd name="connsiteY129" fmla="*/ 128956 h 531738"/>
                <a:gd name="connsiteX130" fmla="*/ 280197 w 602948"/>
                <a:gd name="connsiteY130" fmla="*/ 117349 h 531738"/>
                <a:gd name="connsiteX131" fmla="*/ 280197 w 602948"/>
                <a:gd name="connsiteY131" fmla="*/ 64476 h 531738"/>
                <a:gd name="connsiteX132" fmla="*/ 227238 w 602948"/>
                <a:gd name="connsiteY132" fmla="*/ 64476 h 531738"/>
                <a:gd name="connsiteX133" fmla="*/ 215613 w 602948"/>
                <a:gd name="connsiteY133" fmla="*/ 64476 h 531738"/>
                <a:gd name="connsiteX134" fmla="*/ 215613 w 602948"/>
                <a:gd name="connsiteY134" fmla="*/ 52870 h 531738"/>
                <a:gd name="connsiteX135" fmla="*/ 253960 w 602948"/>
                <a:gd name="connsiteY135" fmla="*/ 37395 h 531738"/>
                <a:gd name="connsiteX136" fmla="*/ 253715 w 602948"/>
                <a:gd name="connsiteY136" fmla="*/ 0 h 531738"/>
                <a:gd name="connsiteX137" fmla="*/ 318250 w 602948"/>
                <a:gd name="connsiteY137" fmla="*/ 26435 h 531738"/>
                <a:gd name="connsiteX138" fmla="*/ 318250 w 602948"/>
                <a:gd name="connsiteY138" fmla="*/ 155388 h 531738"/>
                <a:gd name="connsiteX139" fmla="*/ 312442 w 602948"/>
                <a:gd name="connsiteY139" fmla="*/ 157967 h 531738"/>
                <a:gd name="connsiteX140" fmla="*/ 306633 w 602948"/>
                <a:gd name="connsiteY140" fmla="*/ 155388 h 531738"/>
                <a:gd name="connsiteX141" fmla="*/ 306633 w 602948"/>
                <a:gd name="connsiteY141" fmla="*/ 143782 h 531738"/>
                <a:gd name="connsiteX142" fmla="*/ 306633 w 602948"/>
                <a:gd name="connsiteY142" fmla="*/ 38041 h 531738"/>
                <a:gd name="connsiteX143" fmla="*/ 253715 w 602948"/>
                <a:gd name="connsiteY143" fmla="*/ 16119 h 531738"/>
                <a:gd name="connsiteX144" fmla="*/ 200796 w 602948"/>
                <a:gd name="connsiteY144" fmla="*/ 38041 h 531738"/>
                <a:gd name="connsiteX145" fmla="*/ 189179 w 602948"/>
                <a:gd name="connsiteY145" fmla="*/ 38041 h 531738"/>
                <a:gd name="connsiteX146" fmla="*/ 189179 w 602948"/>
                <a:gd name="connsiteY146" fmla="*/ 26435 h 531738"/>
                <a:gd name="connsiteX147" fmla="*/ 253715 w 602948"/>
                <a:gd name="connsiteY147" fmla="*/ 0 h 531738"/>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2948" h="531738">
                  <a:moveTo>
                    <a:pt x="462863" y="429905"/>
                  </a:moveTo>
                  <a:cubicBezTo>
                    <a:pt x="441560" y="429905"/>
                    <a:pt x="424130" y="447307"/>
                    <a:pt x="424130" y="468576"/>
                  </a:cubicBezTo>
                  <a:cubicBezTo>
                    <a:pt x="424130" y="489845"/>
                    <a:pt x="441560" y="507247"/>
                    <a:pt x="462863" y="507247"/>
                  </a:cubicBezTo>
                  <a:cubicBezTo>
                    <a:pt x="484166" y="507247"/>
                    <a:pt x="501596" y="489845"/>
                    <a:pt x="501596" y="468576"/>
                  </a:cubicBezTo>
                  <a:cubicBezTo>
                    <a:pt x="501596" y="447307"/>
                    <a:pt x="484166" y="429905"/>
                    <a:pt x="462863" y="429905"/>
                  </a:cubicBezTo>
                  <a:close/>
                  <a:moveTo>
                    <a:pt x="152996" y="429905"/>
                  </a:moveTo>
                  <a:cubicBezTo>
                    <a:pt x="131693" y="429905"/>
                    <a:pt x="114263" y="447307"/>
                    <a:pt x="114263" y="468576"/>
                  </a:cubicBezTo>
                  <a:cubicBezTo>
                    <a:pt x="114263" y="489845"/>
                    <a:pt x="131693" y="507247"/>
                    <a:pt x="152996" y="507247"/>
                  </a:cubicBezTo>
                  <a:cubicBezTo>
                    <a:pt x="174300" y="507247"/>
                    <a:pt x="191729" y="489845"/>
                    <a:pt x="191729" y="468576"/>
                  </a:cubicBezTo>
                  <a:cubicBezTo>
                    <a:pt x="191729" y="447307"/>
                    <a:pt x="174300" y="429905"/>
                    <a:pt x="152996" y="429905"/>
                  </a:cubicBezTo>
                  <a:close/>
                  <a:moveTo>
                    <a:pt x="178137" y="358431"/>
                  </a:moveTo>
                  <a:lnTo>
                    <a:pt x="199428" y="358431"/>
                  </a:lnTo>
                  <a:cubicBezTo>
                    <a:pt x="191686" y="370035"/>
                    <a:pt x="180717" y="379705"/>
                    <a:pt x="167814" y="384862"/>
                  </a:cubicBezTo>
                  <a:cubicBezTo>
                    <a:pt x="172330" y="376481"/>
                    <a:pt x="176201" y="367456"/>
                    <a:pt x="178137" y="358431"/>
                  </a:cubicBezTo>
                  <a:close/>
                  <a:moveTo>
                    <a:pt x="148431" y="358431"/>
                  </a:moveTo>
                  <a:lnTo>
                    <a:pt x="171753" y="358431"/>
                  </a:lnTo>
                  <a:cubicBezTo>
                    <a:pt x="168514" y="368735"/>
                    <a:pt x="163979" y="378394"/>
                    <a:pt x="158148" y="387410"/>
                  </a:cubicBezTo>
                  <a:cubicBezTo>
                    <a:pt x="154909" y="388054"/>
                    <a:pt x="151670" y="388698"/>
                    <a:pt x="148431" y="388698"/>
                  </a:cubicBezTo>
                  <a:close/>
                  <a:moveTo>
                    <a:pt x="118164" y="358431"/>
                  </a:moveTo>
                  <a:lnTo>
                    <a:pt x="141382" y="358431"/>
                  </a:lnTo>
                  <a:lnTo>
                    <a:pt x="141382" y="388698"/>
                  </a:lnTo>
                  <a:cubicBezTo>
                    <a:pt x="137512" y="388698"/>
                    <a:pt x="134287" y="388054"/>
                    <a:pt x="130418" y="387410"/>
                  </a:cubicBezTo>
                  <a:cubicBezTo>
                    <a:pt x="125258" y="378394"/>
                    <a:pt x="120744" y="368735"/>
                    <a:pt x="118164" y="358431"/>
                  </a:cubicBezTo>
                  <a:close/>
                  <a:moveTo>
                    <a:pt x="91007" y="358431"/>
                  </a:moveTo>
                  <a:lnTo>
                    <a:pt x="111054" y="358431"/>
                  </a:lnTo>
                  <a:cubicBezTo>
                    <a:pt x="113641" y="367428"/>
                    <a:pt x="116875" y="375783"/>
                    <a:pt x="120755" y="384137"/>
                  </a:cubicBezTo>
                  <a:cubicBezTo>
                    <a:pt x="108468" y="378996"/>
                    <a:pt x="97474" y="369999"/>
                    <a:pt x="91007" y="358431"/>
                  </a:cubicBezTo>
                  <a:close/>
                  <a:moveTo>
                    <a:pt x="182722" y="329408"/>
                  </a:moveTo>
                  <a:lnTo>
                    <a:pt x="207823" y="329408"/>
                  </a:lnTo>
                  <a:cubicBezTo>
                    <a:pt x="207179" y="337127"/>
                    <a:pt x="205892" y="344846"/>
                    <a:pt x="202674" y="351279"/>
                  </a:cubicBezTo>
                  <a:lnTo>
                    <a:pt x="180148" y="351279"/>
                  </a:lnTo>
                  <a:cubicBezTo>
                    <a:pt x="181435" y="344203"/>
                    <a:pt x="182722" y="337127"/>
                    <a:pt x="182722" y="329408"/>
                  </a:cubicBezTo>
                  <a:close/>
                  <a:moveTo>
                    <a:pt x="148431" y="329408"/>
                  </a:moveTo>
                  <a:lnTo>
                    <a:pt x="176210" y="329408"/>
                  </a:lnTo>
                  <a:cubicBezTo>
                    <a:pt x="175564" y="337127"/>
                    <a:pt x="174918" y="344203"/>
                    <a:pt x="172980" y="351279"/>
                  </a:cubicBezTo>
                  <a:lnTo>
                    <a:pt x="148431" y="351279"/>
                  </a:lnTo>
                  <a:close/>
                  <a:moveTo>
                    <a:pt x="114225" y="329408"/>
                  </a:moveTo>
                  <a:lnTo>
                    <a:pt x="141382" y="329408"/>
                  </a:lnTo>
                  <a:lnTo>
                    <a:pt x="141382" y="351279"/>
                  </a:lnTo>
                  <a:lnTo>
                    <a:pt x="116165" y="351279"/>
                  </a:lnTo>
                  <a:cubicBezTo>
                    <a:pt x="114871" y="344203"/>
                    <a:pt x="114225" y="337127"/>
                    <a:pt x="114225" y="329408"/>
                  </a:cubicBezTo>
                  <a:close/>
                  <a:moveTo>
                    <a:pt x="81989" y="329408"/>
                  </a:moveTo>
                  <a:lnTo>
                    <a:pt x="107184" y="329408"/>
                  </a:lnTo>
                  <a:cubicBezTo>
                    <a:pt x="107184" y="337127"/>
                    <a:pt x="107830" y="344203"/>
                    <a:pt x="109768" y="351279"/>
                  </a:cubicBezTo>
                  <a:lnTo>
                    <a:pt x="87157" y="351279"/>
                  </a:lnTo>
                  <a:cubicBezTo>
                    <a:pt x="84573" y="344846"/>
                    <a:pt x="82635" y="337127"/>
                    <a:pt x="81989" y="329408"/>
                  </a:cubicBezTo>
                  <a:close/>
                  <a:moveTo>
                    <a:pt x="180770" y="300385"/>
                  </a:moveTo>
                  <a:lnTo>
                    <a:pt x="202670" y="300385"/>
                  </a:lnTo>
                  <a:cubicBezTo>
                    <a:pt x="205890" y="307461"/>
                    <a:pt x="207823" y="314537"/>
                    <a:pt x="207823" y="322256"/>
                  </a:cubicBezTo>
                  <a:lnTo>
                    <a:pt x="182702" y="322256"/>
                  </a:lnTo>
                  <a:cubicBezTo>
                    <a:pt x="182702" y="315180"/>
                    <a:pt x="182058" y="307461"/>
                    <a:pt x="180770" y="300385"/>
                  </a:cubicBezTo>
                  <a:close/>
                  <a:moveTo>
                    <a:pt x="148431" y="300385"/>
                  </a:moveTo>
                  <a:lnTo>
                    <a:pt x="173626" y="300385"/>
                  </a:lnTo>
                  <a:cubicBezTo>
                    <a:pt x="174918" y="307461"/>
                    <a:pt x="175564" y="315180"/>
                    <a:pt x="176210" y="322256"/>
                  </a:cubicBezTo>
                  <a:lnTo>
                    <a:pt x="148431" y="322256"/>
                  </a:lnTo>
                  <a:close/>
                  <a:moveTo>
                    <a:pt x="116811" y="300385"/>
                  </a:moveTo>
                  <a:lnTo>
                    <a:pt x="141382" y="300385"/>
                  </a:lnTo>
                  <a:lnTo>
                    <a:pt x="141382" y="322256"/>
                  </a:lnTo>
                  <a:lnTo>
                    <a:pt x="114225" y="322256"/>
                  </a:lnTo>
                  <a:cubicBezTo>
                    <a:pt x="114225" y="315180"/>
                    <a:pt x="114871" y="307461"/>
                    <a:pt x="116811" y="300385"/>
                  </a:cubicBezTo>
                  <a:close/>
                  <a:moveTo>
                    <a:pt x="87157" y="300385"/>
                  </a:moveTo>
                  <a:lnTo>
                    <a:pt x="109768" y="300385"/>
                  </a:lnTo>
                  <a:cubicBezTo>
                    <a:pt x="108476" y="307461"/>
                    <a:pt x="107830" y="315180"/>
                    <a:pt x="107184" y="322256"/>
                  </a:cubicBezTo>
                  <a:lnTo>
                    <a:pt x="81989" y="322256"/>
                  </a:lnTo>
                  <a:cubicBezTo>
                    <a:pt x="82635" y="314537"/>
                    <a:pt x="84573" y="307461"/>
                    <a:pt x="87157" y="300385"/>
                  </a:cubicBezTo>
                  <a:close/>
                  <a:moveTo>
                    <a:pt x="169161" y="267527"/>
                  </a:moveTo>
                  <a:cubicBezTo>
                    <a:pt x="181396" y="272684"/>
                    <a:pt x="192344" y="282354"/>
                    <a:pt x="199428" y="293958"/>
                  </a:cubicBezTo>
                  <a:lnTo>
                    <a:pt x="178820" y="293958"/>
                  </a:lnTo>
                  <a:cubicBezTo>
                    <a:pt x="176888" y="284933"/>
                    <a:pt x="173669" y="275908"/>
                    <a:pt x="169161" y="267527"/>
                  </a:cubicBezTo>
                  <a:close/>
                  <a:moveTo>
                    <a:pt x="121999" y="267527"/>
                  </a:moveTo>
                  <a:cubicBezTo>
                    <a:pt x="117479" y="275908"/>
                    <a:pt x="114251" y="284288"/>
                    <a:pt x="111668" y="293958"/>
                  </a:cubicBezTo>
                  <a:lnTo>
                    <a:pt x="91007" y="293958"/>
                  </a:lnTo>
                  <a:cubicBezTo>
                    <a:pt x="98109" y="281709"/>
                    <a:pt x="109085" y="272684"/>
                    <a:pt x="121999" y="267527"/>
                  </a:cubicBezTo>
                  <a:close/>
                  <a:moveTo>
                    <a:pt x="148431" y="262967"/>
                  </a:moveTo>
                  <a:cubicBezTo>
                    <a:pt x="152318" y="263613"/>
                    <a:pt x="156205" y="263613"/>
                    <a:pt x="159444" y="264904"/>
                  </a:cubicBezTo>
                  <a:cubicBezTo>
                    <a:pt x="165274" y="273943"/>
                    <a:pt x="169161" y="283628"/>
                    <a:pt x="171753" y="293959"/>
                  </a:cubicBezTo>
                  <a:lnTo>
                    <a:pt x="148431" y="293959"/>
                  </a:lnTo>
                  <a:close/>
                  <a:moveTo>
                    <a:pt x="141382" y="262967"/>
                  </a:moveTo>
                  <a:lnTo>
                    <a:pt x="141382" y="293959"/>
                  </a:lnTo>
                  <a:lnTo>
                    <a:pt x="118786" y="293959"/>
                  </a:lnTo>
                  <a:cubicBezTo>
                    <a:pt x="121368" y="283628"/>
                    <a:pt x="125887" y="273298"/>
                    <a:pt x="131698" y="264258"/>
                  </a:cubicBezTo>
                  <a:cubicBezTo>
                    <a:pt x="134926" y="263613"/>
                    <a:pt x="138154" y="263613"/>
                    <a:pt x="141382" y="262967"/>
                  </a:cubicBezTo>
                  <a:close/>
                  <a:moveTo>
                    <a:pt x="303411" y="255887"/>
                  </a:moveTo>
                  <a:lnTo>
                    <a:pt x="303411" y="349986"/>
                  </a:lnTo>
                  <a:lnTo>
                    <a:pt x="438977" y="349986"/>
                  </a:lnTo>
                  <a:lnTo>
                    <a:pt x="384105" y="255887"/>
                  </a:lnTo>
                  <a:close/>
                  <a:moveTo>
                    <a:pt x="145250" y="255887"/>
                  </a:moveTo>
                  <a:cubicBezTo>
                    <a:pt x="106516" y="255887"/>
                    <a:pt x="74884" y="287468"/>
                    <a:pt x="74884" y="326139"/>
                  </a:cubicBezTo>
                  <a:cubicBezTo>
                    <a:pt x="74884" y="357720"/>
                    <a:pt x="96833" y="384790"/>
                    <a:pt x="125883" y="393168"/>
                  </a:cubicBezTo>
                  <a:lnTo>
                    <a:pt x="126528" y="393168"/>
                  </a:lnTo>
                  <a:cubicBezTo>
                    <a:pt x="132338" y="394457"/>
                    <a:pt x="138794" y="395746"/>
                    <a:pt x="145250" y="395746"/>
                  </a:cubicBezTo>
                  <a:cubicBezTo>
                    <a:pt x="183337" y="395746"/>
                    <a:pt x="214970" y="364165"/>
                    <a:pt x="214970" y="326139"/>
                  </a:cubicBezTo>
                  <a:cubicBezTo>
                    <a:pt x="214970" y="293913"/>
                    <a:pt x="193021" y="266844"/>
                    <a:pt x="163971" y="259110"/>
                  </a:cubicBezTo>
                  <a:cubicBezTo>
                    <a:pt x="157515" y="257176"/>
                    <a:pt x="151705" y="255887"/>
                    <a:pt x="145250" y="255887"/>
                  </a:cubicBezTo>
                  <a:close/>
                  <a:moveTo>
                    <a:pt x="247107" y="84090"/>
                  </a:moveTo>
                  <a:cubicBezTo>
                    <a:pt x="252112" y="82798"/>
                    <a:pt x="256633" y="83444"/>
                    <a:pt x="259539" y="86350"/>
                  </a:cubicBezTo>
                  <a:cubicBezTo>
                    <a:pt x="265351" y="92163"/>
                    <a:pt x="262122" y="104434"/>
                    <a:pt x="252435" y="114121"/>
                  </a:cubicBezTo>
                  <a:lnTo>
                    <a:pt x="231768" y="93455"/>
                  </a:lnTo>
                  <a:cubicBezTo>
                    <a:pt x="236612" y="88611"/>
                    <a:pt x="242102" y="85382"/>
                    <a:pt x="247107" y="84090"/>
                  </a:cubicBezTo>
                  <a:close/>
                  <a:moveTo>
                    <a:pt x="179464" y="58667"/>
                  </a:moveTo>
                  <a:lnTo>
                    <a:pt x="291145" y="169523"/>
                  </a:lnTo>
                  <a:cubicBezTo>
                    <a:pt x="264032" y="196592"/>
                    <a:pt x="222717" y="199815"/>
                    <a:pt x="191729" y="179191"/>
                  </a:cubicBezTo>
                  <a:lnTo>
                    <a:pt x="180109" y="190147"/>
                  </a:lnTo>
                  <a:lnTo>
                    <a:pt x="180109" y="230107"/>
                  </a:lnTo>
                  <a:lnTo>
                    <a:pt x="273715" y="230107"/>
                  </a:lnTo>
                  <a:lnTo>
                    <a:pt x="410573" y="230107"/>
                  </a:lnTo>
                  <a:lnTo>
                    <a:pt x="480293" y="351275"/>
                  </a:lnTo>
                  <a:lnTo>
                    <a:pt x="602948" y="351275"/>
                  </a:lnTo>
                  <a:lnTo>
                    <a:pt x="602948" y="491134"/>
                  </a:lnTo>
                  <a:lnTo>
                    <a:pt x="521608" y="491134"/>
                  </a:lnTo>
                  <a:cubicBezTo>
                    <a:pt x="512571" y="514336"/>
                    <a:pt x="489331" y="531738"/>
                    <a:pt x="462863" y="531738"/>
                  </a:cubicBezTo>
                  <a:cubicBezTo>
                    <a:pt x="435750" y="531738"/>
                    <a:pt x="413155" y="514336"/>
                    <a:pt x="404117" y="491134"/>
                  </a:cubicBezTo>
                  <a:lnTo>
                    <a:pt x="211742" y="491134"/>
                  </a:lnTo>
                  <a:cubicBezTo>
                    <a:pt x="202704" y="514336"/>
                    <a:pt x="180109" y="531738"/>
                    <a:pt x="152996" y="531738"/>
                  </a:cubicBezTo>
                  <a:cubicBezTo>
                    <a:pt x="126528" y="531738"/>
                    <a:pt x="103288" y="514336"/>
                    <a:pt x="94251" y="491134"/>
                  </a:cubicBezTo>
                  <a:lnTo>
                    <a:pt x="20657" y="491134"/>
                  </a:lnTo>
                  <a:lnTo>
                    <a:pt x="20657" y="450530"/>
                  </a:lnTo>
                  <a:lnTo>
                    <a:pt x="0" y="450530"/>
                  </a:lnTo>
                  <a:lnTo>
                    <a:pt x="0" y="402191"/>
                  </a:lnTo>
                  <a:lnTo>
                    <a:pt x="20657" y="402191"/>
                  </a:lnTo>
                  <a:lnTo>
                    <a:pt x="20657" y="230107"/>
                  </a:lnTo>
                  <a:lnTo>
                    <a:pt x="145250" y="230107"/>
                  </a:lnTo>
                  <a:lnTo>
                    <a:pt x="145250" y="190147"/>
                  </a:lnTo>
                  <a:lnTo>
                    <a:pt x="174945" y="163722"/>
                  </a:lnTo>
                  <a:cubicBezTo>
                    <a:pt x="149768" y="133430"/>
                    <a:pt x="151060" y="87670"/>
                    <a:pt x="179464" y="58667"/>
                  </a:cubicBezTo>
                  <a:close/>
                  <a:moveTo>
                    <a:pt x="253960" y="37395"/>
                  </a:moveTo>
                  <a:cubicBezTo>
                    <a:pt x="267765" y="37395"/>
                    <a:pt x="281488" y="42553"/>
                    <a:pt x="291822" y="52870"/>
                  </a:cubicBezTo>
                  <a:cubicBezTo>
                    <a:pt x="313134" y="74148"/>
                    <a:pt x="313134" y="108322"/>
                    <a:pt x="291822" y="128956"/>
                  </a:cubicBezTo>
                  <a:cubicBezTo>
                    <a:pt x="290530" y="130890"/>
                    <a:pt x="287947" y="131535"/>
                    <a:pt x="286009" y="131535"/>
                  </a:cubicBezTo>
                  <a:cubicBezTo>
                    <a:pt x="284072" y="131535"/>
                    <a:pt x="282134" y="130890"/>
                    <a:pt x="280197" y="128956"/>
                  </a:cubicBezTo>
                  <a:cubicBezTo>
                    <a:pt x="276968" y="125732"/>
                    <a:pt x="276968" y="120573"/>
                    <a:pt x="280197" y="117349"/>
                  </a:cubicBezTo>
                  <a:cubicBezTo>
                    <a:pt x="295051" y="103164"/>
                    <a:pt x="295051" y="79306"/>
                    <a:pt x="280197" y="64476"/>
                  </a:cubicBezTo>
                  <a:cubicBezTo>
                    <a:pt x="265988" y="50290"/>
                    <a:pt x="242093" y="50290"/>
                    <a:pt x="227238" y="64476"/>
                  </a:cubicBezTo>
                  <a:cubicBezTo>
                    <a:pt x="224009" y="67700"/>
                    <a:pt x="218843" y="67700"/>
                    <a:pt x="215613" y="64476"/>
                  </a:cubicBezTo>
                  <a:cubicBezTo>
                    <a:pt x="212384" y="61252"/>
                    <a:pt x="212384" y="56094"/>
                    <a:pt x="215613" y="52870"/>
                  </a:cubicBezTo>
                  <a:cubicBezTo>
                    <a:pt x="226270" y="42553"/>
                    <a:pt x="240155" y="37395"/>
                    <a:pt x="253960" y="37395"/>
                  </a:cubicBezTo>
                  <a:close/>
                  <a:moveTo>
                    <a:pt x="253715" y="0"/>
                  </a:moveTo>
                  <a:cubicBezTo>
                    <a:pt x="278238" y="0"/>
                    <a:pt x="301471" y="9027"/>
                    <a:pt x="318250" y="26435"/>
                  </a:cubicBezTo>
                  <a:cubicBezTo>
                    <a:pt x="354389" y="61897"/>
                    <a:pt x="354389" y="119926"/>
                    <a:pt x="318250" y="155388"/>
                  </a:cubicBezTo>
                  <a:cubicBezTo>
                    <a:pt x="316959" y="157322"/>
                    <a:pt x="315023" y="157967"/>
                    <a:pt x="312442" y="157967"/>
                  </a:cubicBezTo>
                  <a:cubicBezTo>
                    <a:pt x="310506" y="157967"/>
                    <a:pt x="308569" y="157322"/>
                    <a:pt x="306633" y="155388"/>
                  </a:cubicBezTo>
                  <a:cubicBezTo>
                    <a:pt x="303407" y="152164"/>
                    <a:pt x="303407" y="147006"/>
                    <a:pt x="306633" y="143782"/>
                  </a:cubicBezTo>
                  <a:cubicBezTo>
                    <a:pt x="336319" y="114768"/>
                    <a:pt x="336319" y="67055"/>
                    <a:pt x="306633" y="38041"/>
                  </a:cubicBezTo>
                  <a:cubicBezTo>
                    <a:pt x="292436" y="23856"/>
                    <a:pt x="273721" y="16119"/>
                    <a:pt x="253715" y="16119"/>
                  </a:cubicBezTo>
                  <a:cubicBezTo>
                    <a:pt x="233709" y="16119"/>
                    <a:pt x="214994" y="23856"/>
                    <a:pt x="200796" y="38041"/>
                  </a:cubicBezTo>
                  <a:cubicBezTo>
                    <a:pt x="197569" y="41265"/>
                    <a:pt x="192406" y="41265"/>
                    <a:pt x="189179" y="38041"/>
                  </a:cubicBezTo>
                  <a:cubicBezTo>
                    <a:pt x="185953" y="34817"/>
                    <a:pt x="185953" y="29659"/>
                    <a:pt x="189179" y="26435"/>
                  </a:cubicBezTo>
                  <a:cubicBezTo>
                    <a:pt x="206604" y="9027"/>
                    <a:pt x="229192" y="0"/>
                    <a:pt x="253715" y="0"/>
                  </a:cubicBezTo>
                  <a:close/>
                </a:path>
              </a:pathLst>
            </a:custGeom>
            <a:solidFill>
              <a:schemeClr val="bg1"/>
            </a:solidFill>
            <a:ln>
              <a:noFill/>
            </a:ln>
          </p:spPr>
        </p:sp>
        <p:sp>
          <p:nvSpPr>
            <p:cNvPr id="30" name="boss-with-tie_81303"/>
            <p:cNvSpPr>
              <a:spLocks noChangeAspect="1"/>
            </p:cNvSpPr>
            <p:nvPr/>
          </p:nvSpPr>
          <p:spPr bwMode="auto">
            <a:xfrm>
              <a:off x="5202879" y="1182684"/>
              <a:ext cx="313475" cy="253729"/>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bg1"/>
            </a:solidFill>
            <a:ln>
              <a:noFill/>
            </a:ln>
          </p:spPr>
        </p:sp>
        <p:sp>
          <p:nvSpPr>
            <p:cNvPr id="31" name="Freeform 22"/>
            <p:cNvSpPr>
              <a:spLocks noEditPoints="1"/>
            </p:cNvSpPr>
            <p:nvPr/>
          </p:nvSpPr>
          <p:spPr bwMode="auto">
            <a:xfrm>
              <a:off x="3812783" y="2569688"/>
              <a:ext cx="284982" cy="268717"/>
            </a:xfrm>
            <a:custGeom>
              <a:avLst/>
              <a:gdLst>
                <a:gd name="T0" fmla="*/ 553 w 612"/>
                <a:gd name="T1" fmla="*/ 521 h 605"/>
                <a:gd name="T2" fmla="*/ 490 w 612"/>
                <a:gd name="T3" fmla="*/ 521 h 605"/>
                <a:gd name="T4" fmla="*/ 590 w 612"/>
                <a:gd name="T5" fmla="*/ 59 h 605"/>
                <a:gd name="T6" fmla="*/ 508 w 612"/>
                <a:gd name="T7" fmla="*/ 0 h 605"/>
                <a:gd name="T8" fmla="*/ 288 w 612"/>
                <a:gd name="T9" fmla="*/ 196 h 605"/>
                <a:gd name="T10" fmla="*/ 256 w 612"/>
                <a:gd name="T11" fmla="*/ 241 h 605"/>
                <a:gd name="T12" fmla="*/ 229 w 612"/>
                <a:gd name="T13" fmla="*/ 254 h 605"/>
                <a:gd name="T14" fmla="*/ 232 w 612"/>
                <a:gd name="T15" fmla="*/ 338 h 605"/>
                <a:gd name="T16" fmla="*/ 55 w 612"/>
                <a:gd name="T17" fmla="*/ 492 h 605"/>
                <a:gd name="T18" fmla="*/ 35 w 612"/>
                <a:gd name="T19" fmla="*/ 605 h 605"/>
                <a:gd name="T20" fmla="*/ 127 w 612"/>
                <a:gd name="T21" fmla="*/ 513 h 605"/>
                <a:gd name="T22" fmla="*/ 271 w 612"/>
                <a:gd name="T23" fmla="*/ 377 h 605"/>
                <a:gd name="T24" fmla="*/ 352 w 612"/>
                <a:gd name="T25" fmla="*/ 377 h 605"/>
                <a:gd name="T26" fmla="*/ 375 w 612"/>
                <a:gd name="T27" fmla="*/ 326 h 605"/>
                <a:gd name="T28" fmla="*/ 410 w 612"/>
                <a:gd name="T29" fmla="*/ 319 h 605"/>
                <a:gd name="T30" fmla="*/ 590 w 612"/>
                <a:gd name="T31" fmla="*/ 59 h 605"/>
                <a:gd name="T32" fmla="*/ 239 w 612"/>
                <a:gd name="T33" fmla="*/ 197 h 605"/>
                <a:gd name="T34" fmla="*/ 246 w 612"/>
                <a:gd name="T35" fmla="*/ 190 h 605"/>
                <a:gd name="T36" fmla="*/ 266 w 612"/>
                <a:gd name="T37" fmla="*/ 171 h 605"/>
                <a:gd name="T38" fmla="*/ 131 w 612"/>
                <a:gd name="T39" fmla="*/ 1 h 605"/>
                <a:gd name="T40" fmla="*/ 171 w 612"/>
                <a:gd name="T41" fmla="*/ 97 h 605"/>
                <a:gd name="T42" fmla="*/ 13 w 612"/>
                <a:gd name="T43" fmla="*/ 118 h 605"/>
                <a:gd name="T44" fmla="*/ 141 w 612"/>
                <a:gd name="T45" fmla="*/ 272 h 605"/>
                <a:gd name="T46" fmla="*/ 185 w 612"/>
                <a:gd name="T47" fmla="*/ 263 h 605"/>
                <a:gd name="T48" fmla="*/ 221 w 612"/>
                <a:gd name="T49" fmla="*/ 215 h 605"/>
                <a:gd name="T50" fmla="*/ 409 w 612"/>
                <a:gd name="T51" fmla="*/ 368 h 605"/>
                <a:gd name="T52" fmla="*/ 376 w 612"/>
                <a:gd name="T53" fmla="*/ 401 h 605"/>
                <a:gd name="T54" fmla="*/ 451 w 612"/>
                <a:gd name="T55" fmla="*/ 529 h 605"/>
                <a:gd name="T56" fmla="*/ 529 w 612"/>
                <a:gd name="T57" fmla="*/ 605 h 605"/>
                <a:gd name="T58" fmla="*/ 597 w 612"/>
                <a:gd name="T59" fmla="*/ 502 h 605"/>
                <a:gd name="T60" fmla="*/ 427 w 612"/>
                <a:gd name="T61" fmla="*/ 350 h 605"/>
                <a:gd name="T62" fmla="*/ 401 w 612"/>
                <a:gd name="T63" fmla="*/ 352 h 60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612" h="605">
                  <a:moveTo>
                    <a:pt x="522" y="490"/>
                  </a:moveTo>
                  <a:cubicBezTo>
                    <a:pt x="539" y="490"/>
                    <a:pt x="553" y="504"/>
                    <a:pt x="553" y="521"/>
                  </a:cubicBezTo>
                  <a:cubicBezTo>
                    <a:pt x="553" y="539"/>
                    <a:pt x="539" y="553"/>
                    <a:pt x="522" y="553"/>
                  </a:cubicBezTo>
                  <a:cubicBezTo>
                    <a:pt x="504" y="553"/>
                    <a:pt x="490" y="539"/>
                    <a:pt x="490" y="521"/>
                  </a:cubicBezTo>
                  <a:cubicBezTo>
                    <a:pt x="490" y="504"/>
                    <a:pt x="504" y="490"/>
                    <a:pt x="522" y="490"/>
                  </a:cubicBezTo>
                  <a:close/>
                  <a:moveTo>
                    <a:pt x="590" y="59"/>
                  </a:moveTo>
                  <a:lnTo>
                    <a:pt x="548" y="17"/>
                  </a:lnTo>
                  <a:cubicBezTo>
                    <a:pt x="537" y="5"/>
                    <a:pt x="522" y="0"/>
                    <a:pt x="508" y="0"/>
                  </a:cubicBezTo>
                  <a:cubicBezTo>
                    <a:pt x="493" y="0"/>
                    <a:pt x="478" y="5"/>
                    <a:pt x="467" y="17"/>
                  </a:cubicBezTo>
                  <a:lnTo>
                    <a:pt x="288" y="196"/>
                  </a:lnTo>
                  <a:cubicBezTo>
                    <a:pt x="293" y="207"/>
                    <a:pt x="289" y="223"/>
                    <a:pt x="281" y="231"/>
                  </a:cubicBezTo>
                  <a:cubicBezTo>
                    <a:pt x="275" y="237"/>
                    <a:pt x="265" y="241"/>
                    <a:pt x="256" y="241"/>
                  </a:cubicBezTo>
                  <a:cubicBezTo>
                    <a:pt x="252" y="241"/>
                    <a:pt x="249" y="240"/>
                    <a:pt x="245" y="239"/>
                  </a:cubicBezTo>
                  <a:lnTo>
                    <a:pt x="229" y="254"/>
                  </a:lnTo>
                  <a:cubicBezTo>
                    <a:pt x="207" y="277"/>
                    <a:pt x="207" y="313"/>
                    <a:pt x="229" y="335"/>
                  </a:cubicBezTo>
                  <a:lnTo>
                    <a:pt x="232" y="338"/>
                  </a:lnTo>
                  <a:lnTo>
                    <a:pt x="92" y="478"/>
                  </a:lnTo>
                  <a:lnTo>
                    <a:pt x="55" y="492"/>
                  </a:lnTo>
                  <a:lnTo>
                    <a:pt x="0" y="570"/>
                  </a:lnTo>
                  <a:lnTo>
                    <a:pt x="35" y="605"/>
                  </a:lnTo>
                  <a:lnTo>
                    <a:pt x="113" y="551"/>
                  </a:lnTo>
                  <a:lnTo>
                    <a:pt x="127" y="513"/>
                  </a:lnTo>
                  <a:lnTo>
                    <a:pt x="267" y="373"/>
                  </a:lnTo>
                  <a:lnTo>
                    <a:pt x="271" y="377"/>
                  </a:lnTo>
                  <a:cubicBezTo>
                    <a:pt x="283" y="388"/>
                    <a:pt x="297" y="394"/>
                    <a:pt x="312" y="394"/>
                  </a:cubicBezTo>
                  <a:cubicBezTo>
                    <a:pt x="326" y="394"/>
                    <a:pt x="341" y="388"/>
                    <a:pt x="352" y="377"/>
                  </a:cubicBezTo>
                  <a:lnTo>
                    <a:pt x="368" y="361"/>
                  </a:lnTo>
                  <a:cubicBezTo>
                    <a:pt x="363" y="351"/>
                    <a:pt x="367" y="335"/>
                    <a:pt x="375" y="326"/>
                  </a:cubicBezTo>
                  <a:cubicBezTo>
                    <a:pt x="381" y="320"/>
                    <a:pt x="391" y="317"/>
                    <a:pt x="399" y="317"/>
                  </a:cubicBezTo>
                  <a:cubicBezTo>
                    <a:pt x="403" y="317"/>
                    <a:pt x="407" y="317"/>
                    <a:pt x="410" y="319"/>
                  </a:cubicBezTo>
                  <a:lnTo>
                    <a:pt x="590" y="139"/>
                  </a:lnTo>
                  <a:cubicBezTo>
                    <a:pt x="612" y="117"/>
                    <a:pt x="612" y="81"/>
                    <a:pt x="590" y="59"/>
                  </a:cubicBezTo>
                  <a:close/>
                  <a:moveTo>
                    <a:pt x="221" y="215"/>
                  </a:moveTo>
                  <a:lnTo>
                    <a:pt x="239" y="197"/>
                  </a:lnTo>
                  <a:lnTo>
                    <a:pt x="255" y="206"/>
                  </a:lnTo>
                  <a:lnTo>
                    <a:pt x="246" y="190"/>
                  </a:lnTo>
                  <a:lnTo>
                    <a:pt x="264" y="172"/>
                  </a:lnTo>
                  <a:lnTo>
                    <a:pt x="266" y="171"/>
                  </a:lnTo>
                  <a:cubicBezTo>
                    <a:pt x="270" y="161"/>
                    <a:pt x="272" y="151"/>
                    <a:pt x="272" y="141"/>
                  </a:cubicBezTo>
                  <a:cubicBezTo>
                    <a:pt x="272" y="69"/>
                    <a:pt x="203" y="0"/>
                    <a:pt x="131" y="1"/>
                  </a:cubicBezTo>
                  <a:cubicBezTo>
                    <a:pt x="131" y="1"/>
                    <a:pt x="123" y="9"/>
                    <a:pt x="118" y="13"/>
                  </a:cubicBezTo>
                  <a:cubicBezTo>
                    <a:pt x="176" y="71"/>
                    <a:pt x="171" y="62"/>
                    <a:pt x="171" y="97"/>
                  </a:cubicBezTo>
                  <a:cubicBezTo>
                    <a:pt x="171" y="126"/>
                    <a:pt x="125" y="171"/>
                    <a:pt x="97" y="171"/>
                  </a:cubicBezTo>
                  <a:cubicBezTo>
                    <a:pt x="61" y="171"/>
                    <a:pt x="72" y="177"/>
                    <a:pt x="13" y="118"/>
                  </a:cubicBezTo>
                  <a:cubicBezTo>
                    <a:pt x="9" y="123"/>
                    <a:pt x="1" y="131"/>
                    <a:pt x="1" y="131"/>
                  </a:cubicBezTo>
                  <a:cubicBezTo>
                    <a:pt x="2" y="203"/>
                    <a:pt x="70" y="272"/>
                    <a:pt x="141" y="272"/>
                  </a:cubicBezTo>
                  <a:cubicBezTo>
                    <a:pt x="154" y="272"/>
                    <a:pt x="168" y="267"/>
                    <a:pt x="182" y="261"/>
                  </a:cubicBezTo>
                  <a:lnTo>
                    <a:pt x="185" y="263"/>
                  </a:lnTo>
                  <a:cubicBezTo>
                    <a:pt x="189" y="251"/>
                    <a:pt x="196" y="240"/>
                    <a:pt x="206" y="231"/>
                  </a:cubicBezTo>
                  <a:lnTo>
                    <a:pt x="221" y="215"/>
                  </a:lnTo>
                  <a:close/>
                  <a:moveTo>
                    <a:pt x="401" y="352"/>
                  </a:moveTo>
                  <a:lnTo>
                    <a:pt x="409" y="368"/>
                  </a:lnTo>
                  <a:lnTo>
                    <a:pt x="392" y="385"/>
                  </a:lnTo>
                  <a:lnTo>
                    <a:pt x="376" y="401"/>
                  </a:lnTo>
                  <a:cubicBezTo>
                    <a:pt x="367" y="410"/>
                    <a:pt x="356" y="417"/>
                    <a:pt x="343" y="422"/>
                  </a:cubicBezTo>
                  <a:lnTo>
                    <a:pt x="451" y="529"/>
                  </a:lnTo>
                  <a:lnTo>
                    <a:pt x="502" y="597"/>
                  </a:lnTo>
                  <a:lnTo>
                    <a:pt x="529" y="605"/>
                  </a:lnTo>
                  <a:lnTo>
                    <a:pt x="604" y="529"/>
                  </a:lnTo>
                  <a:lnTo>
                    <a:pt x="597" y="502"/>
                  </a:lnTo>
                  <a:lnTo>
                    <a:pt x="529" y="451"/>
                  </a:lnTo>
                  <a:lnTo>
                    <a:pt x="427" y="350"/>
                  </a:lnTo>
                  <a:lnTo>
                    <a:pt x="417" y="360"/>
                  </a:lnTo>
                  <a:lnTo>
                    <a:pt x="401" y="352"/>
                  </a:lnTo>
                  <a:close/>
                </a:path>
              </a:pathLst>
            </a:custGeom>
            <a:solidFill>
              <a:schemeClr val="bg1"/>
            </a:solidFill>
            <a:ln>
              <a:noFill/>
            </a:ln>
          </p:spPr>
          <p:txBody>
            <a:bodyPr vert="horz" wrap="square" lIns="68571" tIns="34285" rIns="68571" bIns="34285" numCol="1" anchor="t" anchorCtr="0" compatLnSpc="1"/>
            <a:lstStyle/>
            <a:p>
              <a:endParaRPr lang="zh-CN" altLang="en-US"/>
            </a:p>
          </p:txBody>
        </p:sp>
      </p:grpSp>
    </p:spTree>
  </p:cSld>
  <p:clrMapOvr>
    <a:masterClrMapping/>
  </p:clrMapOvr>
</p:sld>
</file>

<file path=ppt/slides/slide3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充电桩平台运营</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业务运营</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圆角矩形 4"/>
          <p:cNvSpPr/>
          <p:nvPr/>
        </p:nvSpPr>
        <p:spPr>
          <a:xfrm>
            <a:off x="3290413" y="1053463"/>
            <a:ext cx="2520280" cy="432048"/>
          </a:xfrm>
          <a:prstGeom prst="roundRect">
            <a:avLst/>
          </a:prstGeom>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2000" b="1" dirty="0">
                <a:latin typeface="微软雅黑" panose="020B0503020204020204" pitchFamily="34" charset="-122"/>
                <a:ea typeface="微软雅黑" panose="020B0503020204020204" pitchFamily="34" charset="-122"/>
              </a:rPr>
              <a:t>业务运营</a:t>
            </a:r>
            <a:endParaRPr lang="zh-CN" altLang="en-US" sz="2000" b="1" dirty="0">
              <a:latin typeface="微软雅黑" panose="020B0503020204020204" pitchFamily="34" charset="-122"/>
              <a:ea typeface="微软雅黑" panose="020B0503020204020204" pitchFamily="34" charset="-122"/>
            </a:endParaRPr>
          </a:p>
        </p:txBody>
      </p:sp>
      <p:sp>
        <p:nvSpPr>
          <p:cNvPr id="6" name="圆角矩形 5"/>
          <p:cNvSpPr/>
          <p:nvPr/>
        </p:nvSpPr>
        <p:spPr>
          <a:xfrm>
            <a:off x="264854" y="2499742"/>
            <a:ext cx="1296144" cy="316074"/>
          </a:xfrm>
          <a:prstGeom prst="roundRect">
            <a:avLst/>
          </a:prstGeom>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200" b="1" dirty="0">
                <a:latin typeface="微软雅黑" panose="020B0503020204020204" pitchFamily="34" charset="-122"/>
                <a:ea typeface="微软雅黑" panose="020B0503020204020204" pitchFamily="34" charset="-122"/>
              </a:rPr>
              <a:t>客户运营</a:t>
            </a:r>
            <a:endParaRPr lang="zh-CN" altLang="en-US" sz="1200" b="1" dirty="0">
              <a:latin typeface="微软雅黑" panose="020B0503020204020204" pitchFamily="34" charset="-122"/>
              <a:ea typeface="微软雅黑" panose="020B0503020204020204" pitchFamily="34" charset="-122"/>
            </a:endParaRPr>
          </a:p>
        </p:txBody>
      </p:sp>
      <p:sp>
        <p:nvSpPr>
          <p:cNvPr id="7" name="圆角矩形 6"/>
          <p:cNvSpPr/>
          <p:nvPr/>
        </p:nvSpPr>
        <p:spPr>
          <a:xfrm>
            <a:off x="338363"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客户管理</a:t>
            </a:r>
            <a:endParaRPr lang="zh-CN" altLang="en-US" sz="1100" b="1" dirty="0">
              <a:latin typeface="微软雅黑" panose="020B0503020204020204" pitchFamily="34" charset="-122"/>
              <a:ea typeface="微软雅黑" panose="020B0503020204020204" pitchFamily="34" charset="-122"/>
            </a:endParaRPr>
          </a:p>
        </p:txBody>
      </p:sp>
      <p:sp>
        <p:nvSpPr>
          <p:cNvPr id="8" name="圆角矩形 7"/>
          <p:cNvSpPr/>
          <p:nvPr/>
        </p:nvSpPr>
        <p:spPr>
          <a:xfrm>
            <a:off x="756025"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个性定制管理</a:t>
            </a:r>
            <a:endParaRPr lang="zh-CN" altLang="en-US" sz="1100" b="1" dirty="0">
              <a:latin typeface="微软雅黑" panose="020B0503020204020204" pitchFamily="34" charset="-122"/>
              <a:ea typeface="微软雅黑" panose="020B0503020204020204" pitchFamily="34" charset="-122"/>
            </a:endParaRPr>
          </a:p>
        </p:txBody>
      </p:sp>
      <p:sp>
        <p:nvSpPr>
          <p:cNvPr id="9" name="圆角矩形 8"/>
          <p:cNvSpPr/>
          <p:nvPr/>
        </p:nvSpPr>
        <p:spPr>
          <a:xfrm>
            <a:off x="1186894"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订单管理</a:t>
            </a:r>
            <a:endParaRPr lang="zh-CN" altLang="en-US" sz="1100" b="1" dirty="0">
              <a:latin typeface="微软雅黑" panose="020B0503020204020204" pitchFamily="34" charset="-122"/>
              <a:ea typeface="微软雅黑" panose="020B0503020204020204" pitchFamily="34" charset="-122"/>
            </a:endParaRPr>
          </a:p>
        </p:txBody>
      </p:sp>
      <p:cxnSp>
        <p:nvCxnSpPr>
          <p:cNvPr id="10" name="直接箭头连接符 9"/>
          <p:cNvCxnSpPr>
            <a:stCxn id="5" idx="2"/>
            <a:endCxn id="13" idx="0"/>
          </p:cNvCxnSpPr>
          <p:nvPr/>
        </p:nvCxnSpPr>
        <p:spPr>
          <a:xfrm flipH="1">
            <a:off x="4548843" y="1485511"/>
            <a:ext cx="1710" cy="1014231"/>
          </a:xfrm>
          <a:prstGeom prst="straightConnector1">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1" name="肘形连接符 10"/>
          <p:cNvCxnSpPr>
            <a:stCxn id="5" idx="2"/>
            <a:endCxn id="6" idx="0"/>
          </p:cNvCxnSpPr>
          <p:nvPr/>
        </p:nvCxnSpPr>
        <p:spPr>
          <a:xfrm rot="5400000">
            <a:off x="2224625" y="173813"/>
            <a:ext cx="1014231" cy="3637627"/>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12" name="圆角矩形 11"/>
          <p:cNvSpPr/>
          <p:nvPr/>
        </p:nvSpPr>
        <p:spPr>
          <a:xfrm>
            <a:off x="2065053" y="2499742"/>
            <a:ext cx="1296144" cy="316074"/>
          </a:xfrm>
          <a:prstGeom prst="roundRect">
            <a:avLst/>
          </a:prstGeom>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200" b="1" dirty="0">
                <a:latin typeface="微软雅黑" panose="020B0503020204020204" pitchFamily="34" charset="-122"/>
                <a:ea typeface="微软雅黑" panose="020B0503020204020204" pitchFamily="34" charset="-122"/>
              </a:rPr>
              <a:t>供应商运营</a:t>
            </a:r>
            <a:endParaRPr lang="zh-CN" altLang="en-US" sz="1200" b="1" dirty="0">
              <a:latin typeface="微软雅黑" panose="020B0503020204020204" pitchFamily="34" charset="-122"/>
              <a:ea typeface="微软雅黑" panose="020B0503020204020204" pitchFamily="34" charset="-122"/>
            </a:endParaRPr>
          </a:p>
        </p:txBody>
      </p:sp>
      <p:sp>
        <p:nvSpPr>
          <p:cNvPr id="13" name="圆角矩形 12"/>
          <p:cNvSpPr/>
          <p:nvPr/>
        </p:nvSpPr>
        <p:spPr>
          <a:xfrm>
            <a:off x="3900771" y="2499742"/>
            <a:ext cx="1296144" cy="316074"/>
          </a:xfrm>
          <a:prstGeom prst="roundRect">
            <a:avLst/>
          </a:prstGeom>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200" b="1" dirty="0">
                <a:latin typeface="微软雅黑" panose="020B0503020204020204" pitchFamily="34" charset="-122"/>
                <a:ea typeface="微软雅黑" panose="020B0503020204020204" pitchFamily="34" charset="-122"/>
              </a:rPr>
              <a:t>主业务流程运营</a:t>
            </a:r>
            <a:endParaRPr lang="zh-CN" altLang="en-US" sz="1200" b="1" dirty="0">
              <a:latin typeface="微软雅黑" panose="020B0503020204020204" pitchFamily="34" charset="-122"/>
              <a:ea typeface="微软雅黑" panose="020B0503020204020204" pitchFamily="34" charset="-122"/>
            </a:endParaRPr>
          </a:p>
        </p:txBody>
      </p:sp>
      <p:sp>
        <p:nvSpPr>
          <p:cNvPr id="14" name="圆角矩形 13"/>
          <p:cNvSpPr/>
          <p:nvPr/>
        </p:nvSpPr>
        <p:spPr>
          <a:xfrm>
            <a:off x="5801011" y="2499742"/>
            <a:ext cx="1296144" cy="316074"/>
          </a:xfrm>
          <a:prstGeom prst="roundRect">
            <a:avLst/>
          </a:prstGeom>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200" b="1" dirty="0">
                <a:latin typeface="微软雅黑" panose="020B0503020204020204" pitchFamily="34" charset="-122"/>
                <a:ea typeface="微软雅黑" panose="020B0503020204020204" pitchFamily="34" charset="-122"/>
              </a:rPr>
              <a:t>加盟制造商运营</a:t>
            </a:r>
            <a:endParaRPr lang="zh-CN" altLang="en-US" sz="1200" b="1" dirty="0">
              <a:latin typeface="微软雅黑" panose="020B0503020204020204" pitchFamily="34" charset="-122"/>
              <a:ea typeface="微软雅黑" panose="020B0503020204020204" pitchFamily="34" charset="-122"/>
            </a:endParaRPr>
          </a:p>
        </p:txBody>
      </p:sp>
      <p:sp>
        <p:nvSpPr>
          <p:cNvPr id="15" name="圆角矩形 14"/>
          <p:cNvSpPr/>
          <p:nvPr/>
        </p:nvSpPr>
        <p:spPr>
          <a:xfrm>
            <a:off x="7537661" y="2499742"/>
            <a:ext cx="1296144" cy="316074"/>
          </a:xfrm>
          <a:prstGeom prst="roundRect">
            <a:avLst/>
          </a:prstGeom>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200" b="1" dirty="0">
                <a:latin typeface="微软雅黑" panose="020B0503020204020204" pitchFamily="34" charset="-122"/>
                <a:ea typeface="微软雅黑" panose="020B0503020204020204" pitchFamily="34" charset="-122"/>
              </a:rPr>
              <a:t>加盟物流商运营</a:t>
            </a:r>
            <a:endParaRPr lang="zh-CN" altLang="en-US" sz="1200" b="1" dirty="0">
              <a:latin typeface="微软雅黑" panose="020B0503020204020204" pitchFamily="34" charset="-122"/>
              <a:ea typeface="微软雅黑" panose="020B0503020204020204" pitchFamily="34" charset="-122"/>
            </a:endParaRPr>
          </a:p>
        </p:txBody>
      </p:sp>
      <p:cxnSp>
        <p:nvCxnSpPr>
          <p:cNvPr id="16" name="肘形连接符 15"/>
          <p:cNvCxnSpPr>
            <a:stCxn id="5" idx="2"/>
            <a:endCxn id="12" idx="0"/>
          </p:cNvCxnSpPr>
          <p:nvPr/>
        </p:nvCxnSpPr>
        <p:spPr>
          <a:xfrm rot="5400000">
            <a:off x="3124724" y="1073912"/>
            <a:ext cx="1014231" cy="1837428"/>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7" name="肘形连接符 16"/>
          <p:cNvCxnSpPr>
            <a:stCxn id="5" idx="2"/>
            <a:endCxn id="14" idx="0"/>
          </p:cNvCxnSpPr>
          <p:nvPr/>
        </p:nvCxnSpPr>
        <p:spPr>
          <a:xfrm rot="16200000" flipH="1">
            <a:off x="4992703" y="1043361"/>
            <a:ext cx="1014231" cy="1898530"/>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19" name="肘形连接符 18"/>
          <p:cNvCxnSpPr>
            <a:stCxn id="5" idx="2"/>
            <a:endCxn id="15" idx="0"/>
          </p:cNvCxnSpPr>
          <p:nvPr/>
        </p:nvCxnSpPr>
        <p:spPr>
          <a:xfrm rot="16200000" flipH="1">
            <a:off x="5861028" y="175036"/>
            <a:ext cx="1014231" cy="3635180"/>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20" name="圆角矩形 19"/>
          <p:cNvSpPr/>
          <p:nvPr/>
        </p:nvSpPr>
        <p:spPr>
          <a:xfrm>
            <a:off x="1896295"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产能供应管理</a:t>
            </a:r>
            <a:endParaRPr lang="zh-CN" altLang="en-US" sz="1100" b="1" dirty="0">
              <a:latin typeface="微软雅黑" panose="020B0503020204020204" pitchFamily="34" charset="-122"/>
              <a:ea typeface="微软雅黑" panose="020B0503020204020204" pitchFamily="34" charset="-122"/>
            </a:endParaRPr>
          </a:p>
        </p:txBody>
      </p:sp>
      <p:sp>
        <p:nvSpPr>
          <p:cNvPr id="21" name="圆角矩形 20"/>
          <p:cNvSpPr/>
          <p:nvPr/>
        </p:nvSpPr>
        <p:spPr>
          <a:xfrm>
            <a:off x="2313957"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材料供应商管理</a:t>
            </a:r>
            <a:endParaRPr lang="zh-CN" altLang="en-US" sz="1100" b="1" dirty="0">
              <a:latin typeface="微软雅黑" panose="020B0503020204020204" pitchFamily="34" charset="-122"/>
              <a:ea typeface="微软雅黑" panose="020B0503020204020204" pitchFamily="34" charset="-122"/>
            </a:endParaRPr>
          </a:p>
        </p:txBody>
      </p:sp>
      <p:sp>
        <p:nvSpPr>
          <p:cNvPr id="22" name="圆角矩形 21"/>
          <p:cNvSpPr/>
          <p:nvPr/>
        </p:nvSpPr>
        <p:spPr>
          <a:xfrm>
            <a:off x="2744826"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外协供应商管理</a:t>
            </a:r>
            <a:endParaRPr lang="zh-CN" altLang="en-US" sz="1100" b="1" dirty="0">
              <a:latin typeface="微软雅黑" panose="020B0503020204020204" pitchFamily="34" charset="-122"/>
              <a:ea typeface="微软雅黑" panose="020B0503020204020204" pitchFamily="34" charset="-122"/>
            </a:endParaRPr>
          </a:p>
        </p:txBody>
      </p:sp>
      <p:sp>
        <p:nvSpPr>
          <p:cNvPr id="23" name="圆角矩形 22"/>
          <p:cNvSpPr/>
          <p:nvPr/>
        </p:nvSpPr>
        <p:spPr>
          <a:xfrm>
            <a:off x="3176486"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订单管理</a:t>
            </a:r>
            <a:endParaRPr lang="zh-CN" altLang="en-US" sz="1100" b="1" dirty="0">
              <a:latin typeface="微软雅黑" panose="020B0503020204020204" pitchFamily="34" charset="-122"/>
              <a:ea typeface="微软雅黑" panose="020B0503020204020204" pitchFamily="34" charset="-122"/>
            </a:endParaRPr>
          </a:p>
        </p:txBody>
      </p:sp>
      <p:sp>
        <p:nvSpPr>
          <p:cNvPr id="24" name="圆角矩形 23"/>
          <p:cNvSpPr/>
          <p:nvPr/>
        </p:nvSpPr>
        <p:spPr>
          <a:xfrm>
            <a:off x="3610872"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销售管理</a:t>
            </a:r>
            <a:endParaRPr lang="zh-CN" altLang="en-US" sz="1100" b="1" dirty="0">
              <a:latin typeface="微软雅黑" panose="020B0503020204020204" pitchFamily="34" charset="-122"/>
              <a:ea typeface="微软雅黑" panose="020B0503020204020204" pitchFamily="34" charset="-122"/>
            </a:endParaRPr>
          </a:p>
        </p:txBody>
      </p:sp>
      <p:sp>
        <p:nvSpPr>
          <p:cNvPr id="25" name="圆角矩形 24"/>
          <p:cNvSpPr/>
          <p:nvPr/>
        </p:nvSpPr>
        <p:spPr>
          <a:xfrm>
            <a:off x="3999959"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采购管理</a:t>
            </a:r>
            <a:endParaRPr lang="zh-CN" altLang="en-US" sz="1100" b="1" dirty="0">
              <a:latin typeface="微软雅黑" panose="020B0503020204020204" pitchFamily="34" charset="-122"/>
              <a:ea typeface="微软雅黑" panose="020B0503020204020204" pitchFamily="34" charset="-122"/>
            </a:endParaRPr>
          </a:p>
        </p:txBody>
      </p:sp>
      <p:sp>
        <p:nvSpPr>
          <p:cNvPr id="26" name="圆角矩形 25"/>
          <p:cNvSpPr/>
          <p:nvPr/>
        </p:nvSpPr>
        <p:spPr>
          <a:xfrm>
            <a:off x="4389501"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仓储管理</a:t>
            </a:r>
            <a:endParaRPr lang="zh-CN" altLang="en-US" sz="1100" b="1" dirty="0">
              <a:latin typeface="微软雅黑" panose="020B0503020204020204" pitchFamily="34" charset="-122"/>
              <a:ea typeface="微软雅黑" panose="020B0503020204020204" pitchFamily="34" charset="-122"/>
            </a:endParaRPr>
          </a:p>
        </p:txBody>
      </p:sp>
      <p:sp>
        <p:nvSpPr>
          <p:cNvPr id="27" name="圆角矩形 26"/>
          <p:cNvSpPr/>
          <p:nvPr/>
        </p:nvSpPr>
        <p:spPr>
          <a:xfrm>
            <a:off x="4764399"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生产管理</a:t>
            </a:r>
            <a:endParaRPr lang="zh-CN" altLang="en-US" sz="1100" b="1" dirty="0">
              <a:latin typeface="微软雅黑" panose="020B0503020204020204" pitchFamily="34" charset="-122"/>
              <a:ea typeface="微软雅黑" panose="020B0503020204020204" pitchFamily="34" charset="-122"/>
            </a:endParaRPr>
          </a:p>
        </p:txBody>
      </p:sp>
      <p:sp>
        <p:nvSpPr>
          <p:cNvPr id="28" name="圆角矩形 27"/>
          <p:cNvSpPr/>
          <p:nvPr/>
        </p:nvSpPr>
        <p:spPr>
          <a:xfrm>
            <a:off x="5875546"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产能发布管理</a:t>
            </a:r>
            <a:endParaRPr lang="zh-CN" altLang="en-US" sz="1100" b="1" dirty="0">
              <a:latin typeface="微软雅黑" panose="020B0503020204020204" pitchFamily="34" charset="-122"/>
              <a:ea typeface="微软雅黑" panose="020B0503020204020204" pitchFamily="34" charset="-122"/>
            </a:endParaRPr>
          </a:p>
        </p:txBody>
      </p:sp>
      <p:sp>
        <p:nvSpPr>
          <p:cNvPr id="29" name="圆角矩形 28"/>
          <p:cNvSpPr/>
          <p:nvPr/>
        </p:nvSpPr>
        <p:spPr>
          <a:xfrm>
            <a:off x="6293208"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加盟制造商管理</a:t>
            </a:r>
            <a:endParaRPr lang="zh-CN" altLang="en-US" sz="1100" b="1" dirty="0">
              <a:latin typeface="微软雅黑" panose="020B0503020204020204" pitchFamily="34" charset="-122"/>
              <a:ea typeface="微软雅黑" panose="020B0503020204020204" pitchFamily="34" charset="-122"/>
            </a:endParaRPr>
          </a:p>
        </p:txBody>
      </p:sp>
      <p:sp>
        <p:nvSpPr>
          <p:cNvPr id="30" name="圆角矩形 29"/>
          <p:cNvSpPr/>
          <p:nvPr/>
        </p:nvSpPr>
        <p:spPr>
          <a:xfrm>
            <a:off x="6724077"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订单管理</a:t>
            </a:r>
            <a:endParaRPr lang="zh-CN" altLang="en-US" sz="1100" b="1" dirty="0">
              <a:latin typeface="微软雅黑" panose="020B0503020204020204" pitchFamily="34" charset="-122"/>
              <a:ea typeface="微软雅黑" panose="020B0503020204020204" pitchFamily="34" charset="-122"/>
            </a:endParaRPr>
          </a:p>
        </p:txBody>
      </p:sp>
      <p:sp>
        <p:nvSpPr>
          <p:cNvPr id="31" name="圆角矩形 30"/>
          <p:cNvSpPr/>
          <p:nvPr/>
        </p:nvSpPr>
        <p:spPr>
          <a:xfrm>
            <a:off x="7611901"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承运商加盟管理</a:t>
            </a:r>
            <a:endParaRPr lang="zh-CN" altLang="en-US" sz="1100" b="1" dirty="0">
              <a:latin typeface="微软雅黑" panose="020B0503020204020204" pitchFamily="34" charset="-122"/>
              <a:ea typeface="微软雅黑" panose="020B0503020204020204" pitchFamily="34" charset="-122"/>
            </a:endParaRPr>
          </a:p>
        </p:txBody>
      </p:sp>
      <p:sp>
        <p:nvSpPr>
          <p:cNvPr id="32" name="圆角矩形 31"/>
          <p:cNvSpPr/>
          <p:nvPr/>
        </p:nvSpPr>
        <p:spPr>
          <a:xfrm>
            <a:off x="8029563"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物流运输管理</a:t>
            </a:r>
            <a:endParaRPr lang="zh-CN" altLang="en-US" sz="1100" b="1" dirty="0">
              <a:latin typeface="微软雅黑" panose="020B0503020204020204" pitchFamily="34" charset="-122"/>
              <a:ea typeface="微软雅黑" panose="020B0503020204020204" pitchFamily="34" charset="-122"/>
            </a:endParaRPr>
          </a:p>
        </p:txBody>
      </p:sp>
      <p:sp>
        <p:nvSpPr>
          <p:cNvPr id="33" name="圆角矩形 32"/>
          <p:cNvSpPr/>
          <p:nvPr/>
        </p:nvSpPr>
        <p:spPr>
          <a:xfrm>
            <a:off x="8460432"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订单配送管理</a:t>
            </a:r>
            <a:endParaRPr lang="zh-CN" altLang="en-US" sz="1100" b="1" dirty="0">
              <a:latin typeface="微软雅黑" panose="020B0503020204020204" pitchFamily="34" charset="-122"/>
              <a:ea typeface="微软雅黑" panose="020B0503020204020204" pitchFamily="34" charset="-122"/>
            </a:endParaRPr>
          </a:p>
        </p:txBody>
      </p:sp>
      <p:cxnSp>
        <p:nvCxnSpPr>
          <p:cNvPr id="34" name="肘形连接符 33"/>
          <p:cNvCxnSpPr>
            <a:stCxn id="6" idx="2"/>
            <a:endCxn id="7" idx="0"/>
          </p:cNvCxnSpPr>
          <p:nvPr/>
        </p:nvCxnSpPr>
        <p:spPr>
          <a:xfrm rot="5400000">
            <a:off x="429953" y="2880865"/>
            <a:ext cx="548022" cy="417924"/>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5" name="肘形连接符 34"/>
          <p:cNvCxnSpPr>
            <a:stCxn id="6" idx="2"/>
            <a:endCxn id="8" idx="0"/>
          </p:cNvCxnSpPr>
          <p:nvPr/>
        </p:nvCxnSpPr>
        <p:spPr>
          <a:xfrm rot="5400000">
            <a:off x="638784" y="3089696"/>
            <a:ext cx="548022" cy="262"/>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6" name="肘形连接符 35"/>
          <p:cNvCxnSpPr>
            <a:stCxn id="6" idx="2"/>
            <a:endCxn id="9" idx="0"/>
          </p:cNvCxnSpPr>
          <p:nvPr/>
        </p:nvCxnSpPr>
        <p:spPr>
          <a:xfrm rot="16200000" flipH="1">
            <a:off x="854218" y="2874523"/>
            <a:ext cx="548022" cy="430607"/>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7" name="肘形连接符 36"/>
          <p:cNvCxnSpPr>
            <a:stCxn id="12" idx="2"/>
            <a:endCxn id="23" idx="0"/>
          </p:cNvCxnSpPr>
          <p:nvPr/>
        </p:nvCxnSpPr>
        <p:spPr>
          <a:xfrm rot="16200000" flipH="1">
            <a:off x="2749114" y="2779827"/>
            <a:ext cx="548022" cy="620000"/>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8" name="肘形连接符 37"/>
          <p:cNvCxnSpPr>
            <a:stCxn id="12" idx="2"/>
            <a:endCxn id="22" idx="0"/>
          </p:cNvCxnSpPr>
          <p:nvPr/>
        </p:nvCxnSpPr>
        <p:spPr>
          <a:xfrm rot="16200000" flipH="1">
            <a:off x="2533284" y="2995657"/>
            <a:ext cx="548022" cy="188340"/>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39" name="肘形连接符 38"/>
          <p:cNvCxnSpPr>
            <a:stCxn id="12" idx="2"/>
            <a:endCxn id="21" idx="0"/>
          </p:cNvCxnSpPr>
          <p:nvPr/>
        </p:nvCxnSpPr>
        <p:spPr>
          <a:xfrm rot="5400000">
            <a:off x="2317850" y="2968563"/>
            <a:ext cx="548022" cy="242529"/>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0" name="肘形连接符 39"/>
          <p:cNvCxnSpPr>
            <a:stCxn id="12" idx="2"/>
            <a:endCxn id="20" idx="0"/>
          </p:cNvCxnSpPr>
          <p:nvPr/>
        </p:nvCxnSpPr>
        <p:spPr>
          <a:xfrm rot="5400000">
            <a:off x="2109019" y="2759732"/>
            <a:ext cx="548022" cy="660191"/>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1" name="肘形连接符 40"/>
          <p:cNvCxnSpPr>
            <a:stCxn id="15" idx="2"/>
            <a:endCxn id="33" idx="0"/>
          </p:cNvCxnSpPr>
          <p:nvPr/>
        </p:nvCxnSpPr>
        <p:spPr>
          <a:xfrm rot="16200000" flipH="1">
            <a:off x="8127391" y="2874158"/>
            <a:ext cx="548022" cy="431338"/>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2" name="肘形连接符 41"/>
          <p:cNvCxnSpPr>
            <a:stCxn id="15" idx="2"/>
            <a:endCxn id="32" idx="0"/>
          </p:cNvCxnSpPr>
          <p:nvPr/>
        </p:nvCxnSpPr>
        <p:spPr>
          <a:xfrm rot="16200000" flipH="1">
            <a:off x="7911956" y="3089592"/>
            <a:ext cx="548022" cy="469"/>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3" name="肘形连接符 42"/>
          <p:cNvCxnSpPr>
            <a:stCxn id="15" idx="2"/>
            <a:endCxn id="31" idx="0"/>
          </p:cNvCxnSpPr>
          <p:nvPr/>
        </p:nvCxnSpPr>
        <p:spPr>
          <a:xfrm rot="5400000">
            <a:off x="7703126" y="2881231"/>
            <a:ext cx="548022" cy="417193"/>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4" name="肘形连接符 43"/>
          <p:cNvCxnSpPr>
            <a:stCxn id="14" idx="2"/>
            <a:endCxn id="30" idx="0"/>
          </p:cNvCxnSpPr>
          <p:nvPr/>
        </p:nvCxnSpPr>
        <p:spPr>
          <a:xfrm rot="16200000" flipH="1">
            <a:off x="6390888" y="2874010"/>
            <a:ext cx="548022" cy="431633"/>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5" name="肘形连接符 44"/>
          <p:cNvCxnSpPr>
            <a:stCxn id="14" idx="2"/>
            <a:endCxn id="29" idx="0"/>
          </p:cNvCxnSpPr>
          <p:nvPr/>
        </p:nvCxnSpPr>
        <p:spPr>
          <a:xfrm rot="16200000" flipH="1">
            <a:off x="6175454" y="3089445"/>
            <a:ext cx="548022" cy="764"/>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6" name="肘形连接符 45"/>
          <p:cNvCxnSpPr>
            <a:stCxn id="14" idx="2"/>
            <a:endCxn id="28" idx="0"/>
          </p:cNvCxnSpPr>
          <p:nvPr/>
        </p:nvCxnSpPr>
        <p:spPr>
          <a:xfrm rot="5400000">
            <a:off x="5966623" y="2881378"/>
            <a:ext cx="548022" cy="416898"/>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
        <p:nvSpPr>
          <p:cNvPr id="47" name="圆角矩形 46"/>
          <p:cNvSpPr/>
          <p:nvPr/>
        </p:nvSpPr>
        <p:spPr>
          <a:xfrm>
            <a:off x="5153014" y="3363838"/>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客服管理</a:t>
            </a:r>
            <a:endParaRPr lang="zh-CN" altLang="en-US" sz="1100" b="1" dirty="0">
              <a:latin typeface="微软雅黑" panose="020B0503020204020204" pitchFamily="34" charset="-122"/>
              <a:ea typeface="微软雅黑" panose="020B0503020204020204" pitchFamily="34" charset="-122"/>
            </a:endParaRPr>
          </a:p>
        </p:txBody>
      </p:sp>
      <p:cxnSp>
        <p:nvCxnSpPr>
          <p:cNvPr id="48" name="肘形连接符 47"/>
          <p:cNvCxnSpPr>
            <a:stCxn id="13" idx="2"/>
            <a:endCxn id="47" idx="0"/>
          </p:cNvCxnSpPr>
          <p:nvPr/>
        </p:nvCxnSpPr>
        <p:spPr>
          <a:xfrm rot="16200000" flipH="1">
            <a:off x="4655237" y="2709422"/>
            <a:ext cx="548022" cy="760810"/>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49" name="肘形连接符 48"/>
          <p:cNvCxnSpPr>
            <a:stCxn id="13" idx="2"/>
            <a:endCxn id="27" idx="0"/>
          </p:cNvCxnSpPr>
          <p:nvPr/>
        </p:nvCxnSpPr>
        <p:spPr>
          <a:xfrm rot="16200000" flipH="1">
            <a:off x="4460929" y="2903729"/>
            <a:ext cx="548022" cy="372195"/>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0" name="肘形连接符 49"/>
          <p:cNvCxnSpPr>
            <a:stCxn id="13" idx="2"/>
            <a:endCxn id="26" idx="0"/>
          </p:cNvCxnSpPr>
          <p:nvPr/>
        </p:nvCxnSpPr>
        <p:spPr>
          <a:xfrm rot="5400000">
            <a:off x="4273481" y="3088476"/>
            <a:ext cx="548022" cy="2703"/>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1" name="肘形连接符 50"/>
          <p:cNvCxnSpPr>
            <a:stCxn id="13" idx="2"/>
            <a:endCxn id="25" idx="0"/>
          </p:cNvCxnSpPr>
          <p:nvPr/>
        </p:nvCxnSpPr>
        <p:spPr>
          <a:xfrm rot="5400000">
            <a:off x="4078710" y="2893705"/>
            <a:ext cx="548022" cy="392245"/>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cxnSp>
        <p:nvCxnSpPr>
          <p:cNvPr id="52" name="肘形连接符 51"/>
          <p:cNvCxnSpPr>
            <a:stCxn id="13" idx="2"/>
            <a:endCxn id="24" idx="0"/>
          </p:cNvCxnSpPr>
          <p:nvPr/>
        </p:nvCxnSpPr>
        <p:spPr>
          <a:xfrm rot="5400000">
            <a:off x="3884166" y="2699161"/>
            <a:ext cx="548022" cy="781332"/>
          </a:xfrm>
          <a:prstGeom prst="bentConnector3">
            <a:avLst>
              <a:gd name="adj1" fmla="val 50000"/>
            </a:avLst>
          </a:prstGeom>
          <a:ln w="28575" cap="flat" cmpd="sng" algn="ctr">
            <a:solidFill>
              <a:schemeClr val="accent6"/>
            </a:solidFill>
            <a:prstDash val="solid"/>
            <a:round/>
            <a:headEnd type="none" w="med" len="med"/>
            <a:tailEnd type="arrow" w="med" len="med"/>
          </a:ln>
        </p:spPr>
        <p:style>
          <a:lnRef idx="0">
            <a:scrgbClr r="0" g="0" b="0"/>
          </a:lnRef>
          <a:fillRef idx="0">
            <a:scrgbClr r="0" g="0" b="0"/>
          </a:fillRef>
          <a:effectRef idx="0">
            <a:scrgbClr r="0" g="0" b="0"/>
          </a:effectRef>
          <a:fontRef idx="minor">
            <a:schemeClr val="tx1"/>
          </a:fontRef>
        </p:style>
      </p:cxnSp>
    </p:spTree>
  </p:cSld>
  <p:clrMapOvr>
    <a:masterClrMapping/>
  </p:clrMapOvr>
</p:sld>
</file>

<file path=ppt/slides/slide3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充电桩平台运营</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市场运营</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5" name="组合 3"/>
          <p:cNvGrpSpPr/>
          <p:nvPr/>
        </p:nvGrpSpPr>
        <p:grpSpPr bwMode="auto">
          <a:xfrm>
            <a:off x="3227960" y="843558"/>
            <a:ext cx="2981593" cy="1650653"/>
            <a:chOff x="0" y="0"/>
            <a:chExt cx="3536515" cy="2133600"/>
          </a:xfrm>
        </p:grpSpPr>
        <p:pic>
          <p:nvPicPr>
            <p:cNvPr id="6" name="Picture 4"/>
            <p:cNvPicPr>
              <a:picLocks noChangeAspect="1" noChangeArrowheads="1"/>
            </p:cNvPicPr>
            <p:nvPr/>
          </p:nvPicPr>
          <p:blipFill>
            <a:blip r:embed="rId1" cstate="screen"/>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7" name="Rectangle 18"/>
            <p:cNvSpPr>
              <a:spLocks noChangeArrowheads="1"/>
            </p:cNvSpPr>
            <p:nvPr/>
          </p:nvSpPr>
          <p:spPr bwMode="auto">
            <a:xfrm>
              <a:off x="519687" y="255892"/>
              <a:ext cx="2450592" cy="1530000"/>
            </a:xfrm>
            <a:prstGeom prst="rect">
              <a:avLst/>
            </a:prstGeom>
            <a:blipFill dpi="0" rotWithShape="1">
              <a:blip r:embed="rId2" cstate="screen"/>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Arial" panose="020B0604020202020204" pitchFamily="34" charset="0"/>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8" name="组合 2"/>
          <p:cNvGrpSpPr/>
          <p:nvPr/>
        </p:nvGrpSpPr>
        <p:grpSpPr bwMode="auto">
          <a:xfrm>
            <a:off x="323528" y="843558"/>
            <a:ext cx="2981593" cy="1650653"/>
            <a:chOff x="0" y="0"/>
            <a:chExt cx="3536515" cy="2133600"/>
          </a:xfrm>
        </p:grpSpPr>
        <p:pic>
          <p:nvPicPr>
            <p:cNvPr id="9" name="Picture 3"/>
            <p:cNvPicPr>
              <a:picLocks noChangeAspect="1" noChangeArrowheads="1"/>
            </p:cNvPicPr>
            <p:nvPr/>
          </p:nvPicPr>
          <p:blipFill>
            <a:blip r:embed="rId1" cstate="screen"/>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0" name="Rectangle 19"/>
            <p:cNvSpPr>
              <a:spLocks noChangeArrowheads="1"/>
            </p:cNvSpPr>
            <p:nvPr/>
          </p:nvSpPr>
          <p:spPr bwMode="auto">
            <a:xfrm>
              <a:off x="524581" y="255892"/>
              <a:ext cx="2450592" cy="1530000"/>
            </a:xfrm>
            <a:prstGeom prst="rect">
              <a:avLst/>
            </a:prstGeom>
            <a:blipFill dpi="0" rotWithShape="1">
              <a:blip r:embed="rId3" cstate="screen"/>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Arial" panose="020B0604020202020204" pitchFamily="34" charset="0"/>
                <a:ea typeface="微软雅黑" panose="020B0503020204020204" pitchFamily="34" charset="-122"/>
                <a:cs typeface="Calibri" panose="020F0502020204030204" pitchFamily="34" charset="0"/>
                <a:sym typeface="Calibri" panose="020F0502020204030204" pitchFamily="34" charset="0"/>
              </a:endParaRPr>
            </a:p>
          </p:txBody>
        </p:sp>
      </p:grpSp>
      <p:grpSp>
        <p:nvGrpSpPr>
          <p:cNvPr id="11" name="组合 10"/>
          <p:cNvGrpSpPr/>
          <p:nvPr/>
        </p:nvGrpSpPr>
        <p:grpSpPr bwMode="auto">
          <a:xfrm>
            <a:off x="6132395" y="843558"/>
            <a:ext cx="2980257" cy="1650653"/>
            <a:chOff x="0" y="0"/>
            <a:chExt cx="3536515" cy="2133600"/>
          </a:xfrm>
        </p:grpSpPr>
        <p:pic>
          <p:nvPicPr>
            <p:cNvPr id="12" name="Picture 5"/>
            <p:cNvPicPr>
              <a:picLocks noChangeAspect="1" noChangeArrowheads="1"/>
            </p:cNvPicPr>
            <p:nvPr/>
          </p:nvPicPr>
          <p:blipFill>
            <a:blip r:embed="rId1" cstate="screen"/>
            <a:srcRect/>
            <a:stretch>
              <a:fillRect/>
            </a:stretch>
          </p:blipFill>
          <p:spPr bwMode="auto">
            <a:xfrm>
              <a:off x="0" y="0"/>
              <a:ext cx="3536515" cy="2133600"/>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13" name="Rectangle 20"/>
            <p:cNvSpPr>
              <a:spLocks noChangeArrowheads="1"/>
            </p:cNvSpPr>
            <p:nvPr/>
          </p:nvSpPr>
          <p:spPr bwMode="auto">
            <a:xfrm>
              <a:off x="515715" y="255890"/>
              <a:ext cx="2450592" cy="1530000"/>
            </a:xfrm>
            <a:prstGeom prst="rect">
              <a:avLst/>
            </a:prstGeom>
            <a:blipFill dpi="0" rotWithShape="1">
              <a:blip r:embed="rId4" cstate="screen"/>
              <a:srcRect/>
              <a:stretch>
                <a:fillRect/>
              </a:stretch>
            </a:blipFill>
            <a:ln>
              <a:noFill/>
            </a:ln>
            <a:extLst>
              <a:ext uri="{91240B29-F687-4F45-9708-019B960494DF}">
                <a14:hiddenLine xmlns:a14="http://schemas.microsoft.com/office/drawing/2010/main" w="12700">
                  <a:solidFill>
                    <a:srgbClr val="000000"/>
                  </a:solidFill>
                  <a:bevel/>
                </a14:hiddenLine>
              </a:ext>
            </a:extLst>
          </p:spPr>
          <p:txBody>
            <a:bodyPr anchor="ctr"/>
            <a:lstStyle/>
            <a:p>
              <a:pPr algn="ctr"/>
              <a:endParaRPr lang="zh-CN" altLang="zh-CN" sz="3200">
                <a:latin typeface="Arial" panose="020B0604020202020204" pitchFamily="34" charset="0"/>
                <a:ea typeface="微软雅黑" panose="020B0503020204020204" pitchFamily="34" charset="-122"/>
                <a:cs typeface="Calibri" panose="020F0502020204030204" pitchFamily="34" charset="0"/>
                <a:sym typeface="Calibri" panose="020F0502020204030204" pitchFamily="34" charset="0"/>
              </a:endParaRPr>
            </a:p>
          </p:txBody>
        </p:sp>
      </p:grpSp>
      <p:sp>
        <p:nvSpPr>
          <p:cNvPr id="14" name="矩形 38"/>
          <p:cNvSpPr>
            <a:spLocks noChangeArrowheads="1"/>
          </p:cNvSpPr>
          <p:nvPr/>
        </p:nvSpPr>
        <p:spPr bwMode="auto">
          <a:xfrm>
            <a:off x="1289141" y="2402682"/>
            <a:ext cx="1107966"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spAutoFit/>
          </a:bodyPr>
          <a:lstStyle/>
          <a:p>
            <a:pPr algn="ctr">
              <a:defRPr/>
            </a:pPr>
            <a:r>
              <a:rPr lang="zh-CN" altLang="en-US" b="1" dirty="0">
                <a:solidFill>
                  <a:schemeClr val="tx1">
                    <a:lumMod val="65000"/>
                    <a:lumOff val="35000"/>
                  </a:schemeClr>
                </a:solidFill>
                <a:latin typeface="Arial" panose="020B0604020202020204" pitchFamily="34" charset="0"/>
                <a:ea typeface="微软雅黑" panose="020B0503020204020204" pitchFamily="34" charset="-122"/>
              </a:rPr>
              <a:t>内容营销</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5" name="矩形 47"/>
          <p:cNvSpPr>
            <a:spLocks noChangeArrowheads="1"/>
          </p:cNvSpPr>
          <p:nvPr/>
        </p:nvSpPr>
        <p:spPr bwMode="auto">
          <a:xfrm>
            <a:off x="839826" y="2811426"/>
            <a:ext cx="1958088" cy="184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noAutofit/>
          </a:bodyPr>
          <a:lstStyle/>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内容采集与创造</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内容质量与甄别</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内容呈现与管理</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内容扩散与传导</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内容推荐与整合</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内容效果与评估</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en-US" altLang="zh-CN" sz="1200" dirty="0">
                <a:solidFill>
                  <a:srgbClr val="000000"/>
                </a:solidFill>
                <a:latin typeface="微软雅黑" panose="020B0503020204020204" pitchFamily="34" charset="-122"/>
                <a:ea typeface="微软雅黑" panose="020B0503020204020204" pitchFamily="34" charset="-122"/>
              </a:rPr>
              <a:t>… …</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6" name="矩形 51"/>
          <p:cNvSpPr>
            <a:spLocks noChangeArrowheads="1"/>
          </p:cNvSpPr>
          <p:nvPr/>
        </p:nvSpPr>
        <p:spPr bwMode="auto">
          <a:xfrm>
            <a:off x="4193572" y="2402682"/>
            <a:ext cx="1107965"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spAutoFit/>
          </a:bodyPr>
          <a:lstStyle/>
          <a:p>
            <a:pPr algn="ctr">
              <a:defRPr/>
            </a:pPr>
            <a:r>
              <a:rPr lang="zh-CN" altLang="en-US" b="1" dirty="0">
                <a:solidFill>
                  <a:schemeClr val="tx1">
                    <a:lumMod val="65000"/>
                    <a:lumOff val="35000"/>
                  </a:schemeClr>
                </a:solidFill>
                <a:latin typeface="Arial" panose="020B0604020202020204" pitchFamily="34" charset="0"/>
                <a:ea typeface="微软雅黑" panose="020B0503020204020204" pitchFamily="34" charset="-122"/>
              </a:rPr>
              <a:t>线上营销</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17" name="矩形 47"/>
          <p:cNvSpPr>
            <a:spLocks noChangeArrowheads="1"/>
          </p:cNvSpPr>
          <p:nvPr/>
        </p:nvSpPr>
        <p:spPr bwMode="auto">
          <a:xfrm>
            <a:off x="3742924" y="2811426"/>
            <a:ext cx="1958089" cy="184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noAutofit/>
          </a:bodyPr>
          <a:lstStyle/>
          <a:p>
            <a:pPr algn="ctr">
              <a:lnSpc>
                <a:spcPct val="130000"/>
              </a:lnSpc>
              <a:spcBef>
                <a:spcPct val="10000"/>
              </a:spcBef>
            </a:pPr>
            <a:r>
              <a:rPr lang="en-US" altLang="zh-CN" sz="1200" dirty="0">
                <a:solidFill>
                  <a:srgbClr val="000000"/>
                </a:solidFill>
                <a:latin typeface="微软雅黑" panose="020B0503020204020204" pitchFamily="34" charset="-122"/>
                <a:ea typeface="微软雅黑" panose="020B0503020204020204" pitchFamily="34" charset="-122"/>
              </a:rPr>
              <a:t>SEO</a:t>
            </a:r>
            <a:r>
              <a:rPr lang="zh-CN" altLang="en-US" sz="1200" dirty="0">
                <a:solidFill>
                  <a:srgbClr val="000000"/>
                </a:solidFill>
                <a:latin typeface="微软雅黑" panose="020B0503020204020204" pitchFamily="34" charset="-122"/>
                <a:ea typeface="微软雅黑" panose="020B0503020204020204" pitchFamily="34" charset="-122"/>
              </a:rPr>
              <a:t>搜索</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竞价排名</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网盟渠道</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软文推广</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用户运营</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媒体渠道</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客户服务</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en-US" altLang="zh-CN" sz="1200" dirty="0">
                <a:solidFill>
                  <a:srgbClr val="000000"/>
                </a:solidFill>
                <a:latin typeface="微软雅黑" panose="020B0503020204020204" pitchFamily="34" charset="-122"/>
                <a:ea typeface="微软雅黑" panose="020B0503020204020204" pitchFamily="34" charset="-122"/>
              </a:rPr>
              <a:t>… …</a:t>
            </a: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19" name="矩形 53"/>
          <p:cNvSpPr>
            <a:spLocks noChangeArrowheads="1"/>
          </p:cNvSpPr>
          <p:nvPr/>
        </p:nvSpPr>
        <p:spPr bwMode="auto">
          <a:xfrm>
            <a:off x="7096669" y="2402682"/>
            <a:ext cx="1107965" cy="36931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txBody>
          <a:bodyPr wrap="none" lIns="91425" tIns="45713" rIns="91425" bIns="45713">
            <a:spAutoFit/>
          </a:bodyPr>
          <a:lstStyle/>
          <a:p>
            <a:pPr algn="ctr">
              <a:defRPr/>
            </a:pPr>
            <a:r>
              <a:rPr lang="zh-CN" altLang="en-US" b="1" dirty="0">
                <a:solidFill>
                  <a:schemeClr val="tx1">
                    <a:lumMod val="65000"/>
                    <a:lumOff val="35000"/>
                  </a:schemeClr>
                </a:solidFill>
                <a:latin typeface="Arial" panose="020B0604020202020204" pitchFamily="34" charset="0"/>
                <a:ea typeface="微软雅黑" panose="020B0503020204020204" pitchFamily="34" charset="-122"/>
              </a:rPr>
              <a:t>线下营销</a:t>
            </a:r>
            <a:endParaRPr lang="zh-CN" altLang="en-US" b="1" dirty="0">
              <a:solidFill>
                <a:schemeClr val="tx1">
                  <a:lumMod val="65000"/>
                  <a:lumOff val="35000"/>
                </a:schemeClr>
              </a:solidFill>
              <a:latin typeface="Arial" panose="020B0604020202020204" pitchFamily="34" charset="0"/>
              <a:ea typeface="微软雅黑" panose="020B0503020204020204" pitchFamily="34" charset="-122"/>
            </a:endParaRPr>
          </a:p>
        </p:txBody>
      </p:sp>
      <p:sp>
        <p:nvSpPr>
          <p:cNvPr id="20" name="矩形 47"/>
          <p:cNvSpPr>
            <a:spLocks noChangeArrowheads="1"/>
          </p:cNvSpPr>
          <p:nvPr/>
        </p:nvSpPr>
        <p:spPr bwMode="auto">
          <a:xfrm>
            <a:off x="6647355" y="2811426"/>
            <a:ext cx="1958089" cy="1848372"/>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bevel/>
              </a14:hiddenLine>
            </a:ext>
          </a:extLst>
        </p:spPr>
        <p:txBody>
          <a:bodyPr lIns="91425" tIns="45713" rIns="91425" bIns="45713">
            <a:noAutofit/>
          </a:bodyPr>
          <a:lstStyle/>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活动运营</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专业媒体</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行业专家</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展会推广</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行业峰会</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商务合作</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zh-CN" altLang="en-US" sz="1200" dirty="0">
                <a:solidFill>
                  <a:srgbClr val="000000"/>
                </a:solidFill>
                <a:latin typeface="微软雅黑" panose="020B0503020204020204" pitchFamily="34" charset="-122"/>
                <a:ea typeface="微软雅黑" panose="020B0503020204020204" pitchFamily="34" charset="-122"/>
              </a:rPr>
              <a:t>主导话语权</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r>
              <a:rPr lang="en-US" altLang="zh-CN" sz="1200" dirty="0">
                <a:solidFill>
                  <a:srgbClr val="000000"/>
                </a:solidFill>
                <a:latin typeface="微软雅黑" panose="020B0503020204020204" pitchFamily="34" charset="-122"/>
                <a:ea typeface="微软雅黑" panose="020B0503020204020204" pitchFamily="34" charset="-122"/>
              </a:rPr>
              <a:t>… …</a:t>
            </a:r>
            <a:endParaRPr lang="en-US" altLang="zh-CN" sz="1200" dirty="0">
              <a:solidFill>
                <a:srgbClr val="000000"/>
              </a:solidFill>
              <a:latin typeface="微软雅黑" panose="020B0503020204020204" pitchFamily="34" charset="-122"/>
              <a:ea typeface="微软雅黑" panose="020B0503020204020204" pitchFamily="34" charset="-122"/>
            </a:endParaRPr>
          </a:p>
          <a:p>
            <a:pPr algn="ctr">
              <a:lnSpc>
                <a:spcPct val="130000"/>
              </a:lnSpc>
              <a:spcBef>
                <a:spcPct val="10000"/>
              </a:spcBef>
            </a:pPr>
            <a:endParaRPr lang="en-US" altLang="zh-CN" sz="1200" dirty="0">
              <a:solidFill>
                <a:srgbClr val="000000"/>
              </a:solidFill>
              <a:latin typeface="微软雅黑" panose="020B0503020204020204" pitchFamily="34" charset="-122"/>
              <a:ea typeface="微软雅黑" panose="020B0503020204020204" pitchFamily="34" charset="-122"/>
            </a:endParaRPr>
          </a:p>
        </p:txBody>
      </p:sp>
      <p:sp>
        <p:nvSpPr>
          <p:cNvPr id="21" name="矩形 36"/>
          <p:cNvSpPr>
            <a:spLocks noChangeArrowheads="1"/>
          </p:cNvSpPr>
          <p:nvPr/>
        </p:nvSpPr>
        <p:spPr bwMode="auto">
          <a:xfrm>
            <a:off x="1094765" y="2752987"/>
            <a:ext cx="1513614" cy="38456"/>
          </a:xfrm>
          <a:prstGeom prst="rect">
            <a:avLst/>
          </a:prstGeom>
          <a:gradFill flip="none" rotWithShape="1">
            <a:gsLst>
              <a:gs pos="0">
                <a:srgbClr val="258EA1">
                  <a:shade val="30000"/>
                  <a:satMod val="115000"/>
                </a:srgbClr>
              </a:gs>
              <a:gs pos="50000">
                <a:srgbClr val="258EA1">
                  <a:shade val="67500"/>
                  <a:satMod val="115000"/>
                </a:srgbClr>
              </a:gs>
              <a:gs pos="100000">
                <a:srgbClr val="258EA1">
                  <a:shade val="100000"/>
                  <a:satMod val="115000"/>
                </a:srgbClr>
              </a:gs>
            </a:gsLst>
            <a:path path="circle">
              <a:fillToRect r="100000" b="100000"/>
            </a:path>
            <a:tileRect l="-100000" t="-100000"/>
          </a:gradFill>
          <a:ln>
            <a:noFill/>
          </a:ln>
        </p:spPr>
        <p:txBody>
          <a:bodyPr anchor="ctr"/>
          <a:lstStyle/>
          <a:p>
            <a:pPr algn="ctr"/>
            <a:endParaRPr lang="zh-CN" altLang="zh-CN" sz="2000" b="1">
              <a:latin typeface="Arial" panose="020B0604020202020204" pitchFamily="34" charset="0"/>
              <a:ea typeface="微软雅黑" panose="020B0503020204020204" pitchFamily="34" charset="-122"/>
            </a:endParaRPr>
          </a:p>
        </p:txBody>
      </p:sp>
      <p:sp>
        <p:nvSpPr>
          <p:cNvPr id="22" name="矩形 36"/>
          <p:cNvSpPr>
            <a:spLocks noChangeArrowheads="1"/>
          </p:cNvSpPr>
          <p:nvPr/>
        </p:nvSpPr>
        <p:spPr bwMode="auto">
          <a:xfrm>
            <a:off x="4005369" y="2752987"/>
            <a:ext cx="1513614" cy="38456"/>
          </a:xfrm>
          <a:prstGeom prst="rect">
            <a:avLst/>
          </a:prstGeom>
          <a:gradFill flip="none" rotWithShape="1">
            <a:gsLst>
              <a:gs pos="0">
                <a:srgbClr val="2DB1AF">
                  <a:shade val="30000"/>
                  <a:satMod val="115000"/>
                </a:srgbClr>
              </a:gs>
              <a:gs pos="50000">
                <a:srgbClr val="2DB1AF">
                  <a:shade val="67500"/>
                  <a:satMod val="115000"/>
                </a:srgbClr>
              </a:gs>
              <a:gs pos="100000">
                <a:srgbClr val="2DB1AF">
                  <a:shade val="100000"/>
                  <a:satMod val="115000"/>
                </a:srgbClr>
              </a:gs>
            </a:gsLst>
            <a:path path="circle">
              <a:fillToRect r="100000" b="100000"/>
            </a:path>
            <a:tileRect l="-100000" t="-100000"/>
          </a:gradFill>
          <a:ln>
            <a:noFill/>
          </a:ln>
        </p:spPr>
        <p:txBody>
          <a:bodyPr anchor="ctr"/>
          <a:lstStyle/>
          <a:p>
            <a:pPr algn="ctr"/>
            <a:endParaRPr lang="zh-CN" altLang="zh-CN" sz="2000" b="1">
              <a:latin typeface="Arial" panose="020B0604020202020204" pitchFamily="34" charset="0"/>
              <a:ea typeface="微软雅黑" panose="020B0503020204020204" pitchFamily="34" charset="-122"/>
            </a:endParaRPr>
          </a:p>
        </p:txBody>
      </p:sp>
      <p:sp>
        <p:nvSpPr>
          <p:cNvPr id="23" name="矩形 36"/>
          <p:cNvSpPr>
            <a:spLocks noChangeArrowheads="1"/>
          </p:cNvSpPr>
          <p:nvPr/>
        </p:nvSpPr>
        <p:spPr bwMode="auto">
          <a:xfrm>
            <a:off x="6902293" y="2752987"/>
            <a:ext cx="1513614" cy="38456"/>
          </a:xfrm>
          <a:prstGeom prst="rect">
            <a:avLst/>
          </a:prstGeom>
          <a:gradFill flip="none" rotWithShape="1">
            <a:gsLst>
              <a:gs pos="0">
                <a:srgbClr val="92C7D0">
                  <a:shade val="30000"/>
                  <a:satMod val="115000"/>
                </a:srgbClr>
              </a:gs>
              <a:gs pos="50000">
                <a:srgbClr val="92C7D0">
                  <a:shade val="67500"/>
                  <a:satMod val="115000"/>
                </a:srgbClr>
              </a:gs>
              <a:gs pos="100000">
                <a:srgbClr val="92C7D0">
                  <a:shade val="100000"/>
                  <a:satMod val="115000"/>
                </a:srgbClr>
              </a:gs>
            </a:gsLst>
            <a:path path="circle">
              <a:fillToRect r="100000" b="100000"/>
            </a:path>
            <a:tileRect l="-100000" t="-100000"/>
          </a:gradFill>
          <a:ln>
            <a:noFill/>
          </a:ln>
        </p:spPr>
        <p:txBody>
          <a:bodyPr anchor="ctr"/>
          <a:lstStyle/>
          <a:p>
            <a:pPr algn="ctr"/>
            <a:endParaRPr lang="zh-CN" altLang="zh-CN" sz="2000" b="1">
              <a:latin typeface="Arial" panose="020B0604020202020204" pitchFamily="34" charset="0"/>
              <a:ea typeface="微软雅黑" panose="020B0503020204020204" pitchFamily="34" charset="-122"/>
            </a:endParaRPr>
          </a:p>
        </p:txBody>
      </p:sp>
    </p:spTree>
  </p:cSld>
  <p:clrMapOvr>
    <a:masterClrMapping/>
  </p:clrMapOvr>
</p:sld>
</file>

<file path=ppt/slides/slide3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充电桩平台运营</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技术运营</a:t>
            </a:r>
            <a:endParaRPr lang="zh-CN" altLang="en-US" sz="2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 name="任意多边形 4"/>
          <p:cNvSpPr/>
          <p:nvPr/>
        </p:nvSpPr>
        <p:spPr>
          <a:xfrm>
            <a:off x="2441446" y="2062840"/>
            <a:ext cx="4148949" cy="2103464"/>
          </a:xfrm>
          <a:custGeom>
            <a:avLst/>
            <a:gdLst>
              <a:gd name="connsiteX0" fmla="*/ 2499153 w 4998306"/>
              <a:gd name="connsiteY0" fmla="*/ 0 h 2553070"/>
              <a:gd name="connsiteX1" fmla="*/ 4998306 w 4998306"/>
              <a:gd name="connsiteY1" fmla="*/ 2499153 h 2553070"/>
              <a:gd name="connsiteX2" fmla="*/ 4995583 w 4998306"/>
              <a:gd name="connsiteY2" fmla="*/ 2553070 h 2553070"/>
              <a:gd name="connsiteX3" fmla="*/ 4831507 w 4998306"/>
              <a:gd name="connsiteY3" fmla="*/ 2553070 h 2553070"/>
              <a:gd name="connsiteX4" fmla="*/ 4834230 w 4998306"/>
              <a:gd name="connsiteY4" fmla="*/ 2499152 h 2553070"/>
              <a:gd name="connsiteX5" fmla="*/ 2495117 w 4998306"/>
              <a:gd name="connsiteY5" fmla="*/ 160039 h 2553070"/>
              <a:gd name="connsiteX6" fmla="*/ 156004 w 4998306"/>
              <a:gd name="connsiteY6" fmla="*/ 2499152 h 2553070"/>
              <a:gd name="connsiteX7" fmla="*/ 158727 w 4998306"/>
              <a:gd name="connsiteY7" fmla="*/ 2553070 h 2553070"/>
              <a:gd name="connsiteX8" fmla="*/ 2723 w 4998306"/>
              <a:gd name="connsiteY8" fmla="*/ 2553070 h 2553070"/>
              <a:gd name="connsiteX9" fmla="*/ 0 w 4998306"/>
              <a:gd name="connsiteY9" fmla="*/ 2499153 h 2553070"/>
              <a:gd name="connsiteX10" fmla="*/ 2499153 w 4998306"/>
              <a:gd name="connsiteY10" fmla="*/ 0 h 2553070"/>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Lst>
            <a:rect l="l" t="t" r="r" b="b"/>
            <a:pathLst>
              <a:path w="4998306" h="2553070">
                <a:moveTo>
                  <a:pt x="2499153" y="0"/>
                </a:moveTo>
                <a:cubicBezTo>
                  <a:pt x="3879397" y="0"/>
                  <a:pt x="4998306" y="1118909"/>
                  <a:pt x="4998306" y="2499153"/>
                </a:cubicBezTo>
                <a:lnTo>
                  <a:pt x="4995583" y="2553070"/>
                </a:lnTo>
                <a:lnTo>
                  <a:pt x="4831507" y="2553070"/>
                </a:lnTo>
                <a:lnTo>
                  <a:pt x="4834230" y="2499152"/>
                </a:lnTo>
                <a:cubicBezTo>
                  <a:pt x="4834230" y="1207296"/>
                  <a:pt x="3786973" y="160039"/>
                  <a:pt x="2495117" y="160039"/>
                </a:cubicBezTo>
                <a:cubicBezTo>
                  <a:pt x="1203261" y="160039"/>
                  <a:pt x="156004" y="1207296"/>
                  <a:pt x="156004" y="2499152"/>
                </a:cubicBezTo>
                <a:lnTo>
                  <a:pt x="158727" y="2553070"/>
                </a:lnTo>
                <a:lnTo>
                  <a:pt x="2723" y="2553070"/>
                </a:lnTo>
                <a:lnTo>
                  <a:pt x="0" y="2499153"/>
                </a:lnTo>
                <a:cubicBezTo>
                  <a:pt x="0" y="1118909"/>
                  <a:pt x="1118909" y="0"/>
                  <a:pt x="2499153" y="0"/>
                </a:cubicBezTo>
                <a:close/>
              </a:path>
            </a:pathLst>
          </a:custGeom>
          <a:solidFill>
            <a:schemeClr val="bg2"/>
          </a:solidFill>
          <a:ln>
            <a:noFill/>
          </a:ln>
          <a:effectLst>
            <a:innerShdw blurRad="50800" dist="25400" dir="13500000">
              <a:prstClr val="black">
                <a:alpha val="50000"/>
              </a:prstClr>
            </a:innerShdw>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400">
              <a:latin typeface="微软雅黑" panose="020B0503020204020204" pitchFamily="34" charset="-122"/>
              <a:ea typeface="微软雅黑" panose="020B0503020204020204" pitchFamily="34" charset="-122"/>
            </a:endParaRPr>
          </a:p>
        </p:txBody>
      </p:sp>
      <p:grpSp>
        <p:nvGrpSpPr>
          <p:cNvPr id="6" name="组合 5"/>
          <p:cNvGrpSpPr/>
          <p:nvPr/>
        </p:nvGrpSpPr>
        <p:grpSpPr>
          <a:xfrm>
            <a:off x="2256401" y="3838199"/>
            <a:ext cx="525007" cy="510468"/>
            <a:chOff x="2993266" y="1901066"/>
            <a:chExt cx="947668" cy="947668"/>
          </a:xfrm>
        </p:grpSpPr>
        <p:sp>
          <p:nvSpPr>
            <p:cNvPr id="7" name="椭圆 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latin typeface="微软雅黑" panose="020B0503020204020204" pitchFamily="34" charset="-122"/>
                <a:ea typeface="微软雅黑" panose="020B0503020204020204" pitchFamily="34" charset="-122"/>
              </a:endParaRPr>
            </a:p>
          </p:txBody>
        </p:sp>
        <p:sp>
          <p:nvSpPr>
            <p:cNvPr id="8" name="椭圆 7"/>
            <p:cNvSpPr/>
            <p:nvPr/>
          </p:nvSpPr>
          <p:spPr>
            <a:xfrm>
              <a:off x="3086100" y="1993900"/>
              <a:ext cx="762000" cy="762000"/>
            </a:xfrm>
            <a:prstGeom prst="ellipse">
              <a:avLst/>
            </a:prstGeom>
            <a:gradFill flip="none" rotWithShape="1">
              <a:gsLst>
                <a:gs pos="0">
                  <a:srgbClr val="278DA3">
                    <a:shade val="30000"/>
                    <a:satMod val="115000"/>
                  </a:srgbClr>
                </a:gs>
                <a:gs pos="50000">
                  <a:srgbClr val="278DA3">
                    <a:shade val="67500"/>
                    <a:satMod val="115000"/>
                  </a:srgbClr>
                </a:gs>
                <a:gs pos="100000">
                  <a:srgbClr val="278DA3">
                    <a:shade val="100000"/>
                    <a:satMod val="115000"/>
                  </a:srgbClr>
                </a:gs>
              </a:gsLst>
              <a:lin ang="5400000" scaled="1"/>
              <a:tileRect/>
            </a:gradFill>
            <a:ln w="28575" cap="flat">
              <a:solidFill>
                <a:srgbClr val="278DA3"/>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ctr" anchorCtr="0" compatLnSpc="1"/>
            <a:lstStyle/>
            <a:p>
              <a:pPr defTabSz="914400"/>
              <a:endParaRPr lang="zh-CN" altLang="en-US" sz="1400" kern="0">
                <a:solidFill>
                  <a:schemeClr val="bg1"/>
                </a:solidFill>
                <a:latin typeface="微软雅黑" panose="020B0503020204020204" pitchFamily="34" charset="-122"/>
                <a:ea typeface="微软雅黑" panose="020B0503020204020204" pitchFamily="34" charset="-122"/>
              </a:endParaRPr>
            </a:p>
          </p:txBody>
        </p:sp>
      </p:grpSp>
      <p:grpSp>
        <p:nvGrpSpPr>
          <p:cNvPr id="9" name="组合 8"/>
          <p:cNvGrpSpPr/>
          <p:nvPr/>
        </p:nvGrpSpPr>
        <p:grpSpPr>
          <a:xfrm>
            <a:off x="4290964" y="1719983"/>
            <a:ext cx="525007" cy="510468"/>
            <a:chOff x="5566646" y="2103343"/>
            <a:chExt cx="661062" cy="661062"/>
          </a:xfrm>
        </p:grpSpPr>
        <p:grpSp>
          <p:nvGrpSpPr>
            <p:cNvPr id="10" name="组合 9"/>
            <p:cNvGrpSpPr/>
            <p:nvPr/>
          </p:nvGrpSpPr>
          <p:grpSpPr>
            <a:xfrm>
              <a:off x="5566646" y="2103343"/>
              <a:ext cx="661062" cy="661062"/>
              <a:chOff x="2993266" y="1901066"/>
              <a:chExt cx="947668" cy="947668"/>
            </a:xfrm>
          </p:grpSpPr>
          <p:sp>
            <p:nvSpPr>
              <p:cNvPr id="17" name="椭圆 16"/>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latin typeface="微软雅黑" panose="020B0503020204020204" pitchFamily="34" charset="-122"/>
                  <a:ea typeface="微软雅黑" panose="020B0503020204020204" pitchFamily="34" charset="-122"/>
                </a:endParaRPr>
              </a:p>
            </p:txBody>
          </p:sp>
          <p:sp>
            <p:nvSpPr>
              <p:cNvPr id="19" name="椭圆 18"/>
              <p:cNvSpPr/>
              <p:nvPr/>
            </p:nvSpPr>
            <p:spPr>
              <a:xfrm>
                <a:off x="3086100" y="1993900"/>
                <a:ext cx="762000" cy="762000"/>
              </a:xfrm>
              <a:prstGeom prst="ellipse">
                <a:avLst/>
              </a:prstGeom>
              <a:gradFill flip="none" rotWithShape="1">
                <a:gsLst>
                  <a:gs pos="0">
                    <a:srgbClr val="EEAA2E">
                      <a:shade val="30000"/>
                      <a:satMod val="115000"/>
                    </a:srgbClr>
                  </a:gs>
                  <a:gs pos="50000">
                    <a:srgbClr val="EEAA2E">
                      <a:shade val="67500"/>
                      <a:satMod val="115000"/>
                    </a:srgbClr>
                  </a:gs>
                  <a:gs pos="100000">
                    <a:srgbClr val="EEAA2E">
                      <a:shade val="100000"/>
                      <a:satMod val="115000"/>
                    </a:srgbClr>
                  </a:gs>
                </a:gsLst>
                <a:lin ang="5400000" scaled="1"/>
                <a:tileRect/>
              </a:gradFill>
              <a:ln w="28575" cap="flat">
                <a:solidFill>
                  <a:srgbClr val="EEAA2E"/>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ctr" anchorCtr="0" compatLnSpc="1"/>
              <a:lstStyle/>
              <a:p>
                <a:pPr defTabSz="914400"/>
                <a:endParaRPr lang="zh-CN" altLang="en-US" sz="1400" kern="0">
                  <a:solidFill>
                    <a:schemeClr val="bg1"/>
                  </a:solidFill>
                  <a:latin typeface="微软雅黑" panose="020B0503020204020204" pitchFamily="34" charset="-122"/>
                  <a:ea typeface="微软雅黑" panose="020B0503020204020204" pitchFamily="34" charset="-122"/>
                </a:endParaRPr>
              </a:p>
            </p:txBody>
          </p:sp>
        </p:grpSp>
        <p:grpSp>
          <p:nvGrpSpPr>
            <p:cNvPr id="11" name="Group 18"/>
            <p:cNvGrpSpPr>
              <a:grpSpLocks noChangeAspect="1"/>
            </p:cNvGrpSpPr>
            <p:nvPr/>
          </p:nvGrpSpPr>
          <p:grpSpPr bwMode="auto">
            <a:xfrm>
              <a:off x="5768185" y="2305799"/>
              <a:ext cx="270874" cy="252401"/>
              <a:chOff x="3802" y="2858"/>
              <a:chExt cx="616" cy="574"/>
            </a:xfrm>
            <a:solidFill>
              <a:srgbClr val="FF9933"/>
            </a:solidFill>
            <a:effectLst/>
          </p:grpSpPr>
          <p:sp>
            <p:nvSpPr>
              <p:cNvPr id="12" name="Rectangle 19"/>
              <p:cNvSpPr>
                <a:spLocks noChangeArrowheads="1"/>
              </p:cNvSpPr>
              <p:nvPr/>
            </p:nvSpPr>
            <p:spPr bwMode="auto">
              <a:xfrm>
                <a:off x="3802" y="3205"/>
                <a:ext cx="129" cy="227"/>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3" name="Rectangle 20"/>
              <p:cNvSpPr>
                <a:spLocks noChangeArrowheads="1"/>
              </p:cNvSpPr>
              <p:nvPr/>
            </p:nvSpPr>
            <p:spPr bwMode="auto">
              <a:xfrm>
                <a:off x="3964" y="3174"/>
                <a:ext cx="129" cy="258"/>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4" name="Rectangle 21"/>
              <p:cNvSpPr>
                <a:spLocks noChangeArrowheads="1"/>
              </p:cNvSpPr>
              <p:nvPr/>
            </p:nvSpPr>
            <p:spPr bwMode="auto">
              <a:xfrm>
                <a:off x="4129" y="3131"/>
                <a:ext cx="129" cy="301"/>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5" name="Rectangle 22"/>
              <p:cNvSpPr>
                <a:spLocks noChangeArrowheads="1"/>
              </p:cNvSpPr>
              <p:nvPr/>
            </p:nvSpPr>
            <p:spPr bwMode="auto">
              <a:xfrm>
                <a:off x="4289" y="3078"/>
                <a:ext cx="129" cy="354"/>
              </a:xfrm>
              <a:prstGeom prst="rect">
                <a:avLst/>
              </a:prstGeom>
              <a:solidFill>
                <a:schemeClr val="bg1"/>
              </a:solidFill>
              <a:ln>
                <a:noFill/>
              </a:ln>
              <a:extLst>
                <a:ext uri="{91240B29-F687-4F45-9708-019B960494DF}">
                  <a14:hiddenLine xmlns:a14="http://schemas.microsoft.com/office/drawing/2010/main" w="9525">
                    <a:solidFill>
                      <a:srgbClr val="000000"/>
                    </a:solidFill>
                    <a:miter lim="800000"/>
                    <a:headEnd/>
                    <a:tailE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16" name="Freeform 23"/>
              <p:cNvSpPr/>
              <p:nvPr/>
            </p:nvSpPr>
            <p:spPr bwMode="auto">
              <a:xfrm>
                <a:off x="3888" y="2858"/>
                <a:ext cx="370" cy="270"/>
              </a:xfrm>
              <a:custGeom>
                <a:avLst/>
                <a:gdLst>
                  <a:gd name="T0" fmla="*/ 94 w 155"/>
                  <a:gd name="T1" fmla="*/ 21 h 113"/>
                  <a:gd name="T2" fmla="*/ 0 w 155"/>
                  <a:gd name="T3" fmla="*/ 72 h 113"/>
                  <a:gd name="T4" fmla="*/ 114 w 155"/>
                  <a:gd name="T5" fmla="*/ 63 h 113"/>
                  <a:gd name="T6" fmla="*/ 122 w 155"/>
                  <a:gd name="T7" fmla="*/ 82 h 113"/>
                  <a:gd name="T8" fmla="*/ 155 w 155"/>
                  <a:gd name="T9" fmla="*/ 0 h 113"/>
                  <a:gd name="T10" fmla="*/ 85 w 155"/>
                  <a:gd name="T11" fmla="*/ 2 h 113"/>
                  <a:gd name="T12" fmla="*/ 94 w 155"/>
                  <a:gd name="T13" fmla="*/ 21 h 113"/>
                </a:gdLst>
                <a:ahLst/>
                <a:cxnLst>
                  <a:cxn ang="0">
                    <a:pos x="T0" y="T1"/>
                  </a:cxn>
                  <a:cxn ang="0">
                    <a:pos x="T2" y="T3"/>
                  </a:cxn>
                  <a:cxn ang="0">
                    <a:pos x="T4" y="T5"/>
                  </a:cxn>
                  <a:cxn ang="0">
                    <a:pos x="T6" y="T7"/>
                  </a:cxn>
                  <a:cxn ang="0">
                    <a:pos x="T8" y="T9"/>
                  </a:cxn>
                  <a:cxn ang="0">
                    <a:pos x="T10" y="T11"/>
                  </a:cxn>
                  <a:cxn ang="0">
                    <a:pos x="T12" y="T13"/>
                  </a:cxn>
                </a:cxnLst>
                <a:rect l="0" t="0" r="r" b="b"/>
                <a:pathLst>
                  <a:path w="155" h="113">
                    <a:moveTo>
                      <a:pt x="94" y="21"/>
                    </a:moveTo>
                    <a:cubicBezTo>
                      <a:pt x="85" y="33"/>
                      <a:pt x="53" y="68"/>
                      <a:pt x="0" y="72"/>
                    </a:cubicBezTo>
                    <a:cubicBezTo>
                      <a:pt x="0" y="72"/>
                      <a:pt x="31" y="113"/>
                      <a:pt x="114" y="63"/>
                    </a:cubicBezTo>
                    <a:cubicBezTo>
                      <a:pt x="122" y="82"/>
                      <a:pt x="122" y="82"/>
                      <a:pt x="122" y="82"/>
                    </a:cubicBezTo>
                    <a:cubicBezTo>
                      <a:pt x="155" y="0"/>
                      <a:pt x="155" y="0"/>
                      <a:pt x="155" y="0"/>
                    </a:cubicBezTo>
                    <a:cubicBezTo>
                      <a:pt x="85" y="2"/>
                      <a:pt x="85" y="2"/>
                      <a:pt x="85" y="2"/>
                    </a:cubicBezTo>
                    <a:lnTo>
                      <a:pt x="94" y="21"/>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grpSp>
      </p:grpSp>
      <p:sp>
        <p:nvSpPr>
          <p:cNvPr id="20" name="椭圆 19"/>
          <p:cNvSpPr/>
          <p:nvPr/>
        </p:nvSpPr>
        <p:spPr>
          <a:xfrm>
            <a:off x="6309961" y="3786300"/>
            <a:ext cx="525007" cy="5104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latin typeface="微软雅黑" panose="020B0503020204020204" pitchFamily="34" charset="-122"/>
              <a:ea typeface="微软雅黑" panose="020B0503020204020204" pitchFamily="34" charset="-122"/>
            </a:endParaRPr>
          </a:p>
        </p:txBody>
      </p:sp>
      <p:sp>
        <p:nvSpPr>
          <p:cNvPr id="21" name="椭圆 20"/>
          <p:cNvSpPr/>
          <p:nvPr/>
        </p:nvSpPr>
        <p:spPr>
          <a:xfrm>
            <a:off x="6361392" y="3836305"/>
            <a:ext cx="422147" cy="410456"/>
          </a:xfrm>
          <a:prstGeom prst="ellipse">
            <a:avLst/>
          </a:prstGeom>
          <a:gradFill>
            <a:gsLst>
              <a:gs pos="100000">
                <a:srgbClr val="009288"/>
              </a:gs>
              <a:gs pos="0">
                <a:srgbClr val="009288">
                  <a:lumMod val="75000"/>
                </a:srgbClr>
              </a:gs>
            </a:gsLst>
            <a:lin ang="5400000" scaled="1"/>
          </a:gradFill>
          <a:ln w="28575" cap="flat">
            <a:gradFill>
              <a:gsLst>
                <a:gs pos="0">
                  <a:srgbClr val="009288"/>
                </a:gs>
                <a:gs pos="100000">
                  <a:srgbClr val="009288">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ctr" anchorCtr="0" compatLnSpc="1"/>
          <a:lstStyle/>
          <a:p>
            <a:pPr defTabSz="914400"/>
            <a:endParaRPr lang="zh-CN" altLang="en-US" sz="1400" kern="0">
              <a:solidFill>
                <a:schemeClr val="bg1"/>
              </a:solidFill>
              <a:latin typeface="微软雅黑" panose="020B0503020204020204" pitchFamily="34" charset="-122"/>
              <a:ea typeface="微软雅黑" panose="020B0503020204020204" pitchFamily="34" charset="-122"/>
            </a:endParaRPr>
          </a:p>
        </p:txBody>
      </p:sp>
      <p:grpSp>
        <p:nvGrpSpPr>
          <p:cNvPr id="22" name="Group 13"/>
          <p:cNvGrpSpPr>
            <a:grpSpLocks noChangeAspect="1"/>
          </p:cNvGrpSpPr>
          <p:nvPr/>
        </p:nvGrpSpPr>
        <p:grpSpPr bwMode="auto">
          <a:xfrm>
            <a:off x="6452083" y="3919970"/>
            <a:ext cx="247137" cy="243129"/>
            <a:chOff x="2426" y="2781"/>
            <a:chExt cx="593" cy="600"/>
          </a:xfrm>
          <a:solidFill>
            <a:srgbClr val="00AF92"/>
          </a:solidFill>
          <a:effectLst/>
        </p:grpSpPr>
        <p:sp>
          <p:nvSpPr>
            <p:cNvPr id="23" name="Freeform 14"/>
            <p:cNvSpPr/>
            <p:nvPr/>
          </p:nvSpPr>
          <p:spPr bwMode="auto">
            <a:xfrm>
              <a:off x="2442" y="2805"/>
              <a:ext cx="577" cy="576"/>
            </a:xfrm>
            <a:custGeom>
              <a:avLst/>
              <a:gdLst>
                <a:gd name="T0" fmla="*/ 0 w 241"/>
                <a:gd name="T1" fmla="*/ 115 h 241"/>
                <a:gd name="T2" fmla="*/ 0 w 241"/>
                <a:gd name="T3" fmla="*/ 121 h 241"/>
                <a:gd name="T4" fmla="*/ 121 w 241"/>
                <a:gd name="T5" fmla="*/ 241 h 241"/>
                <a:gd name="T6" fmla="*/ 241 w 241"/>
                <a:gd name="T7" fmla="*/ 121 h 241"/>
                <a:gd name="T8" fmla="*/ 121 w 241"/>
                <a:gd name="T9" fmla="*/ 0 h 241"/>
                <a:gd name="T10" fmla="*/ 121 w 241"/>
                <a:gd name="T11" fmla="*/ 115 h 241"/>
                <a:gd name="T12" fmla="*/ 0 w 241"/>
                <a:gd name="T13" fmla="*/ 115 h 241"/>
              </a:gdLst>
              <a:ahLst/>
              <a:cxnLst>
                <a:cxn ang="0">
                  <a:pos x="T0" y="T1"/>
                </a:cxn>
                <a:cxn ang="0">
                  <a:pos x="T2" y="T3"/>
                </a:cxn>
                <a:cxn ang="0">
                  <a:pos x="T4" y="T5"/>
                </a:cxn>
                <a:cxn ang="0">
                  <a:pos x="T6" y="T7"/>
                </a:cxn>
                <a:cxn ang="0">
                  <a:pos x="T8" y="T9"/>
                </a:cxn>
                <a:cxn ang="0">
                  <a:pos x="T10" y="T11"/>
                </a:cxn>
                <a:cxn ang="0">
                  <a:pos x="T12" y="T13"/>
                </a:cxn>
              </a:cxnLst>
              <a:rect l="0" t="0" r="r" b="b"/>
              <a:pathLst>
                <a:path w="241" h="241">
                  <a:moveTo>
                    <a:pt x="0" y="115"/>
                  </a:moveTo>
                  <a:cubicBezTo>
                    <a:pt x="0" y="117"/>
                    <a:pt x="0" y="119"/>
                    <a:pt x="0" y="121"/>
                  </a:cubicBezTo>
                  <a:cubicBezTo>
                    <a:pt x="0" y="187"/>
                    <a:pt x="54" y="241"/>
                    <a:pt x="121" y="241"/>
                  </a:cubicBezTo>
                  <a:cubicBezTo>
                    <a:pt x="187" y="241"/>
                    <a:pt x="241" y="187"/>
                    <a:pt x="241" y="121"/>
                  </a:cubicBezTo>
                  <a:cubicBezTo>
                    <a:pt x="241" y="54"/>
                    <a:pt x="187" y="0"/>
                    <a:pt x="121" y="0"/>
                  </a:cubicBezTo>
                  <a:cubicBezTo>
                    <a:pt x="121" y="115"/>
                    <a:pt x="121" y="115"/>
                    <a:pt x="121" y="115"/>
                  </a:cubicBezTo>
                  <a:lnTo>
                    <a:pt x="0" y="115"/>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24" name="Freeform 15"/>
            <p:cNvSpPr>
              <a:spLocks noEditPoints="1"/>
            </p:cNvSpPr>
            <p:nvPr/>
          </p:nvSpPr>
          <p:spPr bwMode="auto">
            <a:xfrm>
              <a:off x="2426" y="2781"/>
              <a:ext cx="275" cy="273"/>
            </a:xfrm>
            <a:custGeom>
              <a:avLst/>
              <a:gdLst>
                <a:gd name="T0" fmla="*/ 0 w 115"/>
                <a:gd name="T1" fmla="*/ 114 h 114"/>
                <a:gd name="T2" fmla="*/ 115 w 115"/>
                <a:gd name="T3" fmla="*/ 114 h 114"/>
                <a:gd name="T4" fmla="*/ 115 w 115"/>
                <a:gd name="T5" fmla="*/ 0 h 114"/>
                <a:gd name="T6" fmla="*/ 0 w 115"/>
                <a:gd name="T7" fmla="*/ 114 h 114"/>
                <a:gd name="T8" fmla="*/ 15 w 115"/>
                <a:gd name="T9" fmla="*/ 104 h 114"/>
                <a:gd name="T10" fmla="*/ 104 w 115"/>
                <a:gd name="T11" fmla="*/ 14 h 114"/>
                <a:gd name="T12" fmla="*/ 104 w 115"/>
                <a:gd name="T13" fmla="*/ 104 h 114"/>
                <a:gd name="T14" fmla="*/ 15 w 115"/>
                <a:gd name="T15" fmla="*/ 104 h 114"/>
              </a:gdLst>
              <a:ahLst/>
              <a:cxnLst>
                <a:cxn ang="0">
                  <a:pos x="T0" y="T1"/>
                </a:cxn>
                <a:cxn ang="0">
                  <a:pos x="T2" y="T3"/>
                </a:cxn>
                <a:cxn ang="0">
                  <a:pos x="T4" y="T5"/>
                </a:cxn>
                <a:cxn ang="0">
                  <a:pos x="T6" y="T7"/>
                </a:cxn>
                <a:cxn ang="0">
                  <a:pos x="T8" y="T9"/>
                </a:cxn>
                <a:cxn ang="0">
                  <a:pos x="T10" y="T11"/>
                </a:cxn>
                <a:cxn ang="0">
                  <a:pos x="T12" y="T13"/>
                </a:cxn>
                <a:cxn ang="0">
                  <a:pos x="T14" y="T15"/>
                </a:cxn>
              </a:cxnLst>
              <a:rect l="0" t="0" r="r" b="b"/>
              <a:pathLst>
                <a:path w="115" h="114">
                  <a:moveTo>
                    <a:pt x="0" y="114"/>
                  </a:moveTo>
                  <a:cubicBezTo>
                    <a:pt x="115" y="114"/>
                    <a:pt x="115" y="114"/>
                    <a:pt x="115" y="114"/>
                  </a:cubicBezTo>
                  <a:cubicBezTo>
                    <a:pt x="115" y="0"/>
                    <a:pt x="115" y="0"/>
                    <a:pt x="115" y="0"/>
                  </a:cubicBezTo>
                  <a:cubicBezTo>
                    <a:pt x="51" y="0"/>
                    <a:pt x="0" y="51"/>
                    <a:pt x="0" y="114"/>
                  </a:cubicBezTo>
                  <a:close/>
                  <a:moveTo>
                    <a:pt x="15" y="104"/>
                  </a:moveTo>
                  <a:cubicBezTo>
                    <a:pt x="15" y="54"/>
                    <a:pt x="55" y="14"/>
                    <a:pt x="104" y="14"/>
                  </a:cubicBezTo>
                  <a:cubicBezTo>
                    <a:pt x="104" y="104"/>
                    <a:pt x="104" y="104"/>
                    <a:pt x="104" y="104"/>
                  </a:cubicBezTo>
                  <a:lnTo>
                    <a:pt x="15" y="104"/>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grpSp>
      <p:sp>
        <p:nvSpPr>
          <p:cNvPr id="25" name="椭圆 24"/>
          <p:cNvSpPr/>
          <p:nvPr/>
        </p:nvSpPr>
        <p:spPr>
          <a:xfrm>
            <a:off x="2488692" y="2899638"/>
            <a:ext cx="525007" cy="5104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latin typeface="微软雅黑" panose="020B0503020204020204" pitchFamily="34" charset="-122"/>
              <a:ea typeface="微软雅黑" panose="020B0503020204020204" pitchFamily="34" charset="-122"/>
            </a:endParaRPr>
          </a:p>
        </p:txBody>
      </p:sp>
      <p:sp>
        <p:nvSpPr>
          <p:cNvPr id="26" name="椭圆 25"/>
          <p:cNvSpPr/>
          <p:nvPr/>
        </p:nvSpPr>
        <p:spPr>
          <a:xfrm>
            <a:off x="2540123" y="2949643"/>
            <a:ext cx="422147" cy="410456"/>
          </a:xfrm>
          <a:prstGeom prst="ellipse">
            <a:avLst/>
          </a:prstGeom>
          <a:gradFill flip="none" rotWithShape="1">
            <a:gsLst>
              <a:gs pos="0">
                <a:srgbClr val="2DB1AF">
                  <a:shade val="30000"/>
                  <a:satMod val="115000"/>
                </a:srgbClr>
              </a:gs>
              <a:gs pos="50000">
                <a:srgbClr val="2DB1AF">
                  <a:shade val="67500"/>
                  <a:satMod val="115000"/>
                </a:srgbClr>
              </a:gs>
              <a:gs pos="100000">
                <a:srgbClr val="2DB1AF">
                  <a:shade val="100000"/>
                  <a:satMod val="115000"/>
                </a:srgbClr>
              </a:gs>
            </a:gsLst>
            <a:lin ang="5400000" scaled="1"/>
            <a:tileRect/>
          </a:gradFill>
          <a:ln w="28575" cap="flat">
            <a:solidFill>
              <a:srgbClr val="278DA3"/>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ctr" anchorCtr="0" compatLnSpc="1"/>
          <a:lstStyle/>
          <a:p>
            <a:pPr defTabSz="914400"/>
            <a:endParaRPr lang="zh-CN" altLang="en-US" sz="1400" kern="0">
              <a:solidFill>
                <a:schemeClr val="bg1"/>
              </a:solidFill>
              <a:latin typeface="微软雅黑" panose="020B0503020204020204" pitchFamily="34" charset="-122"/>
              <a:ea typeface="微软雅黑" panose="020B0503020204020204" pitchFamily="34" charset="-122"/>
            </a:endParaRPr>
          </a:p>
        </p:txBody>
      </p:sp>
      <p:grpSp>
        <p:nvGrpSpPr>
          <p:cNvPr id="27" name="组合 26"/>
          <p:cNvGrpSpPr/>
          <p:nvPr/>
        </p:nvGrpSpPr>
        <p:grpSpPr>
          <a:xfrm>
            <a:off x="6032128" y="2887036"/>
            <a:ext cx="525007" cy="510468"/>
            <a:chOff x="2993266" y="1901066"/>
            <a:chExt cx="947668" cy="947668"/>
          </a:xfrm>
        </p:grpSpPr>
        <p:sp>
          <p:nvSpPr>
            <p:cNvPr id="28" name="椭圆 27"/>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latin typeface="微软雅黑" panose="020B0503020204020204" pitchFamily="34" charset="-122"/>
                <a:ea typeface="微软雅黑" panose="020B0503020204020204" pitchFamily="34" charset="-122"/>
              </a:endParaRPr>
            </a:p>
          </p:txBody>
        </p:sp>
        <p:sp>
          <p:nvSpPr>
            <p:cNvPr id="29" name="椭圆 28"/>
            <p:cNvSpPr/>
            <p:nvPr/>
          </p:nvSpPr>
          <p:spPr>
            <a:xfrm>
              <a:off x="3086100" y="1993900"/>
              <a:ext cx="762000" cy="762000"/>
            </a:xfrm>
            <a:prstGeom prst="ellipse">
              <a:avLst/>
            </a:prstGeom>
            <a:gradFill>
              <a:gsLst>
                <a:gs pos="100000">
                  <a:srgbClr val="015A74"/>
                </a:gs>
                <a:gs pos="0">
                  <a:srgbClr val="015A74">
                    <a:lumMod val="75000"/>
                  </a:srgbClr>
                </a:gs>
              </a:gsLst>
              <a:lin ang="5400000" scaled="1"/>
            </a:gradFill>
            <a:ln w="28575" cap="flat">
              <a:gradFill>
                <a:gsLst>
                  <a:gs pos="0">
                    <a:srgbClr val="015A74"/>
                  </a:gs>
                  <a:gs pos="100000">
                    <a:srgbClr val="015A7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ctr" anchorCtr="0" compatLnSpc="1"/>
            <a:lstStyle/>
            <a:p>
              <a:pPr defTabSz="914400"/>
              <a:endParaRPr lang="zh-CN" altLang="en-US" sz="1400" kern="0">
                <a:solidFill>
                  <a:schemeClr val="bg1"/>
                </a:solidFill>
                <a:latin typeface="微软雅黑" panose="020B0503020204020204" pitchFamily="34" charset="-122"/>
                <a:ea typeface="微软雅黑" panose="020B0503020204020204" pitchFamily="34" charset="-122"/>
              </a:endParaRPr>
            </a:p>
          </p:txBody>
        </p:sp>
      </p:grpSp>
      <p:sp>
        <p:nvSpPr>
          <p:cNvPr id="30" name="椭圆 29"/>
          <p:cNvSpPr/>
          <p:nvPr/>
        </p:nvSpPr>
        <p:spPr>
          <a:xfrm>
            <a:off x="3244310" y="4740649"/>
            <a:ext cx="2567665" cy="269203"/>
          </a:xfrm>
          <a:prstGeom prst="ellipse">
            <a:avLst/>
          </a:prstGeom>
          <a:gradFill flip="none" rotWithShape="1">
            <a:gsLst>
              <a:gs pos="0">
                <a:schemeClr val="tx1">
                  <a:alpha val="25000"/>
                </a:schemeClr>
              </a:gs>
              <a:gs pos="100000">
                <a:srgbClr val="EFEFEF">
                  <a:alpha val="0"/>
                </a:srgbClr>
              </a:gs>
            </a:gsLst>
            <a:path path="shape">
              <a:fillToRect l="50000" t="50000" r="50000" b="50000"/>
            </a:path>
            <a:tileRect/>
          </a:gradFill>
          <a:ln>
            <a:noFill/>
          </a:ln>
          <a:effectLst>
            <a:softEdge rad="38100"/>
          </a:effectLst>
        </p:spPr>
        <p:style>
          <a:lnRef idx="2">
            <a:schemeClr val="accent1">
              <a:shade val="50000"/>
            </a:schemeClr>
          </a:lnRef>
          <a:fillRef idx="1">
            <a:schemeClr val="accent1"/>
          </a:fillRef>
          <a:effectRef idx="0">
            <a:schemeClr val="accent1"/>
          </a:effectRef>
          <a:fontRef idx="minor">
            <a:schemeClr val="lt1"/>
          </a:fontRef>
        </p:style>
        <p:txBody>
          <a:bodyPr lIns="68580" tIns="34290" rIns="68580" bIns="34290" rtlCol="0" anchor="ctr"/>
          <a:lstStyle/>
          <a:p>
            <a:endParaRPr lang="zh-CN" altLang="en-US" sz="1400">
              <a:latin typeface="微软雅黑" panose="020B0503020204020204" pitchFamily="34" charset="-122"/>
              <a:ea typeface="微软雅黑" panose="020B0503020204020204" pitchFamily="34" charset="-122"/>
            </a:endParaRPr>
          </a:p>
        </p:txBody>
      </p:sp>
      <p:grpSp>
        <p:nvGrpSpPr>
          <p:cNvPr id="31" name="组合 30"/>
          <p:cNvGrpSpPr/>
          <p:nvPr/>
        </p:nvGrpSpPr>
        <p:grpSpPr>
          <a:xfrm>
            <a:off x="374905" y="3749848"/>
            <a:ext cx="1878078" cy="667446"/>
            <a:chOff x="1442553" y="4197446"/>
            <a:chExt cx="1714127" cy="945345"/>
          </a:xfrm>
        </p:grpSpPr>
        <p:sp>
          <p:nvSpPr>
            <p:cNvPr id="32" name="文本框 79"/>
            <p:cNvSpPr txBox="1"/>
            <p:nvPr/>
          </p:nvSpPr>
          <p:spPr>
            <a:xfrm>
              <a:off x="1865883" y="4197446"/>
              <a:ext cx="1239850" cy="359637"/>
            </a:xfrm>
            <a:prstGeom prst="rect">
              <a:avLst/>
            </a:prstGeom>
            <a:noFill/>
          </p:spPr>
          <p:txBody>
            <a:bodyPr wrap="square" rtlCol="0">
              <a:spAutoFit/>
            </a:bodyPr>
            <a:lstStyle/>
            <a:p>
              <a:pPr algn="r"/>
              <a:r>
                <a:rPr lang="zh-CN" altLang="en-US" sz="1050" dirty="0">
                  <a:solidFill>
                    <a:srgbClr val="1B859A"/>
                  </a:solidFill>
                  <a:latin typeface="微软雅黑" panose="020B0503020204020204" pitchFamily="34" charset="-122"/>
                  <a:ea typeface="微软雅黑" panose="020B0503020204020204" pitchFamily="34" charset="-122"/>
                </a:rPr>
                <a:t>监控预警</a:t>
              </a:r>
              <a:endParaRPr lang="zh-CN" altLang="en-US" sz="1050" dirty="0">
                <a:solidFill>
                  <a:srgbClr val="1B859A"/>
                </a:solidFill>
                <a:latin typeface="微软雅黑" panose="020B0503020204020204" pitchFamily="34" charset="-122"/>
                <a:ea typeface="微软雅黑" panose="020B0503020204020204" pitchFamily="34" charset="-122"/>
              </a:endParaRPr>
            </a:p>
          </p:txBody>
        </p:sp>
        <p:sp>
          <p:nvSpPr>
            <p:cNvPr id="33" name="文本框 80"/>
            <p:cNvSpPr txBox="1"/>
            <p:nvPr/>
          </p:nvSpPr>
          <p:spPr>
            <a:xfrm>
              <a:off x="1442553" y="4488906"/>
              <a:ext cx="1714127" cy="653885"/>
            </a:xfrm>
            <a:prstGeom prst="rect">
              <a:avLst/>
            </a:prstGeom>
            <a:noFill/>
          </p:spPr>
          <p:txBody>
            <a:bodyPr wrap="square" rtlCol="0">
              <a:spAutoFit/>
            </a:bodyPr>
            <a:lstStyle/>
            <a:p>
              <a:pPr algn="r" fontAlgn="base">
                <a:lnSpc>
                  <a:spcPct val="150000"/>
                </a:lnSpc>
                <a:spcBef>
                  <a:spcPct val="0"/>
                </a:spcBef>
                <a:spcAft>
                  <a:spcPct val="0"/>
                </a:spcAft>
              </a:pPr>
              <a:r>
                <a:rPr lang="zh-CN" altLang="zh-CN" sz="800" dirty="0">
                  <a:latin typeface="微软雅黑" panose="020B0503020204020204" pitchFamily="34" charset="-122"/>
                  <a:ea typeface="微软雅黑" panose="020B0503020204020204" pitchFamily="34" charset="-122"/>
                </a:rPr>
                <a:t>软件平台的运行情况监控，保证软、硬件资源合理分配</a:t>
              </a:r>
              <a:endParaRPr lang="en-US" altLang="zh-CN" sz="800" dirty="0">
                <a:solidFill>
                  <a:schemeClr val="bg1">
                    <a:lumMod val="50000"/>
                  </a:schemeClr>
                </a:solidFill>
                <a:latin typeface="微软雅黑" panose="020B0503020204020204" pitchFamily="34" charset="-122"/>
                <a:ea typeface="微软雅黑" panose="020B0503020204020204" pitchFamily="34" charset="-122"/>
                <a:sym typeface="Lato Light" charset="0"/>
              </a:endParaRPr>
            </a:p>
          </p:txBody>
        </p:sp>
      </p:grpSp>
      <p:grpSp>
        <p:nvGrpSpPr>
          <p:cNvPr id="34" name="组合 33"/>
          <p:cNvGrpSpPr/>
          <p:nvPr/>
        </p:nvGrpSpPr>
        <p:grpSpPr>
          <a:xfrm>
            <a:off x="484065" y="2889103"/>
            <a:ext cx="1960957" cy="520928"/>
            <a:chOff x="2160151" y="2334456"/>
            <a:chExt cx="1714127" cy="737823"/>
          </a:xfrm>
        </p:grpSpPr>
        <p:sp>
          <p:nvSpPr>
            <p:cNvPr id="35" name="文本框 82"/>
            <p:cNvSpPr txBox="1"/>
            <p:nvPr/>
          </p:nvSpPr>
          <p:spPr>
            <a:xfrm>
              <a:off x="2345701" y="2334456"/>
              <a:ext cx="1514567" cy="370535"/>
            </a:xfrm>
            <a:prstGeom prst="rect">
              <a:avLst/>
            </a:prstGeom>
            <a:noFill/>
          </p:spPr>
          <p:txBody>
            <a:bodyPr wrap="square" rtlCol="0">
              <a:spAutoFit/>
            </a:bodyPr>
            <a:lstStyle/>
            <a:p>
              <a:pPr algn="r"/>
              <a:r>
                <a:rPr lang="zh-CN" altLang="en-US" sz="1100" dirty="0">
                  <a:solidFill>
                    <a:srgbClr val="1DA3A1"/>
                  </a:solidFill>
                  <a:latin typeface="微软雅黑" panose="020B0503020204020204" pitchFamily="34" charset="-122"/>
                  <a:ea typeface="微软雅黑" panose="020B0503020204020204" pitchFamily="34" charset="-122"/>
                </a:rPr>
                <a:t>安全防护</a:t>
              </a:r>
              <a:endParaRPr lang="zh-CN" altLang="en-US" sz="1100" dirty="0">
                <a:solidFill>
                  <a:srgbClr val="1DA3A1"/>
                </a:solidFill>
                <a:latin typeface="微软雅黑" panose="020B0503020204020204" pitchFamily="34" charset="-122"/>
                <a:ea typeface="微软雅黑" panose="020B0503020204020204" pitchFamily="34" charset="-122"/>
              </a:endParaRPr>
            </a:p>
          </p:txBody>
        </p:sp>
        <p:sp>
          <p:nvSpPr>
            <p:cNvPr id="36" name="文本框 80"/>
            <p:cNvSpPr txBox="1"/>
            <p:nvPr/>
          </p:nvSpPr>
          <p:spPr>
            <a:xfrm>
              <a:off x="2160151" y="2592764"/>
              <a:ext cx="1714127" cy="479515"/>
            </a:xfrm>
            <a:prstGeom prst="rect">
              <a:avLst/>
            </a:prstGeom>
            <a:noFill/>
          </p:spPr>
          <p:txBody>
            <a:bodyPr wrap="square" rtlCol="0">
              <a:spAutoFit/>
            </a:bodyPr>
            <a:lstStyle/>
            <a:p>
              <a:pPr algn="r"/>
              <a:r>
                <a:rPr lang="zh-CN" altLang="zh-CN" sz="800" dirty="0">
                  <a:latin typeface="微软雅黑" panose="020B0503020204020204" pitchFamily="34" charset="-122"/>
                  <a:ea typeface="微软雅黑" panose="020B0503020204020204" pitchFamily="34" charset="-122"/>
                </a:rPr>
                <a:t>对软、硬件的安全防护，也包括机房管理、灾备等</a:t>
              </a:r>
              <a:endParaRPr lang="zh-CN" altLang="zh-CN" sz="800" dirty="0">
                <a:latin typeface="微软雅黑" panose="020B0503020204020204" pitchFamily="34" charset="-122"/>
                <a:ea typeface="微软雅黑" panose="020B0503020204020204" pitchFamily="34" charset="-122"/>
              </a:endParaRPr>
            </a:p>
          </p:txBody>
        </p:sp>
      </p:grpSp>
      <p:grpSp>
        <p:nvGrpSpPr>
          <p:cNvPr id="37" name="组合 36"/>
          <p:cNvGrpSpPr/>
          <p:nvPr/>
        </p:nvGrpSpPr>
        <p:grpSpPr>
          <a:xfrm>
            <a:off x="3371616" y="1018040"/>
            <a:ext cx="2348098" cy="685266"/>
            <a:chOff x="4561514" y="1185786"/>
            <a:chExt cx="2711758" cy="970587"/>
          </a:xfrm>
        </p:grpSpPr>
        <p:sp>
          <p:nvSpPr>
            <p:cNvPr id="38" name="文本框 82"/>
            <p:cNvSpPr txBox="1"/>
            <p:nvPr/>
          </p:nvSpPr>
          <p:spPr>
            <a:xfrm>
              <a:off x="5458445" y="1185786"/>
              <a:ext cx="1160831" cy="370535"/>
            </a:xfrm>
            <a:prstGeom prst="rect">
              <a:avLst/>
            </a:prstGeom>
            <a:noFill/>
          </p:spPr>
          <p:txBody>
            <a:bodyPr wrap="square" rtlCol="0">
              <a:spAutoFit/>
            </a:bodyPr>
            <a:lstStyle/>
            <a:p>
              <a:r>
                <a:rPr lang="zh-CN" altLang="en-US" sz="1100" dirty="0">
                  <a:solidFill>
                    <a:srgbClr val="EEAA2E"/>
                  </a:solidFill>
                  <a:latin typeface="微软雅黑" panose="020B0503020204020204" pitchFamily="34" charset="-122"/>
                  <a:ea typeface="微软雅黑" panose="020B0503020204020204" pitchFamily="34" charset="-122"/>
                </a:rPr>
                <a:t>安全保障</a:t>
              </a:r>
              <a:endParaRPr lang="zh-CN" altLang="en-US" sz="1100" dirty="0">
                <a:solidFill>
                  <a:srgbClr val="EEAA2E"/>
                </a:solidFill>
                <a:latin typeface="微软雅黑" panose="020B0503020204020204" pitchFamily="34" charset="-122"/>
                <a:ea typeface="微软雅黑" panose="020B0503020204020204" pitchFamily="34" charset="-122"/>
              </a:endParaRPr>
            </a:p>
          </p:txBody>
        </p:sp>
        <p:sp>
          <p:nvSpPr>
            <p:cNvPr id="39" name="文本框 80"/>
            <p:cNvSpPr txBox="1"/>
            <p:nvPr/>
          </p:nvSpPr>
          <p:spPr>
            <a:xfrm>
              <a:off x="4561514" y="1502487"/>
              <a:ext cx="2711758" cy="653886"/>
            </a:xfrm>
            <a:prstGeom prst="rect">
              <a:avLst/>
            </a:prstGeom>
            <a:noFill/>
          </p:spPr>
          <p:txBody>
            <a:bodyPr wrap="square" rtlCol="0">
              <a:spAutoFit/>
            </a:bodyPr>
            <a:lstStyle/>
            <a:p>
              <a:r>
                <a:rPr lang="zh-CN" altLang="zh-CN" sz="800" dirty="0">
                  <a:latin typeface="微软雅黑" panose="020B0503020204020204" pitchFamily="34" charset="-122"/>
                  <a:ea typeface="微软雅黑" panose="020B0503020204020204" pitchFamily="34" charset="-122"/>
                </a:rPr>
                <a:t>对软、硬件的安全防护，</a:t>
              </a:r>
              <a:r>
                <a:rPr lang="zh-CN" altLang="en-US" sz="800" dirty="0">
                  <a:latin typeface="微软雅黑" panose="020B0503020204020204" pitchFamily="34" charset="-122"/>
                  <a:ea typeface="微软雅黑" panose="020B0503020204020204" pitchFamily="34" charset="-122"/>
                </a:rPr>
                <a:t>全面的安全机制，数据多层面安全隔离，严格控制对业务数据的直接访问确保数据安全，对访问控制进行合规性审计等</a:t>
              </a:r>
              <a:endParaRPr lang="zh-CN" altLang="zh-CN" sz="800" dirty="0">
                <a:latin typeface="微软雅黑" panose="020B0503020204020204" pitchFamily="34" charset="-122"/>
                <a:ea typeface="微软雅黑" panose="020B0503020204020204" pitchFamily="34" charset="-122"/>
              </a:endParaRPr>
            </a:p>
          </p:txBody>
        </p:sp>
      </p:grpSp>
      <p:grpSp>
        <p:nvGrpSpPr>
          <p:cNvPr id="40" name="组合 39"/>
          <p:cNvGrpSpPr/>
          <p:nvPr/>
        </p:nvGrpSpPr>
        <p:grpSpPr>
          <a:xfrm>
            <a:off x="6645243" y="2810334"/>
            <a:ext cx="1961429" cy="676359"/>
            <a:chOff x="7995117" y="2330315"/>
            <a:chExt cx="1714127" cy="957970"/>
          </a:xfrm>
        </p:grpSpPr>
        <p:sp>
          <p:nvSpPr>
            <p:cNvPr id="41" name="文本框 91"/>
            <p:cNvSpPr txBox="1"/>
            <p:nvPr/>
          </p:nvSpPr>
          <p:spPr>
            <a:xfrm>
              <a:off x="8024183" y="2330315"/>
              <a:ext cx="1400317" cy="359637"/>
            </a:xfrm>
            <a:prstGeom prst="rect">
              <a:avLst/>
            </a:prstGeom>
            <a:noFill/>
          </p:spPr>
          <p:txBody>
            <a:bodyPr wrap="square" rtlCol="0">
              <a:spAutoFit/>
            </a:bodyPr>
            <a:lstStyle/>
            <a:p>
              <a:r>
                <a:rPr lang="zh-CN" altLang="en-US" sz="1050" dirty="0">
                  <a:solidFill>
                    <a:srgbClr val="01556E"/>
                  </a:solidFill>
                  <a:latin typeface="微软雅黑" panose="020B0503020204020204" pitchFamily="34" charset="-122"/>
                  <a:ea typeface="微软雅黑" panose="020B0503020204020204" pitchFamily="34" charset="-122"/>
                </a:rPr>
                <a:t>资源配置</a:t>
              </a:r>
              <a:endParaRPr lang="zh-CN" altLang="en-US" sz="1050" dirty="0">
                <a:solidFill>
                  <a:srgbClr val="01556E"/>
                </a:solidFill>
                <a:latin typeface="微软雅黑" panose="020B0503020204020204" pitchFamily="34" charset="-122"/>
                <a:ea typeface="微软雅黑" panose="020B0503020204020204" pitchFamily="34" charset="-122"/>
              </a:endParaRPr>
            </a:p>
          </p:txBody>
        </p:sp>
        <p:sp>
          <p:nvSpPr>
            <p:cNvPr id="42" name="文本框 80"/>
            <p:cNvSpPr txBox="1"/>
            <p:nvPr/>
          </p:nvSpPr>
          <p:spPr>
            <a:xfrm>
              <a:off x="7995117" y="2634400"/>
              <a:ext cx="1714127" cy="653885"/>
            </a:xfrm>
            <a:prstGeom prst="rect">
              <a:avLst/>
            </a:prstGeom>
            <a:noFill/>
          </p:spPr>
          <p:txBody>
            <a:bodyPr wrap="square" rtlCol="0">
              <a:spAutoFit/>
            </a:bodyPr>
            <a:lstStyle/>
            <a:p>
              <a:r>
                <a:rPr lang="zh-CN" altLang="en-US" sz="800" dirty="0">
                  <a:latin typeface="微软雅黑" panose="020B0503020204020204" pitchFamily="34" charset="-122"/>
                  <a:ea typeface="微软雅黑" panose="020B0503020204020204" pitchFamily="34" charset="-122"/>
                </a:rPr>
                <a:t>多维度动态资源配置，通过开放资源调度接口，增加更多策略、保证应用可靠性，提高资源利用率</a:t>
              </a:r>
              <a:endParaRPr lang="zh-CN" altLang="zh-CN" sz="800" dirty="0">
                <a:latin typeface="微软雅黑" panose="020B0503020204020204" pitchFamily="34" charset="-122"/>
                <a:ea typeface="微软雅黑" panose="020B0503020204020204" pitchFamily="34" charset="-122"/>
              </a:endParaRPr>
            </a:p>
          </p:txBody>
        </p:sp>
      </p:grpSp>
      <p:grpSp>
        <p:nvGrpSpPr>
          <p:cNvPr id="43" name="组合 42"/>
          <p:cNvGrpSpPr/>
          <p:nvPr/>
        </p:nvGrpSpPr>
        <p:grpSpPr>
          <a:xfrm>
            <a:off x="6865364" y="3749846"/>
            <a:ext cx="1846563" cy="559841"/>
            <a:chOff x="8703480" y="4227525"/>
            <a:chExt cx="1714127" cy="792939"/>
          </a:xfrm>
        </p:grpSpPr>
        <p:sp>
          <p:nvSpPr>
            <p:cNvPr id="44" name="文本框 88"/>
            <p:cNvSpPr txBox="1"/>
            <p:nvPr/>
          </p:nvSpPr>
          <p:spPr>
            <a:xfrm>
              <a:off x="8703481" y="4227525"/>
              <a:ext cx="1503615" cy="370535"/>
            </a:xfrm>
            <a:prstGeom prst="rect">
              <a:avLst/>
            </a:prstGeom>
            <a:noFill/>
          </p:spPr>
          <p:txBody>
            <a:bodyPr wrap="square" rtlCol="0">
              <a:spAutoFit/>
            </a:bodyPr>
            <a:lstStyle/>
            <a:p>
              <a:r>
                <a:rPr lang="zh-CN" altLang="en-US" sz="1050" dirty="0">
                  <a:solidFill>
                    <a:srgbClr val="008D84"/>
                  </a:solidFill>
                  <a:latin typeface="微软雅黑" panose="020B0503020204020204" pitchFamily="34" charset="-122"/>
                  <a:ea typeface="微软雅黑" panose="020B0503020204020204" pitchFamily="34" charset="-122"/>
                </a:rPr>
                <a:t>性能优化 </a:t>
              </a:r>
              <a:endParaRPr lang="zh-CN" altLang="en-US" sz="1050" dirty="0">
                <a:solidFill>
                  <a:srgbClr val="008D84"/>
                </a:solidFill>
                <a:latin typeface="微软雅黑" panose="020B0503020204020204" pitchFamily="34" charset="-122"/>
                <a:ea typeface="微软雅黑" panose="020B0503020204020204" pitchFamily="34" charset="-122"/>
              </a:endParaRPr>
            </a:p>
          </p:txBody>
        </p:sp>
        <p:sp>
          <p:nvSpPr>
            <p:cNvPr id="45" name="文本框 80"/>
            <p:cNvSpPr txBox="1"/>
            <p:nvPr/>
          </p:nvSpPr>
          <p:spPr>
            <a:xfrm>
              <a:off x="8703480" y="4488908"/>
              <a:ext cx="1714127" cy="531556"/>
            </a:xfrm>
            <a:prstGeom prst="rect">
              <a:avLst/>
            </a:prstGeom>
            <a:noFill/>
          </p:spPr>
          <p:txBody>
            <a:bodyPr wrap="square" rtlCol="0">
              <a:spAutoFit/>
            </a:bodyPr>
            <a:lstStyle/>
            <a:p>
              <a:pPr defTabSz="1088390">
                <a:lnSpc>
                  <a:spcPct val="120000"/>
                </a:lnSpc>
              </a:pPr>
              <a:r>
                <a:rPr lang="zh-CN" altLang="zh-CN" sz="800" dirty="0">
                  <a:latin typeface="微软雅黑" panose="020B0503020204020204" pitchFamily="34" charset="-122"/>
                  <a:ea typeface="微软雅黑" panose="020B0503020204020204" pitchFamily="34" charset="-122"/>
                </a:rPr>
                <a:t>通过各种技术，对服务、数据库等的优化，通常要与研发结合</a:t>
              </a:r>
              <a:endParaRPr lang="en-US" altLang="zh-CN" sz="800"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46" name="组合 45"/>
          <p:cNvGrpSpPr/>
          <p:nvPr/>
        </p:nvGrpSpPr>
        <p:grpSpPr>
          <a:xfrm>
            <a:off x="3207623" y="2616962"/>
            <a:ext cx="2543771" cy="2145148"/>
            <a:chOff x="7964491" y="3349625"/>
            <a:chExt cx="3773487" cy="3094038"/>
          </a:xfrm>
        </p:grpSpPr>
        <p:pic>
          <p:nvPicPr>
            <p:cNvPr id="47" name="图片 46"/>
            <p:cNvPicPr>
              <a:picLocks noChangeAspect="1"/>
            </p:cNvPicPr>
            <p:nvPr/>
          </p:nvPicPr>
          <p:blipFill>
            <a:blip r:embed="rId1" cstate="print">
              <a:extLst>
                <a:ext uri="{28A0092B-C50C-407E-A947-70E740481C1C}">
                  <a14:useLocalDpi xmlns:a14="http://schemas.microsoft.com/office/drawing/2010/main" val="0"/>
                </a:ext>
              </a:extLst>
            </a:blip>
            <a:srcRect/>
            <a:stretch>
              <a:fillRect/>
            </a:stretch>
          </p:blipFill>
          <p:spPr bwMode="auto">
            <a:xfrm>
              <a:off x="8135939" y="3432175"/>
              <a:ext cx="3467100" cy="2967038"/>
            </a:xfrm>
            <a:prstGeom prst="rect">
              <a:avLst/>
            </a:prstGeom>
            <a:noFill/>
            <a:ln>
              <a:noFill/>
            </a:ln>
            <a:extLst>
              <a:ext uri="{909E8E84-426E-40DD-AFC4-6F175D3DCCD1}">
                <a14:hiddenFill xmlns:a14="http://schemas.microsoft.com/office/drawing/2010/main">
                  <a:solidFill>
                    <a:srgbClr val="FFFFFF"/>
                  </a:solidFill>
                </a14:hiddenFill>
              </a:ext>
              <a:ext uri="{91240B29-F687-4F45-9708-019B960494DF}">
                <a14:hiddenLine xmlns:a14="http://schemas.microsoft.com/office/drawing/2010/main" w="9525">
                  <a:solidFill>
                    <a:srgbClr val="000000"/>
                  </a:solidFill>
                  <a:miter lim="800000"/>
                  <a:headEnd/>
                  <a:tailEnd/>
                </a14:hiddenLine>
              </a:ext>
            </a:extLst>
          </p:spPr>
        </p:pic>
        <p:sp>
          <p:nvSpPr>
            <p:cNvPr id="48" name="任意多边形 47"/>
            <p:cNvSpPr/>
            <p:nvPr/>
          </p:nvSpPr>
          <p:spPr>
            <a:xfrm>
              <a:off x="7964491" y="3349625"/>
              <a:ext cx="3773487" cy="3094038"/>
            </a:xfrm>
            <a:custGeom>
              <a:avLst/>
              <a:gdLst>
                <a:gd name="connsiteX0" fmla="*/ 478465 w 3774558"/>
                <a:gd name="connsiteY0" fmla="*/ 648586 h 3094074"/>
                <a:gd name="connsiteX1" fmla="*/ 0 w 3774558"/>
                <a:gd name="connsiteY1" fmla="*/ 2073349 h 3094074"/>
                <a:gd name="connsiteX2" fmla="*/ 1371600 w 3774558"/>
                <a:gd name="connsiteY2" fmla="*/ 2286000 h 3094074"/>
                <a:gd name="connsiteX3" fmla="*/ 1254642 w 3774558"/>
                <a:gd name="connsiteY3" fmla="*/ 2604977 h 3094074"/>
                <a:gd name="connsiteX4" fmla="*/ 2360428 w 3774558"/>
                <a:gd name="connsiteY4" fmla="*/ 2700670 h 3094074"/>
                <a:gd name="connsiteX5" fmla="*/ 2328530 w 3774558"/>
                <a:gd name="connsiteY5" fmla="*/ 2870791 h 3094074"/>
                <a:gd name="connsiteX6" fmla="*/ 1520456 w 3774558"/>
                <a:gd name="connsiteY6" fmla="*/ 2977116 h 3094074"/>
                <a:gd name="connsiteX7" fmla="*/ 2488019 w 3774558"/>
                <a:gd name="connsiteY7" fmla="*/ 3094074 h 3094074"/>
                <a:gd name="connsiteX8" fmla="*/ 3083442 w 3774558"/>
                <a:gd name="connsiteY8" fmla="*/ 2987749 h 3094074"/>
                <a:gd name="connsiteX9" fmla="*/ 3030279 w 3774558"/>
                <a:gd name="connsiteY9" fmla="*/ 2743200 h 3094074"/>
                <a:gd name="connsiteX10" fmla="*/ 3402419 w 3774558"/>
                <a:gd name="connsiteY10" fmla="*/ 2785730 h 3094074"/>
                <a:gd name="connsiteX11" fmla="*/ 3774558 w 3774558"/>
                <a:gd name="connsiteY11" fmla="*/ 808074 h 3094074"/>
                <a:gd name="connsiteX12" fmla="*/ 3327991 w 3774558"/>
                <a:gd name="connsiteY12" fmla="*/ 882502 h 3094074"/>
                <a:gd name="connsiteX13" fmla="*/ 2275367 w 3774558"/>
                <a:gd name="connsiteY13" fmla="*/ 0 h 3094074"/>
                <a:gd name="connsiteX14" fmla="*/ 478465 w 3774558"/>
                <a:gd name="connsiteY14" fmla="*/ 648586 h 3094074"/>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Lst>
              <a:rect l="l" t="t" r="r" b="b"/>
              <a:pathLst>
                <a:path w="3774558" h="3094074">
                  <a:moveTo>
                    <a:pt x="478465" y="648586"/>
                  </a:moveTo>
                  <a:lnTo>
                    <a:pt x="0" y="2073349"/>
                  </a:lnTo>
                  <a:lnTo>
                    <a:pt x="1371600" y="2286000"/>
                  </a:lnTo>
                  <a:lnTo>
                    <a:pt x="1254642" y="2604977"/>
                  </a:lnTo>
                  <a:lnTo>
                    <a:pt x="2360428" y="2700670"/>
                  </a:lnTo>
                  <a:lnTo>
                    <a:pt x="2328530" y="2870791"/>
                  </a:lnTo>
                  <a:lnTo>
                    <a:pt x="1520456" y="2977116"/>
                  </a:lnTo>
                  <a:lnTo>
                    <a:pt x="2488019" y="3094074"/>
                  </a:lnTo>
                  <a:lnTo>
                    <a:pt x="3083442" y="2987749"/>
                  </a:lnTo>
                  <a:lnTo>
                    <a:pt x="3030279" y="2743200"/>
                  </a:lnTo>
                  <a:lnTo>
                    <a:pt x="3402419" y="2785730"/>
                  </a:lnTo>
                  <a:lnTo>
                    <a:pt x="3774558" y="808074"/>
                  </a:lnTo>
                  <a:lnTo>
                    <a:pt x="3327991" y="882502"/>
                  </a:lnTo>
                  <a:lnTo>
                    <a:pt x="2275367" y="0"/>
                  </a:lnTo>
                  <a:lnTo>
                    <a:pt x="478465" y="648586"/>
                  </a:lnTo>
                  <a:close/>
                </a:path>
              </a:pathLst>
            </a:custGeom>
            <a:noFill/>
            <a:ln w="3175" cap="flat" cmpd="sng" algn="ctr">
              <a:solidFill>
                <a:srgbClr val="0070C0"/>
              </a:solidFill>
              <a:prstDash val="dash"/>
              <a:miter lim="800000"/>
            </a:ln>
            <a:effectLst/>
          </p:spPr>
          <p:txBody>
            <a:bodyPr anchor="ctr"/>
            <a:lstStyle/>
            <a:p>
              <a:pPr marL="0" marR="0" lvl="0" indent="0" algn="ctr" defTabSz="914400" eaLnBrk="1" fontAlgn="auto" latinLnBrk="0" hangingPunct="1">
                <a:lnSpc>
                  <a:spcPct val="100000"/>
                </a:lnSpc>
                <a:spcBef>
                  <a:spcPts val="0"/>
                </a:spcBef>
                <a:spcAft>
                  <a:spcPts val="0"/>
                </a:spcAft>
                <a:buClrTx/>
                <a:buSzTx/>
                <a:buFontTx/>
                <a:buNone/>
                <a:defRPr/>
              </a:pPr>
              <a:endParaRPr kumimoji="0" lang="zh-CN" altLang="en-US" sz="1800" b="0" i="0" u="none" strike="noStrike" kern="0" cap="none" spc="0" normalizeH="0" baseline="0" noProof="0">
                <a:ln>
                  <a:noFill/>
                </a:ln>
                <a:solidFill>
                  <a:prstClr val="white"/>
                </a:solidFill>
                <a:effectLst/>
                <a:uLnTx/>
                <a:uFillTx/>
                <a:latin typeface="Calibri" panose="020F0502020204030204"/>
                <a:ea typeface="宋体" panose="02010600030101010101" pitchFamily="2" charset="-122"/>
              </a:endParaRPr>
            </a:p>
          </p:txBody>
        </p:sp>
      </p:grpSp>
      <p:grpSp>
        <p:nvGrpSpPr>
          <p:cNvPr id="49" name="组合 48"/>
          <p:cNvGrpSpPr/>
          <p:nvPr/>
        </p:nvGrpSpPr>
        <p:grpSpPr>
          <a:xfrm>
            <a:off x="5373293" y="2149449"/>
            <a:ext cx="525007" cy="510468"/>
            <a:chOff x="7208363" y="2783363"/>
            <a:chExt cx="661062" cy="661062"/>
          </a:xfrm>
        </p:grpSpPr>
        <p:grpSp>
          <p:nvGrpSpPr>
            <p:cNvPr id="50" name="组合 49"/>
            <p:cNvGrpSpPr/>
            <p:nvPr/>
          </p:nvGrpSpPr>
          <p:grpSpPr>
            <a:xfrm>
              <a:off x="7208363" y="2783363"/>
              <a:ext cx="661062" cy="661062"/>
              <a:chOff x="2993266" y="1901066"/>
              <a:chExt cx="947668" cy="947668"/>
            </a:xfrm>
          </p:grpSpPr>
          <p:sp>
            <p:nvSpPr>
              <p:cNvPr id="55" name="椭圆 54"/>
              <p:cNvSpPr/>
              <p:nvPr/>
            </p:nvSpPr>
            <p:spPr>
              <a:xfrm>
                <a:off x="2993266" y="1901066"/>
                <a:ext cx="947668" cy="947668"/>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latin typeface="微软雅黑" panose="020B0503020204020204" pitchFamily="34" charset="-122"/>
                  <a:ea typeface="微软雅黑" panose="020B0503020204020204" pitchFamily="34" charset="-122"/>
                </a:endParaRPr>
              </a:p>
            </p:txBody>
          </p:sp>
          <p:sp>
            <p:nvSpPr>
              <p:cNvPr id="56" name="椭圆 55"/>
              <p:cNvSpPr/>
              <p:nvPr/>
            </p:nvSpPr>
            <p:spPr>
              <a:xfrm>
                <a:off x="3086100" y="1993900"/>
                <a:ext cx="762000" cy="762000"/>
              </a:xfrm>
              <a:prstGeom prst="ellipse">
                <a:avLst/>
              </a:prstGeom>
              <a:gradFill>
                <a:gsLst>
                  <a:gs pos="100000">
                    <a:srgbClr val="015A74"/>
                  </a:gs>
                  <a:gs pos="0">
                    <a:srgbClr val="015A74">
                      <a:lumMod val="75000"/>
                    </a:srgbClr>
                  </a:gs>
                </a:gsLst>
                <a:lin ang="5400000" scaled="1"/>
              </a:gradFill>
              <a:ln w="28575" cap="flat">
                <a:gradFill>
                  <a:gsLst>
                    <a:gs pos="0">
                      <a:srgbClr val="015A74"/>
                    </a:gs>
                    <a:gs pos="100000">
                      <a:srgbClr val="015A74">
                        <a:lumMod val="75000"/>
                      </a:srgbClr>
                    </a:gs>
                  </a:gsLst>
                  <a:lin ang="5400000" scaled="1"/>
                </a:gra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ctr" anchorCtr="0" compatLnSpc="1"/>
              <a:lstStyle/>
              <a:p>
                <a:pPr defTabSz="914400"/>
                <a:endParaRPr lang="zh-CN" altLang="en-US" sz="1400" kern="0">
                  <a:solidFill>
                    <a:schemeClr val="bg1"/>
                  </a:solidFill>
                  <a:latin typeface="微软雅黑" panose="020B0503020204020204" pitchFamily="34" charset="-122"/>
                  <a:ea typeface="微软雅黑" panose="020B0503020204020204" pitchFamily="34" charset="-122"/>
                </a:endParaRPr>
              </a:p>
            </p:txBody>
          </p:sp>
        </p:grpSp>
        <p:grpSp>
          <p:nvGrpSpPr>
            <p:cNvPr id="51" name="Group 62"/>
            <p:cNvGrpSpPr>
              <a:grpSpLocks noChangeAspect="1"/>
            </p:cNvGrpSpPr>
            <p:nvPr/>
          </p:nvGrpSpPr>
          <p:grpSpPr bwMode="auto">
            <a:xfrm>
              <a:off x="7379498" y="2987077"/>
              <a:ext cx="301825" cy="240993"/>
              <a:chOff x="3775" y="2110"/>
              <a:chExt cx="129" cy="103"/>
            </a:xfrm>
            <a:solidFill>
              <a:srgbClr val="663A77"/>
            </a:solidFill>
            <a:effectLst/>
          </p:grpSpPr>
          <p:sp>
            <p:nvSpPr>
              <p:cNvPr id="52" name="Freeform 63"/>
              <p:cNvSpPr/>
              <p:nvPr/>
            </p:nvSpPr>
            <p:spPr bwMode="auto">
              <a:xfrm>
                <a:off x="3775" y="2177"/>
                <a:ext cx="40" cy="36"/>
              </a:xfrm>
              <a:custGeom>
                <a:avLst/>
                <a:gdLst>
                  <a:gd name="T0" fmla="*/ 5 w 16"/>
                  <a:gd name="T1" fmla="*/ 0 h 14"/>
                  <a:gd name="T2" fmla="*/ 0 w 16"/>
                  <a:gd name="T3" fmla="*/ 4 h 14"/>
                  <a:gd name="T4" fmla="*/ 10 w 16"/>
                  <a:gd name="T5" fmla="*/ 14 h 14"/>
                  <a:gd name="T6" fmla="*/ 16 w 16"/>
                  <a:gd name="T7" fmla="*/ 9 h 14"/>
                  <a:gd name="T8" fmla="*/ 5 w 16"/>
                  <a:gd name="T9" fmla="*/ 0 h 14"/>
                </a:gdLst>
                <a:ahLst/>
                <a:cxnLst>
                  <a:cxn ang="0">
                    <a:pos x="T0" y="T1"/>
                  </a:cxn>
                  <a:cxn ang="0">
                    <a:pos x="T2" y="T3"/>
                  </a:cxn>
                  <a:cxn ang="0">
                    <a:pos x="T4" y="T5"/>
                  </a:cxn>
                  <a:cxn ang="0">
                    <a:pos x="T6" y="T7"/>
                  </a:cxn>
                  <a:cxn ang="0">
                    <a:pos x="T8" y="T9"/>
                  </a:cxn>
                </a:cxnLst>
                <a:rect l="0" t="0" r="r" b="b"/>
                <a:pathLst>
                  <a:path w="16" h="14">
                    <a:moveTo>
                      <a:pt x="5" y="0"/>
                    </a:moveTo>
                    <a:cubicBezTo>
                      <a:pt x="1" y="3"/>
                      <a:pt x="0" y="4"/>
                      <a:pt x="0" y="4"/>
                    </a:cubicBezTo>
                    <a:cubicBezTo>
                      <a:pt x="10" y="14"/>
                      <a:pt x="10" y="14"/>
                      <a:pt x="10" y="14"/>
                    </a:cubicBezTo>
                    <a:cubicBezTo>
                      <a:pt x="10" y="14"/>
                      <a:pt x="13" y="11"/>
                      <a:pt x="16" y="9"/>
                    </a:cubicBezTo>
                    <a:lnTo>
                      <a:pt x="5" y="0"/>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53" name="Freeform 64"/>
              <p:cNvSpPr/>
              <p:nvPr/>
            </p:nvSpPr>
            <p:spPr bwMode="auto">
              <a:xfrm>
                <a:off x="3795" y="2156"/>
                <a:ext cx="109" cy="41"/>
              </a:xfrm>
              <a:custGeom>
                <a:avLst/>
                <a:gdLst>
                  <a:gd name="T0" fmla="*/ 37 w 44"/>
                  <a:gd name="T1" fmla="*/ 4 h 16"/>
                  <a:gd name="T2" fmla="*/ 29 w 44"/>
                  <a:gd name="T3" fmla="*/ 9 h 16"/>
                  <a:gd name="T4" fmla="*/ 18 w 44"/>
                  <a:gd name="T5" fmla="*/ 8 h 16"/>
                  <a:gd name="T6" fmla="*/ 25 w 44"/>
                  <a:gd name="T7" fmla="*/ 7 h 16"/>
                  <a:gd name="T8" fmla="*/ 31 w 44"/>
                  <a:gd name="T9" fmla="*/ 2 h 16"/>
                  <a:gd name="T10" fmla="*/ 20 w 44"/>
                  <a:gd name="T11" fmla="*/ 2 h 16"/>
                  <a:gd name="T12" fmla="*/ 9 w 44"/>
                  <a:gd name="T13" fmla="*/ 2 h 16"/>
                  <a:gd name="T14" fmla="*/ 0 w 44"/>
                  <a:gd name="T15" fmla="*/ 7 h 16"/>
                  <a:gd name="T16" fmla="*/ 9 w 44"/>
                  <a:gd name="T17" fmla="*/ 16 h 16"/>
                  <a:gd name="T18" fmla="*/ 13 w 44"/>
                  <a:gd name="T19" fmla="*/ 14 h 16"/>
                  <a:gd name="T20" fmla="*/ 29 w 44"/>
                  <a:gd name="T21" fmla="*/ 14 h 16"/>
                  <a:gd name="T22" fmla="*/ 44 w 44"/>
                  <a:gd name="T23" fmla="*/ 2 h 16"/>
                  <a:gd name="T24" fmla="*/ 37 w 44"/>
                  <a:gd name="T25" fmla="*/ 4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Lst>
                <a:rect l="0" t="0" r="r" b="b"/>
                <a:pathLst>
                  <a:path w="44" h="16">
                    <a:moveTo>
                      <a:pt x="37" y="4"/>
                    </a:moveTo>
                    <a:cubicBezTo>
                      <a:pt x="34" y="7"/>
                      <a:pt x="32" y="8"/>
                      <a:pt x="29" y="9"/>
                    </a:cubicBezTo>
                    <a:cubicBezTo>
                      <a:pt x="24" y="10"/>
                      <a:pt x="19" y="9"/>
                      <a:pt x="18" y="8"/>
                    </a:cubicBezTo>
                    <a:cubicBezTo>
                      <a:pt x="15" y="6"/>
                      <a:pt x="18" y="7"/>
                      <a:pt x="25" y="7"/>
                    </a:cubicBezTo>
                    <a:cubicBezTo>
                      <a:pt x="32" y="6"/>
                      <a:pt x="31" y="2"/>
                      <a:pt x="31" y="2"/>
                    </a:cubicBezTo>
                    <a:cubicBezTo>
                      <a:pt x="29" y="2"/>
                      <a:pt x="27" y="2"/>
                      <a:pt x="20" y="2"/>
                    </a:cubicBezTo>
                    <a:cubicBezTo>
                      <a:pt x="17" y="2"/>
                      <a:pt x="12" y="1"/>
                      <a:pt x="9" y="2"/>
                    </a:cubicBezTo>
                    <a:cubicBezTo>
                      <a:pt x="6" y="2"/>
                      <a:pt x="4" y="5"/>
                      <a:pt x="0" y="7"/>
                    </a:cubicBezTo>
                    <a:cubicBezTo>
                      <a:pt x="9" y="16"/>
                      <a:pt x="9" y="16"/>
                      <a:pt x="9" y="16"/>
                    </a:cubicBezTo>
                    <a:cubicBezTo>
                      <a:pt x="11" y="15"/>
                      <a:pt x="12" y="14"/>
                      <a:pt x="13" y="14"/>
                    </a:cubicBezTo>
                    <a:cubicBezTo>
                      <a:pt x="16" y="14"/>
                      <a:pt x="23" y="15"/>
                      <a:pt x="29" y="14"/>
                    </a:cubicBezTo>
                    <a:cubicBezTo>
                      <a:pt x="40" y="9"/>
                      <a:pt x="44" y="2"/>
                      <a:pt x="44" y="2"/>
                    </a:cubicBezTo>
                    <a:cubicBezTo>
                      <a:pt x="44" y="2"/>
                      <a:pt x="41" y="0"/>
                      <a:pt x="37" y="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54" name="Freeform 65"/>
              <p:cNvSpPr>
                <a:spLocks noEditPoints="1"/>
              </p:cNvSpPr>
              <p:nvPr/>
            </p:nvSpPr>
            <p:spPr bwMode="auto">
              <a:xfrm>
                <a:off x="3810" y="2110"/>
                <a:ext cx="94" cy="41"/>
              </a:xfrm>
              <a:custGeom>
                <a:avLst/>
                <a:gdLst>
                  <a:gd name="T0" fmla="*/ 38 w 38"/>
                  <a:gd name="T1" fmla="*/ 0 h 16"/>
                  <a:gd name="T2" fmla="*/ 34 w 38"/>
                  <a:gd name="T3" fmla="*/ 0 h 16"/>
                  <a:gd name="T4" fmla="*/ 34 w 38"/>
                  <a:gd name="T5" fmla="*/ 6 h 16"/>
                  <a:gd name="T6" fmla="*/ 32 w 38"/>
                  <a:gd name="T7" fmla="*/ 6 h 16"/>
                  <a:gd name="T8" fmla="*/ 32 w 38"/>
                  <a:gd name="T9" fmla="*/ 0 h 16"/>
                  <a:gd name="T10" fmla="*/ 28 w 38"/>
                  <a:gd name="T11" fmla="*/ 0 h 16"/>
                  <a:gd name="T12" fmla="*/ 28 w 38"/>
                  <a:gd name="T13" fmla="*/ 6 h 16"/>
                  <a:gd name="T14" fmla="*/ 12 w 38"/>
                  <a:gd name="T15" fmla="*/ 6 h 16"/>
                  <a:gd name="T16" fmla="*/ 12 w 38"/>
                  <a:gd name="T17" fmla="*/ 3 h 16"/>
                  <a:gd name="T18" fmla="*/ 12 w 38"/>
                  <a:gd name="T19" fmla="*/ 1 h 16"/>
                  <a:gd name="T20" fmla="*/ 11 w 38"/>
                  <a:gd name="T21" fmla="*/ 0 h 16"/>
                  <a:gd name="T22" fmla="*/ 9 w 38"/>
                  <a:gd name="T23" fmla="*/ 0 h 16"/>
                  <a:gd name="T24" fmla="*/ 3 w 38"/>
                  <a:gd name="T25" fmla="*/ 0 h 16"/>
                  <a:gd name="T26" fmla="*/ 1 w 38"/>
                  <a:gd name="T27" fmla="*/ 0 h 16"/>
                  <a:gd name="T28" fmla="*/ 0 w 38"/>
                  <a:gd name="T29" fmla="*/ 2 h 16"/>
                  <a:gd name="T30" fmla="*/ 0 w 38"/>
                  <a:gd name="T31" fmla="*/ 3 h 16"/>
                  <a:gd name="T32" fmla="*/ 0 w 38"/>
                  <a:gd name="T33" fmla="*/ 13 h 16"/>
                  <a:gd name="T34" fmla="*/ 0 w 38"/>
                  <a:gd name="T35" fmla="*/ 15 h 16"/>
                  <a:gd name="T36" fmla="*/ 2 w 38"/>
                  <a:gd name="T37" fmla="*/ 16 h 16"/>
                  <a:gd name="T38" fmla="*/ 3 w 38"/>
                  <a:gd name="T39" fmla="*/ 16 h 16"/>
                  <a:gd name="T40" fmla="*/ 9 w 38"/>
                  <a:gd name="T41" fmla="*/ 16 h 16"/>
                  <a:gd name="T42" fmla="*/ 11 w 38"/>
                  <a:gd name="T43" fmla="*/ 16 h 16"/>
                  <a:gd name="T44" fmla="*/ 12 w 38"/>
                  <a:gd name="T45" fmla="*/ 14 h 16"/>
                  <a:gd name="T46" fmla="*/ 12 w 38"/>
                  <a:gd name="T47" fmla="*/ 13 h 16"/>
                  <a:gd name="T48" fmla="*/ 12 w 38"/>
                  <a:gd name="T49" fmla="*/ 10 h 16"/>
                  <a:gd name="T50" fmla="*/ 38 w 38"/>
                  <a:gd name="T51" fmla="*/ 10 h 16"/>
                  <a:gd name="T52" fmla="*/ 38 w 38"/>
                  <a:gd name="T53" fmla="*/ 0 h 16"/>
                  <a:gd name="T54" fmla="*/ 3 w 38"/>
                  <a:gd name="T55" fmla="*/ 3 h 16"/>
                  <a:gd name="T56" fmla="*/ 9 w 38"/>
                  <a:gd name="T57" fmla="*/ 3 h 16"/>
                  <a:gd name="T58" fmla="*/ 9 w 38"/>
                  <a:gd name="T59" fmla="*/ 13 h 16"/>
                  <a:gd name="T60" fmla="*/ 3 w 38"/>
                  <a:gd name="T61" fmla="*/ 13 h 16"/>
                  <a:gd name="T62" fmla="*/ 3 w 38"/>
                  <a:gd name="T63" fmla="*/ 3 h 1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Lst>
                <a:rect l="0" t="0" r="r" b="b"/>
                <a:pathLst>
                  <a:path w="38" h="16">
                    <a:moveTo>
                      <a:pt x="38" y="0"/>
                    </a:moveTo>
                    <a:cubicBezTo>
                      <a:pt x="34" y="0"/>
                      <a:pt x="34" y="0"/>
                      <a:pt x="34" y="0"/>
                    </a:cubicBezTo>
                    <a:cubicBezTo>
                      <a:pt x="34" y="6"/>
                      <a:pt x="34" y="6"/>
                      <a:pt x="34" y="6"/>
                    </a:cubicBezTo>
                    <a:cubicBezTo>
                      <a:pt x="32" y="6"/>
                      <a:pt x="32" y="6"/>
                      <a:pt x="32" y="6"/>
                    </a:cubicBezTo>
                    <a:cubicBezTo>
                      <a:pt x="32" y="0"/>
                      <a:pt x="32" y="0"/>
                      <a:pt x="32" y="0"/>
                    </a:cubicBezTo>
                    <a:cubicBezTo>
                      <a:pt x="28" y="0"/>
                      <a:pt x="28" y="0"/>
                      <a:pt x="28" y="0"/>
                    </a:cubicBezTo>
                    <a:cubicBezTo>
                      <a:pt x="28" y="6"/>
                      <a:pt x="28" y="6"/>
                      <a:pt x="28" y="6"/>
                    </a:cubicBezTo>
                    <a:cubicBezTo>
                      <a:pt x="12" y="6"/>
                      <a:pt x="12" y="6"/>
                      <a:pt x="12" y="6"/>
                    </a:cubicBezTo>
                    <a:cubicBezTo>
                      <a:pt x="12" y="3"/>
                      <a:pt x="12" y="3"/>
                      <a:pt x="12" y="3"/>
                    </a:cubicBezTo>
                    <a:cubicBezTo>
                      <a:pt x="12" y="2"/>
                      <a:pt x="12" y="2"/>
                      <a:pt x="12" y="1"/>
                    </a:cubicBezTo>
                    <a:cubicBezTo>
                      <a:pt x="12" y="1"/>
                      <a:pt x="11" y="0"/>
                      <a:pt x="11" y="0"/>
                    </a:cubicBezTo>
                    <a:cubicBezTo>
                      <a:pt x="10" y="0"/>
                      <a:pt x="10" y="0"/>
                      <a:pt x="9" y="0"/>
                    </a:cubicBezTo>
                    <a:cubicBezTo>
                      <a:pt x="3" y="0"/>
                      <a:pt x="3" y="0"/>
                      <a:pt x="3" y="0"/>
                    </a:cubicBezTo>
                    <a:cubicBezTo>
                      <a:pt x="2" y="0"/>
                      <a:pt x="2" y="0"/>
                      <a:pt x="1" y="0"/>
                    </a:cubicBezTo>
                    <a:cubicBezTo>
                      <a:pt x="1" y="1"/>
                      <a:pt x="0" y="1"/>
                      <a:pt x="0" y="2"/>
                    </a:cubicBezTo>
                    <a:cubicBezTo>
                      <a:pt x="0" y="2"/>
                      <a:pt x="0" y="2"/>
                      <a:pt x="0" y="3"/>
                    </a:cubicBezTo>
                    <a:cubicBezTo>
                      <a:pt x="0" y="13"/>
                      <a:pt x="0" y="13"/>
                      <a:pt x="0" y="13"/>
                    </a:cubicBezTo>
                    <a:cubicBezTo>
                      <a:pt x="0" y="14"/>
                      <a:pt x="0" y="14"/>
                      <a:pt x="0" y="15"/>
                    </a:cubicBezTo>
                    <a:cubicBezTo>
                      <a:pt x="1" y="15"/>
                      <a:pt x="1" y="16"/>
                      <a:pt x="2" y="16"/>
                    </a:cubicBezTo>
                    <a:cubicBezTo>
                      <a:pt x="2" y="16"/>
                      <a:pt x="2" y="16"/>
                      <a:pt x="3" y="16"/>
                    </a:cubicBezTo>
                    <a:cubicBezTo>
                      <a:pt x="9" y="16"/>
                      <a:pt x="9" y="16"/>
                      <a:pt x="9" y="16"/>
                    </a:cubicBezTo>
                    <a:cubicBezTo>
                      <a:pt x="10" y="16"/>
                      <a:pt x="11" y="16"/>
                      <a:pt x="11" y="16"/>
                    </a:cubicBezTo>
                    <a:cubicBezTo>
                      <a:pt x="12" y="15"/>
                      <a:pt x="12" y="15"/>
                      <a:pt x="12" y="14"/>
                    </a:cubicBezTo>
                    <a:cubicBezTo>
                      <a:pt x="12" y="14"/>
                      <a:pt x="12" y="13"/>
                      <a:pt x="12" y="13"/>
                    </a:cubicBezTo>
                    <a:cubicBezTo>
                      <a:pt x="12" y="10"/>
                      <a:pt x="12" y="10"/>
                      <a:pt x="12" y="10"/>
                    </a:cubicBezTo>
                    <a:cubicBezTo>
                      <a:pt x="38" y="10"/>
                      <a:pt x="38" y="10"/>
                      <a:pt x="38" y="10"/>
                    </a:cubicBezTo>
                    <a:lnTo>
                      <a:pt x="38" y="0"/>
                    </a:lnTo>
                    <a:close/>
                    <a:moveTo>
                      <a:pt x="3" y="3"/>
                    </a:moveTo>
                    <a:cubicBezTo>
                      <a:pt x="9" y="3"/>
                      <a:pt x="9" y="3"/>
                      <a:pt x="9" y="3"/>
                    </a:cubicBezTo>
                    <a:cubicBezTo>
                      <a:pt x="9" y="13"/>
                      <a:pt x="9" y="13"/>
                      <a:pt x="9" y="13"/>
                    </a:cubicBezTo>
                    <a:cubicBezTo>
                      <a:pt x="3" y="13"/>
                      <a:pt x="3" y="13"/>
                      <a:pt x="3" y="13"/>
                    </a:cubicBezTo>
                    <a:lnTo>
                      <a:pt x="3" y="3"/>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grpSp>
      </p:grpSp>
      <p:grpSp>
        <p:nvGrpSpPr>
          <p:cNvPr id="57" name="组合 56"/>
          <p:cNvGrpSpPr/>
          <p:nvPr/>
        </p:nvGrpSpPr>
        <p:grpSpPr>
          <a:xfrm>
            <a:off x="5979695" y="1929471"/>
            <a:ext cx="1961429" cy="602492"/>
            <a:chOff x="7995117" y="2330315"/>
            <a:chExt cx="1714127" cy="853349"/>
          </a:xfrm>
        </p:grpSpPr>
        <p:sp>
          <p:nvSpPr>
            <p:cNvPr id="58" name="文本框 91"/>
            <p:cNvSpPr txBox="1"/>
            <p:nvPr/>
          </p:nvSpPr>
          <p:spPr>
            <a:xfrm>
              <a:off x="7995118" y="2330315"/>
              <a:ext cx="1429385" cy="370535"/>
            </a:xfrm>
            <a:prstGeom prst="rect">
              <a:avLst/>
            </a:prstGeom>
            <a:noFill/>
          </p:spPr>
          <p:txBody>
            <a:bodyPr wrap="square" rtlCol="0">
              <a:spAutoFit/>
            </a:bodyPr>
            <a:lstStyle/>
            <a:p>
              <a:r>
                <a:rPr lang="zh-CN" altLang="en-US" sz="1100" dirty="0">
                  <a:solidFill>
                    <a:srgbClr val="01546D"/>
                  </a:solidFill>
                  <a:latin typeface="微软雅黑" panose="020B0503020204020204" pitchFamily="34" charset="-122"/>
                  <a:ea typeface="微软雅黑" panose="020B0503020204020204" pitchFamily="34" charset="-122"/>
                </a:rPr>
                <a:t>软件运维</a:t>
              </a:r>
              <a:endParaRPr lang="zh-CN" altLang="en-US" sz="1100" dirty="0">
                <a:solidFill>
                  <a:srgbClr val="01546D"/>
                </a:solidFill>
                <a:latin typeface="微软雅黑" panose="020B0503020204020204" pitchFamily="34" charset="-122"/>
                <a:ea typeface="微软雅黑" panose="020B0503020204020204" pitchFamily="34" charset="-122"/>
              </a:endParaRPr>
            </a:p>
          </p:txBody>
        </p:sp>
        <p:sp>
          <p:nvSpPr>
            <p:cNvPr id="59" name="文本框 80"/>
            <p:cNvSpPr txBox="1"/>
            <p:nvPr/>
          </p:nvSpPr>
          <p:spPr>
            <a:xfrm>
              <a:off x="7995117" y="2634400"/>
              <a:ext cx="1714127" cy="549264"/>
            </a:xfrm>
            <a:prstGeom prst="rect">
              <a:avLst/>
            </a:prstGeom>
            <a:noFill/>
          </p:spPr>
          <p:txBody>
            <a:bodyPr wrap="square" rtlCol="0">
              <a:spAutoFit/>
            </a:bodyPr>
            <a:lstStyle/>
            <a:p>
              <a:pPr defTabSz="1088390">
                <a:lnSpc>
                  <a:spcPct val="120000"/>
                </a:lnSpc>
              </a:pPr>
              <a:r>
                <a:rPr lang="zh-CN" altLang="zh-CN" sz="800" dirty="0">
                  <a:latin typeface="微软雅黑" panose="020B0503020204020204" pitchFamily="34" charset="-122"/>
                  <a:ea typeface="微软雅黑" panose="020B0503020204020204" pitchFamily="34" charset="-122"/>
                </a:rPr>
                <a:t>软件系统的技术支持服务，包括</a:t>
              </a:r>
              <a:r>
                <a:rPr lang="zh-CN" altLang="en-US" sz="800" dirty="0">
                  <a:latin typeface="微软雅黑" panose="020B0503020204020204" pitchFamily="34" charset="-122"/>
                  <a:ea typeface="微软雅黑" panose="020B0503020204020204" pitchFamily="34" charset="-122"/>
                </a:rPr>
                <a:t>开发、</a:t>
              </a:r>
              <a:r>
                <a:rPr lang="zh-CN" altLang="zh-CN" sz="800" dirty="0">
                  <a:latin typeface="微软雅黑" panose="020B0503020204020204" pitchFamily="34" charset="-122"/>
                  <a:ea typeface="微软雅黑" panose="020B0503020204020204" pitchFamily="34" charset="-122"/>
                </a:rPr>
                <a:t>测试、部署等</a:t>
              </a:r>
              <a:endParaRPr lang="en-US" altLang="zh-CN" sz="800" dirty="0">
                <a:latin typeface="微软雅黑" panose="020B0503020204020204" pitchFamily="34" charset="-122"/>
                <a:ea typeface="微软雅黑" panose="020B0503020204020204" pitchFamily="34" charset="-122"/>
                <a:cs typeface="Arial" panose="020B0604020202020204" pitchFamily="34" charset="0"/>
              </a:endParaRPr>
            </a:p>
          </p:txBody>
        </p:sp>
      </p:grpSp>
      <p:grpSp>
        <p:nvGrpSpPr>
          <p:cNvPr id="60" name="组合 59"/>
          <p:cNvGrpSpPr/>
          <p:nvPr/>
        </p:nvGrpSpPr>
        <p:grpSpPr>
          <a:xfrm>
            <a:off x="3086086" y="2162497"/>
            <a:ext cx="525007" cy="510468"/>
            <a:chOff x="2782717" y="2517600"/>
            <a:chExt cx="474358" cy="466732"/>
          </a:xfrm>
        </p:grpSpPr>
        <p:sp>
          <p:nvSpPr>
            <p:cNvPr id="61" name="椭圆 60"/>
            <p:cNvSpPr/>
            <p:nvPr/>
          </p:nvSpPr>
          <p:spPr>
            <a:xfrm>
              <a:off x="2782717" y="2517600"/>
              <a:ext cx="474358" cy="466732"/>
            </a:xfrm>
            <a:prstGeom prst="ellipse">
              <a:avLst/>
            </a:prstGeom>
            <a:gradFill flip="none" rotWithShape="1">
              <a:gsLst>
                <a:gs pos="0">
                  <a:schemeClr val="bg1">
                    <a:lumMod val="85000"/>
                  </a:schemeClr>
                </a:gs>
                <a:gs pos="100000">
                  <a:schemeClr val="bg1"/>
                </a:gs>
              </a:gsLst>
              <a:lin ang="2700000" scaled="1"/>
              <a:tileRect/>
            </a:gradFill>
            <a:ln w="12700">
              <a:gradFill flip="none" rotWithShape="1">
                <a:gsLst>
                  <a:gs pos="0">
                    <a:schemeClr val="bg1"/>
                  </a:gs>
                  <a:gs pos="100000">
                    <a:schemeClr val="bg1">
                      <a:lumMod val="85000"/>
                    </a:schemeClr>
                  </a:gs>
                </a:gsLst>
                <a:lin ang="2700000" scaled="1"/>
                <a:tileRect/>
              </a:gradFill>
            </a:ln>
            <a:effectLst>
              <a:outerShdw blurRad="254000" dist="101600" dir="2700000" algn="tl" rotWithShape="0">
                <a:prstClr val="black">
                  <a:alpha val="15000"/>
                </a:prstClr>
              </a:outerShdw>
            </a:effectLst>
          </p:spPr>
          <p:style>
            <a:lnRef idx="2">
              <a:schemeClr val="accent1">
                <a:shade val="50000"/>
              </a:schemeClr>
            </a:lnRef>
            <a:fillRef idx="1">
              <a:schemeClr val="accent1"/>
            </a:fillRef>
            <a:effectRef idx="0">
              <a:schemeClr val="accent1"/>
            </a:effectRef>
            <a:fontRef idx="minor">
              <a:schemeClr val="lt1"/>
            </a:fontRef>
          </p:style>
          <p:txBody>
            <a:bodyPr rtlCol="0" anchor="ctr"/>
            <a:lstStyle/>
            <a:p>
              <a:endParaRPr lang="zh-CN" altLang="en-US" sz="1400">
                <a:latin typeface="微软雅黑" panose="020B0503020204020204" pitchFamily="34" charset="-122"/>
                <a:ea typeface="微软雅黑" panose="020B0503020204020204" pitchFamily="34" charset="-122"/>
              </a:endParaRPr>
            </a:p>
          </p:txBody>
        </p:sp>
        <p:sp>
          <p:nvSpPr>
            <p:cNvPr id="62" name="椭圆 61"/>
            <p:cNvSpPr/>
            <p:nvPr/>
          </p:nvSpPr>
          <p:spPr>
            <a:xfrm>
              <a:off x="2829186" y="2563321"/>
              <a:ext cx="381421" cy="375289"/>
            </a:xfrm>
            <a:prstGeom prst="ellipse">
              <a:avLst/>
            </a:prstGeom>
            <a:gradFill flip="none" rotWithShape="1">
              <a:gsLst>
                <a:gs pos="0">
                  <a:srgbClr val="92C7D0">
                    <a:shade val="30000"/>
                    <a:satMod val="115000"/>
                  </a:srgbClr>
                </a:gs>
                <a:gs pos="50000">
                  <a:srgbClr val="92C7D0">
                    <a:shade val="67500"/>
                    <a:satMod val="115000"/>
                  </a:srgbClr>
                </a:gs>
                <a:gs pos="100000">
                  <a:srgbClr val="92C7D0">
                    <a:shade val="100000"/>
                    <a:satMod val="115000"/>
                  </a:srgbClr>
                </a:gs>
              </a:gsLst>
              <a:lin ang="5400000" scaled="1"/>
              <a:tileRect/>
            </a:gradFill>
            <a:ln w="28575" cap="flat">
              <a:solidFill>
                <a:srgbClr val="90C7D0"/>
              </a:solidFill>
              <a:prstDash val="solid"/>
              <a:miter lim="800000"/>
            </a:ln>
            <a:effectLst>
              <a:outerShdw blurRad="228600" dist="228600" dir="5400000" algn="t" rotWithShape="0">
                <a:sysClr val="windowText" lastClr="000000">
                  <a:lumMod val="85000"/>
                  <a:lumOff val="15000"/>
                  <a:alpha val="28000"/>
                </a:sysClr>
              </a:outerShdw>
            </a:effectLst>
          </p:spPr>
          <p:txBody>
            <a:bodyPr vert="horz" wrap="square" lIns="91440" tIns="45720" rIns="91440" bIns="45720" numCol="1" anchor="ctr" anchorCtr="0" compatLnSpc="1"/>
            <a:lstStyle/>
            <a:p>
              <a:pPr defTabSz="914400"/>
              <a:endParaRPr lang="zh-CN" altLang="en-US" sz="1400" kern="0">
                <a:solidFill>
                  <a:schemeClr val="bg1"/>
                </a:solidFill>
                <a:latin typeface="微软雅黑" panose="020B0503020204020204" pitchFamily="34" charset="-122"/>
                <a:ea typeface="微软雅黑" panose="020B0503020204020204" pitchFamily="34" charset="-122"/>
              </a:endParaRPr>
            </a:p>
          </p:txBody>
        </p:sp>
        <p:grpSp>
          <p:nvGrpSpPr>
            <p:cNvPr id="63" name="组合 62"/>
            <p:cNvGrpSpPr/>
            <p:nvPr/>
          </p:nvGrpSpPr>
          <p:grpSpPr>
            <a:xfrm>
              <a:off x="2924114" y="2656024"/>
              <a:ext cx="200568" cy="214750"/>
              <a:chOff x="4873620" y="1965325"/>
              <a:chExt cx="269882" cy="293688"/>
            </a:xfrm>
            <a:solidFill>
              <a:srgbClr val="01ACBE"/>
            </a:solidFill>
            <a:effectLst/>
          </p:grpSpPr>
          <p:sp>
            <p:nvSpPr>
              <p:cNvPr id="64" name="Freeform 502"/>
              <p:cNvSpPr/>
              <p:nvPr/>
            </p:nvSpPr>
            <p:spPr bwMode="auto">
              <a:xfrm>
                <a:off x="4873620" y="2127250"/>
                <a:ext cx="112713" cy="131763"/>
              </a:xfrm>
              <a:custGeom>
                <a:avLst/>
                <a:gdLst>
                  <a:gd name="T0" fmla="*/ 2 w 30"/>
                  <a:gd name="T1" fmla="*/ 0 h 35"/>
                  <a:gd name="T2" fmla="*/ 28 w 30"/>
                  <a:gd name="T3" fmla="*/ 0 h 35"/>
                  <a:gd name="T4" fmla="*/ 30 w 30"/>
                  <a:gd name="T5" fmla="*/ 1 h 35"/>
                  <a:gd name="T6" fmla="*/ 28 w 30"/>
                  <a:gd name="T7" fmla="*/ 3 h 35"/>
                  <a:gd name="T8" fmla="*/ 3 w 30"/>
                  <a:gd name="T9" fmla="*/ 3 h 35"/>
                  <a:gd name="T10" fmla="*/ 3 w 30"/>
                  <a:gd name="T11" fmla="*/ 33 h 35"/>
                  <a:gd name="T12" fmla="*/ 2 w 30"/>
                  <a:gd name="T13" fmla="*/ 35 h 35"/>
                  <a:gd name="T14" fmla="*/ 0 w 30"/>
                  <a:gd name="T15" fmla="*/ 33 h 35"/>
                  <a:gd name="T16" fmla="*/ 0 w 30"/>
                  <a:gd name="T17" fmla="*/ 1 h 35"/>
                  <a:gd name="T18" fmla="*/ 2 w 30"/>
                  <a:gd name="T19" fmla="*/ 0 h 3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30" h="35">
                    <a:moveTo>
                      <a:pt x="2" y="0"/>
                    </a:moveTo>
                    <a:cubicBezTo>
                      <a:pt x="28" y="0"/>
                      <a:pt x="28" y="0"/>
                      <a:pt x="28" y="0"/>
                    </a:cubicBezTo>
                    <a:cubicBezTo>
                      <a:pt x="29" y="0"/>
                      <a:pt x="30" y="1"/>
                      <a:pt x="30" y="1"/>
                    </a:cubicBezTo>
                    <a:cubicBezTo>
                      <a:pt x="30" y="2"/>
                      <a:pt x="29" y="3"/>
                      <a:pt x="28" y="3"/>
                    </a:cubicBezTo>
                    <a:cubicBezTo>
                      <a:pt x="3" y="3"/>
                      <a:pt x="3" y="3"/>
                      <a:pt x="3" y="3"/>
                    </a:cubicBezTo>
                    <a:cubicBezTo>
                      <a:pt x="3" y="33"/>
                      <a:pt x="3" y="33"/>
                      <a:pt x="3" y="33"/>
                    </a:cubicBezTo>
                    <a:cubicBezTo>
                      <a:pt x="3" y="34"/>
                      <a:pt x="3" y="35"/>
                      <a:pt x="2" y="35"/>
                    </a:cubicBezTo>
                    <a:cubicBezTo>
                      <a:pt x="1" y="35"/>
                      <a:pt x="0" y="34"/>
                      <a:pt x="0" y="33"/>
                    </a:cubicBezTo>
                    <a:cubicBezTo>
                      <a:pt x="0" y="1"/>
                      <a:pt x="0" y="1"/>
                      <a:pt x="0" y="1"/>
                    </a:cubicBezTo>
                    <a:cubicBezTo>
                      <a:pt x="0" y="1"/>
                      <a:pt x="1" y="0"/>
                      <a:pt x="2" y="0"/>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65" name="Freeform 503"/>
              <p:cNvSpPr/>
              <p:nvPr/>
            </p:nvSpPr>
            <p:spPr bwMode="auto">
              <a:xfrm>
                <a:off x="4884737" y="1973263"/>
                <a:ext cx="41275" cy="146050"/>
              </a:xfrm>
              <a:custGeom>
                <a:avLst/>
                <a:gdLst>
                  <a:gd name="T0" fmla="*/ 11 w 11"/>
                  <a:gd name="T1" fmla="*/ 34 h 39"/>
                  <a:gd name="T2" fmla="*/ 11 w 11"/>
                  <a:gd name="T3" fmla="*/ 6 h 39"/>
                  <a:gd name="T4" fmla="*/ 5 w 11"/>
                  <a:gd name="T5" fmla="*/ 0 h 39"/>
                  <a:gd name="T6" fmla="*/ 0 w 11"/>
                  <a:gd name="T7" fmla="*/ 6 h 39"/>
                  <a:gd name="T8" fmla="*/ 0 w 11"/>
                  <a:gd name="T9" fmla="*/ 34 h 39"/>
                  <a:gd name="T10" fmla="*/ 5 w 11"/>
                  <a:gd name="T11" fmla="*/ 39 h 39"/>
                  <a:gd name="T12" fmla="*/ 11 w 11"/>
                  <a:gd name="T13" fmla="*/ 34 h 39"/>
                </a:gdLst>
                <a:ahLst/>
                <a:cxnLst>
                  <a:cxn ang="0">
                    <a:pos x="T0" y="T1"/>
                  </a:cxn>
                  <a:cxn ang="0">
                    <a:pos x="T2" y="T3"/>
                  </a:cxn>
                  <a:cxn ang="0">
                    <a:pos x="T4" y="T5"/>
                  </a:cxn>
                  <a:cxn ang="0">
                    <a:pos x="T6" y="T7"/>
                  </a:cxn>
                  <a:cxn ang="0">
                    <a:pos x="T8" y="T9"/>
                  </a:cxn>
                  <a:cxn ang="0">
                    <a:pos x="T10" y="T11"/>
                  </a:cxn>
                  <a:cxn ang="0">
                    <a:pos x="T12" y="T13"/>
                  </a:cxn>
                </a:cxnLst>
                <a:rect l="0" t="0" r="r" b="b"/>
                <a:pathLst>
                  <a:path w="11" h="39">
                    <a:moveTo>
                      <a:pt x="11" y="34"/>
                    </a:moveTo>
                    <a:cubicBezTo>
                      <a:pt x="11" y="6"/>
                      <a:pt x="11" y="6"/>
                      <a:pt x="11" y="6"/>
                    </a:cubicBezTo>
                    <a:cubicBezTo>
                      <a:pt x="11" y="3"/>
                      <a:pt x="9" y="0"/>
                      <a:pt x="5" y="0"/>
                    </a:cubicBezTo>
                    <a:cubicBezTo>
                      <a:pt x="2" y="0"/>
                      <a:pt x="0" y="3"/>
                      <a:pt x="0" y="6"/>
                    </a:cubicBezTo>
                    <a:cubicBezTo>
                      <a:pt x="0" y="34"/>
                      <a:pt x="0" y="34"/>
                      <a:pt x="0" y="34"/>
                    </a:cubicBezTo>
                    <a:cubicBezTo>
                      <a:pt x="0" y="37"/>
                      <a:pt x="2" y="39"/>
                      <a:pt x="5" y="39"/>
                    </a:cubicBezTo>
                    <a:cubicBezTo>
                      <a:pt x="9" y="39"/>
                      <a:pt x="11" y="37"/>
                      <a:pt x="11" y="34"/>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66" name="Freeform 504"/>
              <p:cNvSpPr/>
              <p:nvPr/>
            </p:nvSpPr>
            <p:spPr bwMode="auto">
              <a:xfrm>
                <a:off x="4940303" y="1965325"/>
                <a:ext cx="177800" cy="293688"/>
              </a:xfrm>
              <a:custGeom>
                <a:avLst/>
                <a:gdLst>
                  <a:gd name="T0" fmla="*/ 5 w 47"/>
                  <a:gd name="T1" fmla="*/ 69 h 78"/>
                  <a:gd name="T2" fmla="*/ 6 w 47"/>
                  <a:gd name="T3" fmla="*/ 77 h 78"/>
                  <a:gd name="T4" fmla="*/ 9 w 47"/>
                  <a:gd name="T5" fmla="*/ 78 h 78"/>
                  <a:gd name="T6" fmla="*/ 14 w 47"/>
                  <a:gd name="T7" fmla="*/ 76 h 78"/>
                  <a:gd name="T8" fmla="*/ 26 w 47"/>
                  <a:gd name="T9" fmla="*/ 57 h 78"/>
                  <a:gd name="T10" fmla="*/ 46 w 47"/>
                  <a:gd name="T11" fmla="*/ 57 h 78"/>
                  <a:gd name="T12" fmla="*/ 47 w 47"/>
                  <a:gd name="T13" fmla="*/ 56 h 78"/>
                  <a:gd name="T14" fmla="*/ 47 w 47"/>
                  <a:gd name="T15" fmla="*/ 42 h 78"/>
                  <a:gd name="T16" fmla="*/ 32 w 47"/>
                  <a:gd name="T17" fmla="*/ 19 h 78"/>
                  <a:gd name="T18" fmla="*/ 30 w 47"/>
                  <a:gd name="T19" fmla="*/ 20 h 78"/>
                  <a:gd name="T20" fmla="*/ 35 w 47"/>
                  <a:gd name="T21" fmla="*/ 10 h 78"/>
                  <a:gd name="T22" fmla="*/ 24 w 47"/>
                  <a:gd name="T23" fmla="*/ 0 h 78"/>
                  <a:gd name="T24" fmla="*/ 14 w 47"/>
                  <a:gd name="T25" fmla="*/ 10 h 78"/>
                  <a:gd name="T26" fmla="*/ 24 w 47"/>
                  <a:gd name="T27" fmla="*/ 21 h 78"/>
                  <a:gd name="T28" fmla="*/ 27 w 47"/>
                  <a:gd name="T29" fmla="*/ 20 h 78"/>
                  <a:gd name="T30" fmla="*/ 21 w 47"/>
                  <a:gd name="T31" fmla="*/ 27 h 78"/>
                  <a:gd name="T32" fmla="*/ 5 w 47"/>
                  <a:gd name="T33" fmla="*/ 31 h 78"/>
                  <a:gd name="T34" fmla="*/ 1 w 47"/>
                  <a:gd name="T35" fmla="*/ 34 h 78"/>
                  <a:gd name="T36" fmla="*/ 1 w 47"/>
                  <a:gd name="T37" fmla="*/ 38 h 78"/>
                  <a:gd name="T38" fmla="*/ 6 w 47"/>
                  <a:gd name="T39" fmla="*/ 42 h 78"/>
                  <a:gd name="T40" fmla="*/ 8 w 47"/>
                  <a:gd name="T41" fmla="*/ 42 h 78"/>
                  <a:gd name="T42" fmla="*/ 17 w 47"/>
                  <a:gd name="T43" fmla="*/ 40 h 78"/>
                  <a:gd name="T44" fmla="*/ 17 w 47"/>
                  <a:gd name="T45" fmla="*/ 43 h 78"/>
                  <a:gd name="T46" fmla="*/ 17 w 47"/>
                  <a:gd name="T47" fmla="*/ 47 h 78"/>
                  <a:gd name="T48" fmla="*/ 5 w 47"/>
                  <a:gd name="T49" fmla="*/ 69 h 78"/>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Lst>
                <a:rect l="0" t="0" r="r" b="b"/>
                <a:pathLst>
                  <a:path w="47" h="78">
                    <a:moveTo>
                      <a:pt x="5" y="69"/>
                    </a:moveTo>
                    <a:cubicBezTo>
                      <a:pt x="3" y="72"/>
                      <a:pt x="3" y="76"/>
                      <a:pt x="6" y="77"/>
                    </a:cubicBezTo>
                    <a:cubicBezTo>
                      <a:pt x="7" y="78"/>
                      <a:pt x="8" y="78"/>
                      <a:pt x="9" y="78"/>
                    </a:cubicBezTo>
                    <a:cubicBezTo>
                      <a:pt x="11" y="78"/>
                      <a:pt x="13" y="77"/>
                      <a:pt x="14" y="76"/>
                    </a:cubicBezTo>
                    <a:cubicBezTo>
                      <a:pt x="26" y="57"/>
                      <a:pt x="26" y="57"/>
                      <a:pt x="26" y="57"/>
                    </a:cubicBezTo>
                    <a:cubicBezTo>
                      <a:pt x="46" y="57"/>
                      <a:pt x="46" y="57"/>
                      <a:pt x="46" y="57"/>
                    </a:cubicBezTo>
                    <a:cubicBezTo>
                      <a:pt x="47" y="57"/>
                      <a:pt x="47" y="57"/>
                      <a:pt x="47" y="56"/>
                    </a:cubicBezTo>
                    <a:cubicBezTo>
                      <a:pt x="47" y="42"/>
                      <a:pt x="47" y="42"/>
                      <a:pt x="47" y="42"/>
                    </a:cubicBezTo>
                    <a:cubicBezTo>
                      <a:pt x="47" y="29"/>
                      <a:pt x="41" y="19"/>
                      <a:pt x="32" y="19"/>
                    </a:cubicBezTo>
                    <a:cubicBezTo>
                      <a:pt x="31" y="19"/>
                      <a:pt x="30" y="19"/>
                      <a:pt x="30" y="20"/>
                    </a:cubicBezTo>
                    <a:cubicBezTo>
                      <a:pt x="33" y="18"/>
                      <a:pt x="35" y="14"/>
                      <a:pt x="35" y="10"/>
                    </a:cubicBezTo>
                    <a:cubicBezTo>
                      <a:pt x="35" y="5"/>
                      <a:pt x="30" y="0"/>
                      <a:pt x="24" y="0"/>
                    </a:cubicBezTo>
                    <a:cubicBezTo>
                      <a:pt x="19" y="0"/>
                      <a:pt x="14" y="5"/>
                      <a:pt x="14" y="10"/>
                    </a:cubicBezTo>
                    <a:cubicBezTo>
                      <a:pt x="14" y="16"/>
                      <a:pt x="19" y="21"/>
                      <a:pt x="24" y="21"/>
                    </a:cubicBezTo>
                    <a:cubicBezTo>
                      <a:pt x="25" y="21"/>
                      <a:pt x="26" y="21"/>
                      <a:pt x="27" y="20"/>
                    </a:cubicBezTo>
                    <a:cubicBezTo>
                      <a:pt x="25" y="22"/>
                      <a:pt x="23" y="24"/>
                      <a:pt x="21" y="27"/>
                    </a:cubicBezTo>
                    <a:cubicBezTo>
                      <a:pt x="5" y="31"/>
                      <a:pt x="5" y="31"/>
                      <a:pt x="5" y="31"/>
                    </a:cubicBezTo>
                    <a:cubicBezTo>
                      <a:pt x="3" y="32"/>
                      <a:pt x="2" y="32"/>
                      <a:pt x="1" y="34"/>
                    </a:cubicBezTo>
                    <a:cubicBezTo>
                      <a:pt x="1" y="35"/>
                      <a:pt x="0" y="37"/>
                      <a:pt x="1" y="38"/>
                    </a:cubicBezTo>
                    <a:cubicBezTo>
                      <a:pt x="1" y="41"/>
                      <a:pt x="4" y="42"/>
                      <a:pt x="6" y="42"/>
                    </a:cubicBezTo>
                    <a:cubicBezTo>
                      <a:pt x="7" y="42"/>
                      <a:pt x="7" y="42"/>
                      <a:pt x="8" y="42"/>
                    </a:cubicBezTo>
                    <a:cubicBezTo>
                      <a:pt x="17" y="40"/>
                      <a:pt x="17" y="40"/>
                      <a:pt x="17" y="40"/>
                    </a:cubicBezTo>
                    <a:cubicBezTo>
                      <a:pt x="17" y="41"/>
                      <a:pt x="17" y="42"/>
                      <a:pt x="17" y="43"/>
                    </a:cubicBezTo>
                    <a:cubicBezTo>
                      <a:pt x="17" y="47"/>
                      <a:pt x="17" y="47"/>
                      <a:pt x="17" y="47"/>
                    </a:cubicBezTo>
                    <a:lnTo>
                      <a:pt x="5" y="69"/>
                    </a:ln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sp>
            <p:nvSpPr>
              <p:cNvPr id="67" name="Freeform 505"/>
              <p:cNvSpPr/>
              <p:nvPr/>
            </p:nvSpPr>
            <p:spPr bwMode="auto">
              <a:xfrm>
                <a:off x="5046664" y="2093913"/>
                <a:ext cx="96838" cy="112713"/>
              </a:xfrm>
              <a:custGeom>
                <a:avLst/>
                <a:gdLst>
                  <a:gd name="T0" fmla="*/ 1 w 26"/>
                  <a:gd name="T1" fmla="*/ 27 h 30"/>
                  <a:gd name="T2" fmla="*/ 23 w 26"/>
                  <a:gd name="T3" fmla="*/ 27 h 30"/>
                  <a:gd name="T4" fmla="*/ 23 w 26"/>
                  <a:gd name="T5" fmla="*/ 2 h 30"/>
                  <a:gd name="T6" fmla="*/ 24 w 26"/>
                  <a:gd name="T7" fmla="*/ 0 h 30"/>
                  <a:gd name="T8" fmla="*/ 26 w 26"/>
                  <a:gd name="T9" fmla="*/ 2 h 30"/>
                  <a:gd name="T10" fmla="*/ 26 w 26"/>
                  <a:gd name="T11" fmla="*/ 28 h 30"/>
                  <a:gd name="T12" fmla="*/ 24 w 26"/>
                  <a:gd name="T13" fmla="*/ 30 h 30"/>
                  <a:gd name="T14" fmla="*/ 1 w 26"/>
                  <a:gd name="T15" fmla="*/ 30 h 30"/>
                  <a:gd name="T16" fmla="*/ 0 w 26"/>
                  <a:gd name="T17" fmla="*/ 28 h 30"/>
                  <a:gd name="T18" fmla="*/ 1 w 26"/>
                  <a:gd name="T19" fmla="*/ 27 h 30"/>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Lst>
                <a:rect l="0" t="0" r="r" b="b"/>
                <a:pathLst>
                  <a:path w="26" h="30">
                    <a:moveTo>
                      <a:pt x="1" y="27"/>
                    </a:moveTo>
                    <a:cubicBezTo>
                      <a:pt x="23" y="27"/>
                      <a:pt x="23" y="27"/>
                      <a:pt x="23" y="27"/>
                    </a:cubicBezTo>
                    <a:cubicBezTo>
                      <a:pt x="23" y="2"/>
                      <a:pt x="23" y="2"/>
                      <a:pt x="23" y="2"/>
                    </a:cubicBezTo>
                    <a:cubicBezTo>
                      <a:pt x="23" y="1"/>
                      <a:pt x="23" y="0"/>
                      <a:pt x="24" y="0"/>
                    </a:cubicBezTo>
                    <a:cubicBezTo>
                      <a:pt x="25" y="0"/>
                      <a:pt x="26" y="1"/>
                      <a:pt x="26" y="2"/>
                    </a:cubicBezTo>
                    <a:cubicBezTo>
                      <a:pt x="26" y="28"/>
                      <a:pt x="26" y="28"/>
                      <a:pt x="26" y="28"/>
                    </a:cubicBezTo>
                    <a:cubicBezTo>
                      <a:pt x="26" y="29"/>
                      <a:pt x="25" y="30"/>
                      <a:pt x="24" y="30"/>
                    </a:cubicBezTo>
                    <a:cubicBezTo>
                      <a:pt x="1" y="30"/>
                      <a:pt x="1" y="30"/>
                      <a:pt x="1" y="30"/>
                    </a:cubicBezTo>
                    <a:cubicBezTo>
                      <a:pt x="0" y="30"/>
                      <a:pt x="0" y="29"/>
                      <a:pt x="0" y="28"/>
                    </a:cubicBezTo>
                    <a:cubicBezTo>
                      <a:pt x="0" y="27"/>
                      <a:pt x="0" y="27"/>
                      <a:pt x="1" y="27"/>
                    </a:cubicBezTo>
                    <a:close/>
                  </a:path>
                </a:pathLst>
              </a:custGeom>
              <a:solidFill>
                <a:schemeClr val="bg1"/>
              </a:solidFill>
              <a:ln>
                <a:noFill/>
              </a:ln>
              <a:extLst>
                <a:ext uri="{91240B29-F687-4F45-9708-019B960494DF}">
                  <a14:hiddenLine xmlns:a14="http://schemas.microsoft.com/office/drawing/2010/main" w="9525">
                    <a:solidFill>
                      <a:srgbClr val="000000"/>
                    </a:solidFill>
                    <a:round/>
                  </a14:hiddenLine>
                </a:ext>
              </a:extLst>
            </p:spPr>
            <p:txBody>
              <a:bodyPr vert="horz" wrap="square" lIns="91440" tIns="45720" rIns="91440" bIns="45720" numCol="1" anchor="t" anchorCtr="0" compatLnSpc="1"/>
              <a:lstStyle/>
              <a:p>
                <a:endParaRPr lang="zh-CN" altLang="en-US" sz="1400">
                  <a:solidFill>
                    <a:prstClr val="black"/>
                  </a:solidFill>
                  <a:latin typeface="微软雅黑" panose="020B0503020204020204" pitchFamily="34" charset="-122"/>
                  <a:ea typeface="微软雅黑" panose="020B0503020204020204" pitchFamily="34" charset="-122"/>
                </a:endParaRPr>
              </a:p>
            </p:txBody>
          </p:sp>
        </p:grpSp>
      </p:grpSp>
      <p:grpSp>
        <p:nvGrpSpPr>
          <p:cNvPr id="68" name="组合 67"/>
          <p:cNvGrpSpPr/>
          <p:nvPr/>
        </p:nvGrpSpPr>
        <p:grpSpPr>
          <a:xfrm>
            <a:off x="1084006" y="1922851"/>
            <a:ext cx="1960957" cy="530453"/>
            <a:chOff x="2160151" y="2320965"/>
            <a:chExt cx="1714127" cy="751314"/>
          </a:xfrm>
        </p:grpSpPr>
        <p:sp>
          <p:nvSpPr>
            <p:cNvPr id="69" name="文本框 82"/>
            <p:cNvSpPr txBox="1"/>
            <p:nvPr/>
          </p:nvSpPr>
          <p:spPr>
            <a:xfrm>
              <a:off x="2345701" y="2320965"/>
              <a:ext cx="1501700" cy="370535"/>
            </a:xfrm>
            <a:prstGeom prst="rect">
              <a:avLst/>
            </a:prstGeom>
            <a:noFill/>
          </p:spPr>
          <p:txBody>
            <a:bodyPr wrap="square" rtlCol="0">
              <a:spAutoFit/>
            </a:bodyPr>
            <a:lstStyle/>
            <a:p>
              <a:pPr algn="r"/>
              <a:r>
                <a:rPr lang="zh-CN" altLang="en-US" sz="1100" dirty="0">
                  <a:solidFill>
                    <a:srgbClr val="90C7CD"/>
                  </a:solidFill>
                  <a:latin typeface="微软雅黑" panose="020B0503020204020204" pitchFamily="34" charset="-122"/>
                  <a:ea typeface="微软雅黑" panose="020B0503020204020204" pitchFamily="34" charset="-122"/>
                </a:rPr>
                <a:t>硬件运维</a:t>
              </a:r>
              <a:endParaRPr lang="zh-CN" altLang="en-US" sz="1100" dirty="0">
                <a:solidFill>
                  <a:srgbClr val="90C7CD"/>
                </a:solidFill>
                <a:latin typeface="微软雅黑" panose="020B0503020204020204" pitchFamily="34" charset="-122"/>
                <a:ea typeface="微软雅黑" panose="020B0503020204020204" pitchFamily="34" charset="-122"/>
              </a:endParaRPr>
            </a:p>
          </p:txBody>
        </p:sp>
        <p:sp>
          <p:nvSpPr>
            <p:cNvPr id="70" name="文本框 80"/>
            <p:cNvSpPr txBox="1"/>
            <p:nvPr/>
          </p:nvSpPr>
          <p:spPr>
            <a:xfrm>
              <a:off x="2160151" y="2592764"/>
              <a:ext cx="1714127" cy="479515"/>
            </a:xfrm>
            <a:prstGeom prst="rect">
              <a:avLst/>
            </a:prstGeom>
            <a:noFill/>
          </p:spPr>
          <p:txBody>
            <a:bodyPr wrap="square" rtlCol="0">
              <a:spAutoFit/>
            </a:bodyPr>
            <a:lstStyle/>
            <a:p>
              <a:pPr algn="r"/>
              <a:r>
                <a:rPr lang="zh-CN" altLang="zh-CN" sz="800" dirty="0">
                  <a:latin typeface="微软雅黑" panose="020B0503020204020204" pitchFamily="34" charset="-122"/>
                  <a:ea typeface="微软雅黑" panose="020B0503020204020204" pitchFamily="34" charset="-122"/>
                </a:rPr>
                <a:t>服务器、网络、防火墙、机房等的搭建及维护</a:t>
              </a:r>
              <a:r>
                <a:rPr lang="zh-CN" altLang="en-US" sz="800" dirty="0">
                  <a:latin typeface="微软雅黑" panose="020B0503020204020204" pitchFamily="34" charset="-122"/>
                  <a:ea typeface="微软雅黑" panose="020B0503020204020204" pitchFamily="34" charset="-122"/>
                </a:rPr>
                <a:t>，</a:t>
              </a:r>
              <a:r>
                <a:rPr lang="zh-CN" altLang="zh-CN" sz="800" dirty="0">
                  <a:latin typeface="微软雅黑" panose="020B0503020204020204" pitchFamily="34" charset="-122"/>
                  <a:ea typeface="微软雅黑" panose="020B0503020204020204" pitchFamily="34" charset="-122"/>
                </a:rPr>
                <a:t>包括机房管理、灾备等</a:t>
              </a:r>
              <a:endParaRPr lang="zh-CN" altLang="zh-CN" sz="800" dirty="0">
                <a:latin typeface="微软雅黑" panose="020B0503020204020204" pitchFamily="34" charset="-122"/>
                <a:ea typeface="微软雅黑" panose="020B0503020204020204" pitchFamily="34" charset="-122"/>
              </a:endParaRPr>
            </a:p>
          </p:txBody>
        </p:sp>
      </p:grpSp>
      <p:sp>
        <p:nvSpPr>
          <p:cNvPr id="71" name="Freeform 7"/>
          <p:cNvSpPr>
            <a:spLocks noEditPoints="1"/>
          </p:cNvSpPr>
          <p:nvPr/>
        </p:nvSpPr>
        <p:spPr bwMode="auto">
          <a:xfrm>
            <a:off x="2380403" y="3958476"/>
            <a:ext cx="270880" cy="268304"/>
          </a:xfrm>
          <a:custGeom>
            <a:avLst/>
            <a:gdLst>
              <a:gd name="T0" fmla="*/ 298 w 596"/>
              <a:gd name="T1" fmla="*/ 0 h 601"/>
              <a:gd name="T2" fmla="*/ 0 w 596"/>
              <a:gd name="T3" fmla="*/ 300 h 601"/>
              <a:gd name="T4" fmla="*/ 298 w 596"/>
              <a:gd name="T5" fmla="*/ 601 h 601"/>
              <a:gd name="T6" fmla="*/ 596 w 596"/>
              <a:gd name="T7" fmla="*/ 300 h 601"/>
              <a:gd name="T8" fmla="*/ 298 w 596"/>
              <a:gd name="T9" fmla="*/ 0 h 601"/>
              <a:gd name="T10" fmla="*/ 298 w 596"/>
              <a:gd name="T11" fmla="*/ 579 h 601"/>
              <a:gd name="T12" fmla="*/ 298 w 596"/>
              <a:gd name="T13" fmla="*/ 579 h 601"/>
              <a:gd name="T14" fmla="*/ 21 w 596"/>
              <a:gd name="T15" fmla="*/ 300 h 601"/>
              <a:gd name="T16" fmla="*/ 298 w 596"/>
              <a:gd name="T17" fmla="*/ 21 h 601"/>
              <a:gd name="T18" fmla="*/ 575 w 596"/>
              <a:gd name="T19" fmla="*/ 300 h 601"/>
              <a:gd name="T20" fmla="*/ 298 w 596"/>
              <a:gd name="T21" fmla="*/ 579 h 601"/>
              <a:gd name="T22" fmla="*/ 298 w 596"/>
              <a:gd name="T23" fmla="*/ 40 h 601"/>
              <a:gd name="T24" fmla="*/ 298 w 596"/>
              <a:gd name="T25" fmla="*/ 40 h 601"/>
              <a:gd name="T26" fmla="*/ 40 w 596"/>
              <a:gd name="T27" fmla="*/ 300 h 601"/>
              <a:gd name="T28" fmla="*/ 298 w 596"/>
              <a:gd name="T29" fmla="*/ 561 h 601"/>
              <a:gd name="T30" fmla="*/ 556 w 596"/>
              <a:gd name="T31" fmla="*/ 300 h 601"/>
              <a:gd name="T32" fmla="*/ 298 w 596"/>
              <a:gd name="T33" fmla="*/ 40 h 601"/>
              <a:gd name="T34" fmla="*/ 304 w 596"/>
              <a:gd name="T35" fmla="*/ 458 h 601"/>
              <a:gd name="T36" fmla="*/ 304 w 596"/>
              <a:gd name="T37" fmla="*/ 458 h 601"/>
              <a:gd name="T38" fmla="*/ 331 w 596"/>
              <a:gd name="T39" fmla="*/ 436 h 601"/>
              <a:gd name="T40" fmla="*/ 352 w 596"/>
              <a:gd name="T41" fmla="*/ 412 h 601"/>
              <a:gd name="T42" fmla="*/ 346 w 596"/>
              <a:gd name="T43" fmla="*/ 437 h 601"/>
              <a:gd name="T44" fmla="*/ 286 w 596"/>
              <a:gd name="T45" fmla="*/ 495 h 601"/>
              <a:gd name="T46" fmla="*/ 218 w 596"/>
              <a:gd name="T47" fmla="*/ 466 h 601"/>
              <a:gd name="T48" fmla="*/ 230 w 596"/>
              <a:gd name="T49" fmla="*/ 409 h 601"/>
              <a:gd name="T50" fmla="*/ 264 w 596"/>
              <a:gd name="T51" fmla="*/ 306 h 601"/>
              <a:gd name="T52" fmla="*/ 244 w 596"/>
              <a:gd name="T53" fmla="*/ 238 h 601"/>
              <a:gd name="T54" fmla="*/ 267 w 596"/>
              <a:gd name="T55" fmla="*/ 222 h 601"/>
              <a:gd name="T56" fmla="*/ 369 w 596"/>
              <a:gd name="T57" fmla="*/ 209 h 601"/>
              <a:gd name="T58" fmla="*/ 312 w 596"/>
              <a:gd name="T59" fmla="*/ 388 h 601"/>
              <a:gd name="T60" fmla="*/ 304 w 596"/>
              <a:gd name="T61" fmla="*/ 458 h 601"/>
              <a:gd name="T62" fmla="*/ 326 w 596"/>
              <a:gd name="T63" fmla="*/ 189 h 601"/>
              <a:gd name="T64" fmla="*/ 326 w 596"/>
              <a:gd name="T65" fmla="*/ 189 h 601"/>
              <a:gd name="T66" fmla="*/ 330 w 596"/>
              <a:gd name="T67" fmla="*/ 102 h 601"/>
              <a:gd name="T68" fmla="*/ 326 w 596"/>
              <a:gd name="T69" fmla="*/ 189 h 601"/>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Lst>
            <a:rect l="0" t="0" r="r" b="b"/>
            <a:pathLst>
              <a:path w="596" h="601">
                <a:moveTo>
                  <a:pt x="298" y="0"/>
                </a:moveTo>
                <a:cubicBezTo>
                  <a:pt x="133" y="0"/>
                  <a:pt x="0" y="134"/>
                  <a:pt x="0" y="300"/>
                </a:cubicBezTo>
                <a:cubicBezTo>
                  <a:pt x="0" y="466"/>
                  <a:pt x="133" y="601"/>
                  <a:pt x="298" y="601"/>
                </a:cubicBezTo>
                <a:cubicBezTo>
                  <a:pt x="463" y="601"/>
                  <a:pt x="596" y="466"/>
                  <a:pt x="596" y="300"/>
                </a:cubicBezTo>
                <a:cubicBezTo>
                  <a:pt x="596" y="134"/>
                  <a:pt x="463" y="0"/>
                  <a:pt x="298" y="0"/>
                </a:cubicBezTo>
                <a:close/>
                <a:moveTo>
                  <a:pt x="298" y="579"/>
                </a:moveTo>
                <a:lnTo>
                  <a:pt x="298" y="579"/>
                </a:lnTo>
                <a:cubicBezTo>
                  <a:pt x="145" y="579"/>
                  <a:pt x="21" y="454"/>
                  <a:pt x="21" y="300"/>
                </a:cubicBezTo>
                <a:cubicBezTo>
                  <a:pt x="21" y="146"/>
                  <a:pt x="145" y="21"/>
                  <a:pt x="298" y="21"/>
                </a:cubicBezTo>
                <a:cubicBezTo>
                  <a:pt x="451" y="21"/>
                  <a:pt x="575" y="146"/>
                  <a:pt x="575" y="300"/>
                </a:cubicBezTo>
                <a:cubicBezTo>
                  <a:pt x="575" y="454"/>
                  <a:pt x="451" y="579"/>
                  <a:pt x="298" y="579"/>
                </a:cubicBezTo>
                <a:close/>
                <a:moveTo>
                  <a:pt x="298" y="40"/>
                </a:moveTo>
                <a:lnTo>
                  <a:pt x="298" y="40"/>
                </a:lnTo>
                <a:cubicBezTo>
                  <a:pt x="155" y="40"/>
                  <a:pt x="40" y="156"/>
                  <a:pt x="40" y="300"/>
                </a:cubicBezTo>
                <a:cubicBezTo>
                  <a:pt x="40" y="444"/>
                  <a:pt x="155" y="561"/>
                  <a:pt x="298" y="561"/>
                </a:cubicBezTo>
                <a:cubicBezTo>
                  <a:pt x="441" y="561"/>
                  <a:pt x="556" y="444"/>
                  <a:pt x="556" y="300"/>
                </a:cubicBezTo>
                <a:cubicBezTo>
                  <a:pt x="556" y="156"/>
                  <a:pt x="441" y="40"/>
                  <a:pt x="298" y="40"/>
                </a:cubicBezTo>
                <a:close/>
                <a:moveTo>
                  <a:pt x="304" y="458"/>
                </a:moveTo>
                <a:lnTo>
                  <a:pt x="304" y="458"/>
                </a:lnTo>
                <a:cubicBezTo>
                  <a:pt x="314" y="460"/>
                  <a:pt x="324" y="445"/>
                  <a:pt x="331" y="436"/>
                </a:cubicBezTo>
                <a:cubicBezTo>
                  <a:pt x="338" y="427"/>
                  <a:pt x="343" y="414"/>
                  <a:pt x="352" y="412"/>
                </a:cubicBezTo>
                <a:cubicBezTo>
                  <a:pt x="360" y="418"/>
                  <a:pt x="351" y="430"/>
                  <a:pt x="346" y="437"/>
                </a:cubicBezTo>
                <a:cubicBezTo>
                  <a:pt x="333" y="457"/>
                  <a:pt x="307" y="487"/>
                  <a:pt x="286" y="495"/>
                </a:cubicBezTo>
                <a:cubicBezTo>
                  <a:pt x="255" y="506"/>
                  <a:pt x="221" y="495"/>
                  <a:pt x="218" y="466"/>
                </a:cubicBezTo>
                <a:cubicBezTo>
                  <a:pt x="216" y="451"/>
                  <a:pt x="224" y="428"/>
                  <a:pt x="230" y="409"/>
                </a:cubicBezTo>
                <a:cubicBezTo>
                  <a:pt x="242" y="371"/>
                  <a:pt x="251" y="347"/>
                  <a:pt x="264" y="306"/>
                </a:cubicBezTo>
                <a:cubicBezTo>
                  <a:pt x="273" y="277"/>
                  <a:pt x="293" y="228"/>
                  <a:pt x="244" y="238"/>
                </a:cubicBezTo>
                <a:cubicBezTo>
                  <a:pt x="244" y="225"/>
                  <a:pt x="257" y="224"/>
                  <a:pt x="267" y="222"/>
                </a:cubicBezTo>
                <a:cubicBezTo>
                  <a:pt x="299" y="217"/>
                  <a:pt x="335" y="211"/>
                  <a:pt x="369" y="209"/>
                </a:cubicBezTo>
                <a:cubicBezTo>
                  <a:pt x="353" y="263"/>
                  <a:pt x="331" y="327"/>
                  <a:pt x="312" y="388"/>
                </a:cubicBezTo>
                <a:cubicBezTo>
                  <a:pt x="306" y="407"/>
                  <a:pt x="283" y="451"/>
                  <a:pt x="304" y="458"/>
                </a:cubicBezTo>
                <a:close/>
                <a:moveTo>
                  <a:pt x="326" y="189"/>
                </a:moveTo>
                <a:lnTo>
                  <a:pt x="326" y="189"/>
                </a:lnTo>
                <a:cubicBezTo>
                  <a:pt x="283" y="182"/>
                  <a:pt x="281" y="109"/>
                  <a:pt x="330" y="102"/>
                </a:cubicBezTo>
                <a:cubicBezTo>
                  <a:pt x="397" y="91"/>
                  <a:pt x="394" y="201"/>
                  <a:pt x="326" y="189"/>
                </a:cubicBezTo>
                <a:close/>
              </a:path>
            </a:pathLst>
          </a:custGeom>
          <a:solidFill>
            <a:schemeClr val="bg1"/>
          </a:solidFill>
          <a:ln>
            <a:noFill/>
          </a:ln>
        </p:spPr>
        <p:txBody>
          <a:bodyPr vert="horz" wrap="square" lIns="68571" tIns="34285" rIns="68571" bIns="34285" numCol="1" anchor="t" anchorCtr="0" compatLnSpc="1"/>
          <a:lstStyle/>
          <a:p>
            <a:endParaRPr lang="zh-CN" altLang="en-US"/>
          </a:p>
        </p:txBody>
      </p:sp>
      <p:sp>
        <p:nvSpPr>
          <p:cNvPr id="72" name="Freeform 37"/>
          <p:cNvSpPr>
            <a:spLocks noEditPoints="1"/>
          </p:cNvSpPr>
          <p:nvPr/>
        </p:nvSpPr>
        <p:spPr bwMode="auto">
          <a:xfrm>
            <a:off x="2659373" y="3054600"/>
            <a:ext cx="190883" cy="216857"/>
          </a:xfrm>
          <a:custGeom>
            <a:avLst/>
            <a:gdLst>
              <a:gd name="T0" fmla="*/ 38 w 566"/>
              <a:gd name="T1" fmla="*/ 38 h 613"/>
              <a:gd name="T2" fmla="*/ 151 w 566"/>
              <a:gd name="T3" fmla="*/ 37 h 613"/>
              <a:gd name="T4" fmla="*/ 271 w 566"/>
              <a:gd name="T5" fmla="*/ 5 h 613"/>
              <a:gd name="T6" fmla="*/ 283 w 566"/>
              <a:gd name="T7" fmla="*/ 0 h 613"/>
              <a:gd name="T8" fmla="*/ 294 w 566"/>
              <a:gd name="T9" fmla="*/ 5 h 613"/>
              <a:gd name="T10" fmla="*/ 415 w 566"/>
              <a:gd name="T11" fmla="*/ 37 h 613"/>
              <a:gd name="T12" fmla="*/ 528 w 566"/>
              <a:gd name="T13" fmla="*/ 38 h 613"/>
              <a:gd name="T14" fmla="*/ 566 w 566"/>
              <a:gd name="T15" fmla="*/ 33 h 613"/>
              <a:gd name="T16" fmla="*/ 566 w 566"/>
              <a:gd name="T17" fmla="*/ 77 h 613"/>
              <a:gd name="T18" fmla="*/ 486 w 566"/>
              <a:gd name="T19" fmla="*/ 464 h 613"/>
              <a:gd name="T20" fmla="*/ 291 w 566"/>
              <a:gd name="T21" fmla="*/ 611 h 613"/>
              <a:gd name="T22" fmla="*/ 283 w 566"/>
              <a:gd name="T23" fmla="*/ 613 h 613"/>
              <a:gd name="T24" fmla="*/ 275 w 566"/>
              <a:gd name="T25" fmla="*/ 611 h 613"/>
              <a:gd name="T26" fmla="*/ 80 w 566"/>
              <a:gd name="T27" fmla="*/ 464 h 613"/>
              <a:gd name="T28" fmla="*/ 0 w 566"/>
              <a:gd name="T29" fmla="*/ 77 h 613"/>
              <a:gd name="T30" fmla="*/ 0 w 566"/>
              <a:gd name="T31" fmla="*/ 33 h 613"/>
              <a:gd name="T32" fmla="*/ 38 w 566"/>
              <a:gd name="T33" fmla="*/ 38 h 613"/>
              <a:gd name="T34" fmla="*/ 283 w 566"/>
              <a:gd name="T35" fmla="*/ 312 h 613"/>
              <a:gd name="T36" fmla="*/ 283 w 566"/>
              <a:gd name="T37" fmla="*/ 312 h 613"/>
              <a:gd name="T38" fmla="*/ 472 w 566"/>
              <a:gd name="T39" fmla="*/ 312 h 613"/>
              <a:gd name="T40" fmla="*/ 496 w 566"/>
              <a:gd name="T41" fmla="*/ 117 h 613"/>
              <a:gd name="T42" fmla="*/ 407 w 566"/>
              <a:gd name="T43" fmla="*/ 113 h 613"/>
              <a:gd name="T44" fmla="*/ 283 w 566"/>
              <a:gd name="T45" fmla="*/ 81 h 613"/>
              <a:gd name="T46" fmla="*/ 283 w 566"/>
              <a:gd name="T47" fmla="*/ 312 h 613"/>
              <a:gd name="T48" fmla="*/ 283 w 566"/>
              <a:gd name="T49" fmla="*/ 535 h 613"/>
              <a:gd name="T50" fmla="*/ 283 w 566"/>
              <a:gd name="T51" fmla="*/ 535 h 613"/>
              <a:gd name="T52" fmla="*/ 283 w 566"/>
              <a:gd name="T53" fmla="*/ 312 h 613"/>
              <a:gd name="T54" fmla="*/ 94 w 566"/>
              <a:gd name="T55" fmla="*/ 312 h 613"/>
              <a:gd name="T56" fmla="*/ 137 w 566"/>
              <a:gd name="T57" fmla="*/ 423 h 613"/>
              <a:gd name="T58" fmla="*/ 283 w 566"/>
              <a:gd name="T59" fmla="*/ 535 h 613"/>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Lst>
            <a:rect l="0" t="0" r="r" b="b"/>
            <a:pathLst>
              <a:path w="566" h="613">
                <a:moveTo>
                  <a:pt x="38" y="38"/>
                </a:moveTo>
                <a:cubicBezTo>
                  <a:pt x="74" y="43"/>
                  <a:pt x="112" y="42"/>
                  <a:pt x="151" y="37"/>
                </a:cubicBezTo>
                <a:cubicBezTo>
                  <a:pt x="190" y="32"/>
                  <a:pt x="230" y="21"/>
                  <a:pt x="271" y="5"/>
                </a:cubicBezTo>
                <a:lnTo>
                  <a:pt x="283" y="0"/>
                </a:lnTo>
                <a:lnTo>
                  <a:pt x="294" y="5"/>
                </a:lnTo>
                <a:cubicBezTo>
                  <a:pt x="336" y="21"/>
                  <a:pt x="376" y="32"/>
                  <a:pt x="415" y="37"/>
                </a:cubicBezTo>
                <a:cubicBezTo>
                  <a:pt x="454" y="42"/>
                  <a:pt x="491" y="43"/>
                  <a:pt x="528" y="38"/>
                </a:cubicBezTo>
                <a:lnTo>
                  <a:pt x="566" y="33"/>
                </a:lnTo>
                <a:lnTo>
                  <a:pt x="566" y="77"/>
                </a:lnTo>
                <a:cubicBezTo>
                  <a:pt x="564" y="260"/>
                  <a:pt x="534" y="382"/>
                  <a:pt x="486" y="464"/>
                </a:cubicBezTo>
                <a:cubicBezTo>
                  <a:pt x="436" y="550"/>
                  <a:pt x="368" y="591"/>
                  <a:pt x="291" y="611"/>
                </a:cubicBezTo>
                <a:lnTo>
                  <a:pt x="283" y="613"/>
                </a:lnTo>
                <a:lnTo>
                  <a:pt x="275" y="611"/>
                </a:lnTo>
                <a:cubicBezTo>
                  <a:pt x="198" y="591"/>
                  <a:pt x="130" y="550"/>
                  <a:pt x="80" y="464"/>
                </a:cubicBezTo>
                <a:cubicBezTo>
                  <a:pt x="32" y="382"/>
                  <a:pt x="2" y="260"/>
                  <a:pt x="0" y="77"/>
                </a:cubicBezTo>
                <a:lnTo>
                  <a:pt x="0" y="33"/>
                </a:lnTo>
                <a:lnTo>
                  <a:pt x="38" y="38"/>
                </a:lnTo>
                <a:close/>
                <a:moveTo>
                  <a:pt x="283" y="312"/>
                </a:moveTo>
                <a:lnTo>
                  <a:pt x="283" y="312"/>
                </a:lnTo>
                <a:lnTo>
                  <a:pt x="472" y="312"/>
                </a:lnTo>
                <a:cubicBezTo>
                  <a:pt x="485" y="259"/>
                  <a:pt x="493" y="195"/>
                  <a:pt x="496" y="117"/>
                </a:cubicBezTo>
                <a:cubicBezTo>
                  <a:pt x="467" y="119"/>
                  <a:pt x="437" y="117"/>
                  <a:pt x="407" y="113"/>
                </a:cubicBezTo>
                <a:cubicBezTo>
                  <a:pt x="367" y="108"/>
                  <a:pt x="325" y="97"/>
                  <a:pt x="283" y="81"/>
                </a:cubicBezTo>
                <a:lnTo>
                  <a:pt x="283" y="312"/>
                </a:lnTo>
                <a:close/>
                <a:moveTo>
                  <a:pt x="283" y="535"/>
                </a:moveTo>
                <a:lnTo>
                  <a:pt x="283" y="535"/>
                </a:lnTo>
                <a:lnTo>
                  <a:pt x="283" y="312"/>
                </a:lnTo>
                <a:lnTo>
                  <a:pt x="94" y="312"/>
                </a:lnTo>
                <a:cubicBezTo>
                  <a:pt x="105" y="357"/>
                  <a:pt x="120" y="393"/>
                  <a:pt x="137" y="423"/>
                </a:cubicBezTo>
                <a:cubicBezTo>
                  <a:pt x="174" y="486"/>
                  <a:pt x="225" y="518"/>
                  <a:pt x="283" y="535"/>
                </a:cubicBezTo>
                <a:close/>
              </a:path>
            </a:pathLst>
          </a:custGeom>
          <a:solidFill>
            <a:schemeClr val="bg1"/>
          </a:solidFill>
          <a:ln>
            <a:noFill/>
          </a:ln>
        </p:spPr>
        <p:txBody>
          <a:bodyPr vert="horz" wrap="square" lIns="68571" tIns="34285" rIns="68571" bIns="34285" numCol="1" anchor="t" anchorCtr="0" compatLnSpc="1"/>
          <a:lstStyle/>
          <a:p>
            <a:endParaRPr lang="zh-CN" altLang="en-US"/>
          </a:p>
        </p:txBody>
      </p:sp>
      <p:sp>
        <p:nvSpPr>
          <p:cNvPr id="73" name="Freeform 15"/>
          <p:cNvSpPr>
            <a:spLocks noEditPoints="1"/>
          </p:cNvSpPr>
          <p:nvPr/>
        </p:nvSpPr>
        <p:spPr bwMode="auto">
          <a:xfrm>
            <a:off x="6197231" y="3021834"/>
            <a:ext cx="218113" cy="228189"/>
          </a:xfrm>
          <a:custGeom>
            <a:avLst/>
            <a:gdLst>
              <a:gd name="T0" fmla="*/ 171 w 568"/>
              <a:gd name="T1" fmla="*/ 92 h 606"/>
              <a:gd name="T2" fmla="*/ 372 w 568"/>
              <a:gd name="T3" fmla="*/ 67 h 606"/>
              <a:gd name="T4" fmla="*/ 300 w 568"/>
              <a:gd name="T5" fmla="*/ 41 h 606"/>
              <a:gd name="T6" fmla="*/ 217 w 568"/>
              <a:gd name="T7" fmla="*/ 41 h 606"/>
              <a:gd name="T8" fmla="*/ 145 w 568"/>
              <a:gd name="T9" fmla="*/ 67 h 606"/>
              <a:gd name="T10" fmla="*/ 468 w 568"/>
              <a:gd name="T11" fmla="*/ 525 h 606"/>
              <a:gd name="T12" fmla="*/ 475 w 568"/>
              <a:gd name="T13" fmla="*/ 507 h 606"/>
              <a:gd name="T14" fmla="*/ 443 w 568"/>
              <a:gd name="T15" fmla="*/ 393 h 606"/>
              <a:gd name="T16" fmla="*/ 422 w 568"/>
              <a:gd name="T17" fmla="*/ 393 h 606"/>
              <a:gd name="T18" fmla="*/ 422 w 568"/>
              <a:gd name="T19" fmla="*/ 481 h 606"/>
              <a:gd name="T20" fmla="*/ 422 w 568"/>
              <a:gd name="T21" fmla="*/ 483 h 606"/>
              <a:gd name="T22" fmla="*/ 423 w 568"/>
              <a:gd name="T23" fmla="*/ 484 h 606"/>
              <a:gd name="T24" fmla="*/ 425 w 568"/>
              <a:gd name="T25" fmla="*/ 486 h 606"/>
              <a:gd name="T26" fmla="*/ 541 w 568"/>
              <a:gd name="T27" fmla="*/ 400 h 606"/>
              <a:gd name="T28" fmla="*/ 432 w 568"/>
              <a:gd name="T29" fmla="*/ 342 h 606"/>
              <a:gd name="T30" fmla="*/ 407 w 568"/>
              <a:gd name="T31" fmla="*/ 604 h 606"/>
              <a:gd name="T32" fmla="*/ 562 w 568"/>
              <a:gd name="T33" fmla="*/ 499 h 606"/>
              <a:gd name="T34" fmla="*/ 542 w 568"/>
              <a:gd name="T35" fmla="*/ 495 h 606"/>
              <a:gd name="T36" fmla="*/ 432 w 568"/>
              <a:gd name="T37" fmla="*/ 586 h 606"/>
              <a:gd name="T38" fmla="*/ 323 w 568"/>
              <a:gd name="T39" fmla="*/ 453 h 606"/>
              <a:gd name="T40" fmla="*/ 453 w 568"/>
              <a:gd name="T41" fmla="*/ 365 h 606"/>
              <a:gd name="T42" fmla="*/ 542 w 568"/>
              <a:gd name="T43" fmla="*/ 495 h 606"/>
              <a:gd name="T44" fmla="*/ 190 w 568"/>
              <a:gd name="T45" fmla="*/ 494 h 606"/>
              <a:gd name="T46" fmla="*/ 325 w 568"/>
              <a:gd name="T47" fmla="*/ 360 h 606"/>
              <a:gd name="T48" fmla="*/ 353 w 568"/>
              <a:gd name="T49" fmla="*/ 339 h 606"/>
              <a:gd name="T50" fmla="*/ 491 w 568"/>
              <a:gd name="T51" fmla="*/ 205 h 606"/>
              <a:gd name="T52" fmla="*/ 496 w 568"/>
              <a:gd name="T53" fmla="*/ 331 h 606"/>
              <a:gd name="T54" fmla="*/ 518 w 568"/>
              <a:gd name="T55" fmla="*/ 339 h 606"/>
              <a:gd name="T56" fmla="*/ 518 w 568"/>
              <a:gd name="T57" fmla="*/ 139 h 606"/>
              <a:gd name="T58" fmla="*/ 27 w 568"/>
              <a:gd name="T59" fmla="*/ 112 h 606"/>
              <a:gd name="T60" fmla="*/ 0 w 568"/>
              <a:gd name="T61" fmla="*/ 211 h 606"/>
              <a:gd name="T62" fmla="*/ 0 w 568"/>
              <a:gd name="T63" fmla="*/ 360 h 606"/>
              <a:gd name="T64" fmla="*/ 0 w 568"/>
              <a:gd name="T65" fmla="*/ 504 h 606"/>
              <a:gd name="T66" fmla="*/ 286 w 568"/>
              <a:gd name="T67" fmla="*/ 531 h 606"/>
              <a:gd name="T68" fmla="*/ 21 w 568"/>
              <a:gd name="T69" fmla="*/ 211 h 606"/>
              <a:gd name="T70" fmla="*/ 27 w 568"/>
              <a:gd name="T71" fmla="*/ 205 h 606"/>
              <a:gd name="T72" fmla="*/ 169 w 568"/>
              <a:gd name="T73" fmla="*/ 339 h 606"/>
              <a:gd name="T74" fmla="*/ 21 w 568"/>
              <a:gd name="T75" fmla="*/ 211 h 606"/>
              <a:gd name="T76" fmla="*/ 169 w 568"/>
              <a:gd name="T77" fmla="*/ 360 h 606"/>
              <a:gd name="T78" fmla="*/ 27 w 568"/>
              <a:gd name="T79" fmla="*/ 494 h 606"/>
              <a:gd name="T80" fmla="*/ 21 w 568"/>
              <a:gd name="T81" fmla="*/ 360 h 606"/>
              <a:gd name="T82" fmla="*/ 190 w 568"/>
              <a:gd name="T83" fmla="*/ 339 h 606"/>
              <a:gd name="T84" fmla="*/ 190 w 568"/>
              <a:gd name="T85" fmla="*/ 205 h 606"/>
              <a:gd name="T86" fmla="*/ 332 w 568"/>
              <a:gd name="T87" fmla="*/ 339 h 606"/>
              <a:gd name="T88" fmla="*/ 342 w 568"/>
              <a:gd name="T89" fmla="*/ 139 h 606"/>
              <a:gd name="T90" fmla="*/ 361 w 568"/>
              <a:gd name="T91" fmla="*/ 157 h 606"/>
              <a:gd name="T92" fmla="*/ 324 w 568"/>
              <a:gd name="T93" fmla="*/ 157 h 606"/>
              <a:gd name="T94" fmla="*/ 180 w 568"/>
              <a:gd name="T95" fmla="*/ 139 h 606"/>
              <a:gd name="T96" fmla="*/ 198 w 568"/>
              <a:gd name="T97" fmla="*/ 157 h 606"/>
              <a:gd name="T98" fmla="*/ 161 w 568"/>
              <a:gd name="T99" fmla="*/ 157 h 606"/>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Lst>
            <a:rect l="0" t="0" r="r" b="b"/>
            <a:pathLst>
              <a:path w="568" h="606">
                <a:moveTo>
                  <a:pt x="145" y="67"/>
                </a:moveTo>
                <a:cubicBezTo>
                  <a:pt x="145" y="81"/>
                  <a:pt x="157" y="92"/>
                  <a:pt x="171" y="92"/>
                </a:cubicBezTo>
                <a:lnTo>
                  <a:pt x="347" y="92"/>
                </a:lnTo>
                <a:cubicBezTo>
                  <a:pt x="361" y="92"/>
                  <a:pt x="372" y="81"/>
                  <a:pt x="372" y="67"/>
                </a:cubicBezTo>
                <a:cubicBezTo>
                  <a:pt x="372" y="53"/>
                  <a:pt x="361" y="41"/>
                  <a:pt x="347" y="41"/>
                </a:cubicBezTo>
                <a:lnTo>
                  <a:pt x="300" y="41"/>
                </a:lnTo>
                <a:cubicBezTo>
                  <a:pt x="300" y="18"/>
                  <a:pt x="282" y="0"/>
                  <a:pt x="259" y="0"/>
                </a:cubicBezTo>
                <a:cubicBezTo>
                  <a:pt x="236" y="0"/>
                  <a:pt x="217" y="18"/>
                  <a:pt x="217" y="41"/>
                </a:cubicBezTo>
                <a:lnTo>
                  <a:pt x="171" y="41"/>
                </a:lnTo>
                <a:cubicBezTo>
                  <a:pt x="157" y="41"/>
                  <a:pt x="145" y="53"/>
                  <a:pt x="145" y="67"/>
                </a:cubicBezTo>
                <a:close/>
                <a:moveTo>
                  <a:pt x="460" y="522"/>
                </a:moveTo>
                <a:cubicBezTo>
                  <a:pt x="462" y="524"/>
                  <a:pt x="465" y="525"/>
                  <a:pt x="468" y="525"/>
                </a:cubicBezTo>
                <a:cubicBezTo>
                  <a:pt x="471" y="525"/>
                  <a:pt x="473" y="524"/>
                  <a:pt x="475" y="522"/>
                </a:cubicBezTo>
                <a:cubicBezTo>
                  <a:pt x="480" y="518"/>
                  <a:pt x="480" y="511"/>
                  <a:pt x="475" y="507"/>
                </a:cubicBezTo>
                <a:lnTo>
                  <a:pt x="443" y="474"/>
                </a:lnTo>
                <a:lnTo>
                  <a:pt x="443" y="393"/>
                </a:lnTo>
                <a:cubicBezTo>
                  <a:pt x="443" y="387"/>
                  <a:pt x="438" y="383"/>
                  <a:pt x="432" y="383"/>
                </a:cubicBezTo>
                <a:cubicBezTo>
                  <a:pt x="426" y="383"/>
                  <a:pt x="422" y="387"/>
                  <a:pt x="422" y="393"/>
                </a:cubicBezTo>
                <a:lnTo>
                  <a:pt x="422" y="479"/>
                </a:lnTo>
                <a:cubicBezTo>
                  <a:pt x="422" y="479"/>
                  <a:pt x="422" y="480"/>
                  <a:pt x="422" y="481"/>
                </a:cubicBezTo>
                <a:cubicBezTo>
                  <a:pt x="422" y="481"/>
                  <a:pt x="422" y="481"/>
                  <a:pt x="422" y="481"/>
                </a:cubicBezTo>
                <a:cubicBezTo>
                  <a:pt x="422" y="482"/>
                  <a:pt x="422" y="482"/>
                  <a:pt x="422" y="483"/>
                </a:cubicBezTo>
                <a:cubicBezTo>
                  <a:pt x="423" y="483"/>
                  <a:pt x="423" y="483"/>
                  <a:pt x="423" y="484"/>
                </a:cubicBezTo>
                <a:cubicBezTo>
                  <a:pt x="423" y="484"/>
                  <a:pt x="423" y="484"/>
                  <a:pt x="423" y="484"/>
                </a:cubicBezTo>
                <a:cubicBezTo>
                  <a:pt x="424" y="485"/>
                  <a:pt x="424" y="485"/>
                  <a:pt x="425" y="486"/>
                </a:cubicBezTo>
                <a:cubicBezTo>
                  <a:pt x="425" y="486"/>
                  <a:pt x="425" y="486"/>
                  <a:pt x="425" y="486"/>
                </a:cubicBezTo>
                <a:lnTo>
                  <a:pt x="460" y="522"/>
                </a:lnTo>
                <a:close/>
                <a:moveTo>
                  <a:pt x="541" y="400"/>
                </a:moveTo>
                <a:cubicBezTo>
                  <a:pt x="522" y="371"/>
                  <a:pt x="492" y="351"/>
                  <a:pt x="457" y="344"/>
                </a:cubicBezTo>
                <a:cubicBezTo>
                  <a:pt x="449" y="343"/>
                  <a:pt x="440" y="342"/>
                  <a:pt x="432" y="342"/>
                </a:cubicBezTo>
                <a:cubicBezTo>
                  <a:pt x="369" y="342"/>
                  <a:pt x="314" y="387"/>
                  <a:pt x="303" y="449"/>
                </a:cubicBezTo>
                <a:cubicBezTo>
                  <a:pt x="289" y="521"/>
                  <a:pt x="336" y="590"/>
                  <a:pt x="407" y="604"/>
                </a:cubicBezTo>
                <a:cubicBezTo>
                  <a:pt x="416" y="605"/>
                  <a:pt x="424" y="606"/>
                  <a:pt x="432" y="606"/>
                </a:cubicBezTo>
                <a:cubicBezTo>
                  <a:pt x="496" y="606"/>
                  <a:pt x="550" y="561"/>
                  <a:pt x="562" y="499"/>
                </a:cubicBezTo>
                <a:cubicBezTo>
                  <a:pt x="568" y="464"/>
                  <a:pt x="561" y="429"/>
                  <a:pt x="541" y="400"/>
                </a:cubicBezTo>
                <a:close/>
                <a:moveTo>
                  <a:pt x="542" y="495"/>
                </a:moveTo>
                <a:lnTo>
                  <a:pt x="542" y="495"/>
                </a:lnTo>
                <a:cubicBezTo>
                  <a:pt x="532" y="547"/>
                  <a:pt x="486" y="586"/>
                  <a:pt x="432" y="586"/>
                </a:cubicBezTo>
                <a:cubicBezTo>
                  <a:pt x="425" y="586"/>
                  <a:pt x="418" y="585"/>
                  <a:pt x="411" y="584"/>
                </a:cubicBezTo>
                <a:cubicBezTo>
                  <a:pt x="351" y="572"/>
                  <a:pt x="311" y="513"/>
                  <a:pt x="323" y="453"/>
                </a:cubicBezTo>
                <a:cubicBezTo>
                  <a:pt x="333" y="401"/>
                  <a:pt x="379" y="363"/>
                  <a:pt x="432" y="363"/>
                </a:cubicBezTo>
                <a:cubicBezTo>
                  <a:pt x="439" y="363"/>
                  <a:pt x="446" y="363"/>
                  <a:pt x="453" y="365"/>
                </a:cubicBezTo>
                <a:cubicBezTo>
                  <a:pt x="482" y="370"/>
                  <a:pt x="508" y="387"/>
                  <a:pt x="524" y="411"/>
                </a:cubicBezTo>
                <a:cubicBezTo>
                  <a:pt x="541" y="436"/>
                  <a:pt x="547" y="466"/>
                  <a:pt x="542" y="495"/>
                </a:cubicBezTo>
                <a:close/>
                <a:moveTo>
                  <a:pt x="277" y="494"/>
                </a:moveTo>
                <a:lnTo>
                  <a:pt x="190" y="494"/>
                </a:lnTo>
                <a:lnTo>
                  <a:pt x="190" y="360"/>
                </a:lnTo>
                <a:lnTo>
                  <a:pt x="325" y="360"/>
                </a:lnTo>
                <a:cubicBezTo>
                  <a:pt x="334" y="352"/>
                  <a:pt x="343" y="345"/>
                  <a:pt x="353" y="339"/>
                </a:cubicBezTo>
                <a:lnTo>
                  <a:pt x="353" y="339"/>
                </a:lnTo>
                <a:lnTo>
                  <a:pt x="353" y="205"/>
                </a:lnTo>
                <a:lnTo>
                  <a:pt x="491" y="205"/>
                </a:lnTo>
                <a:cubicBezTo>
                  <a:pt x="494" y="205"/>
                  <a:pt x="496" y="208"/>
                  <a:pt x="496" y="211"/>
                </a:cubicBezTo>
                <a:lnTo>
                  <a:pt x="496" y="331"/>
                </a:lnTo>
                <a:cubicBezTo>
                  <a:pt x="504" y="335"/>
                  <a:pt x="511" y="339"/>
                  <a:pt x="518" y="343"/>
                </a:cubicBezTo>
                <a:lnTo>
                  <a:pt x="518" y="339"/>
                </a:lnTo>
                <a:lnTo>
                  <a:pt x="518" y="211"/>
                </a:lnTo>
                <a:lnTo>
                  <a:pt x="518" y="139"/>
                </a:lnTo>
                <a:cubicBezTo>
                  <a:pt x="518" y="124"/>
                  <a:pt x="506" y="112"/>
                  <a:pt x="491" y="112"/>
                </a:cubicBezTo>
                <a:lnTo>
                  <a:pt x="27" y="112"/>
                </a:lnTo>
                <a:cubicBezTo>
                  <a:pt x="12" y="112"/>
                  <a:pt x="0" y="124"/>
                  <a:pt x="0" y="139"/>
                </a:cubicBezTo>
                <a:lnTo>
                  <a:pt x="0" y="211"/>
                </a:lnTo>
                <a:lnTo>
                  <a:pt x="0" y="339"/>
                </a:lnTo>
                <a:lnTo>
                  <a:pt x="0" y="360"/>
                </a:lnTo>
                <a:lnTo>
                  <a:pt x="0" y="488"/>
                </a:lnTo>
                <a:lnTo>
                  <a:pt x="0" y="504"/>
                </a:lnTo>
                <a:cubicBezTo>
                  <a:pt x="0" y="519"/>
                  <a:pt x="12" y="531"/>
                  <a:pt x="27" y="531"/>
                </a:cubicBezTo>
                <a:lnTo>
                  <a:pt x="286" y="531"/>
                </a:lnTo>
                <a:cubicBezTo>
                  <a:pt x="282" y="519"/>
                  <a:pt x="278" y="507"/>
                  <a:pt x="277" y="494"/>
                </a:cubicBezTo>
                <a:close/>
                <a:moveTo>
                  <a:pt x="21" y="211"/>
                </a:moveTo>
                <a:lnTo>
                  <a:pt x="21" y="211"/>
                </a:lnTo>
                <a:cubicBezTo>
                  <a:pt x="21" y="208"/>
                  <a:pt x="24" y="205"/>
                  <a:pt x="27" y="205"/>
                </a:cubicBezTo>
                <a:lnTo>
                  <a:pt x="169" y="205"/>
                </a:lnTo>
                <a:lnTo>
                  <a:pt x="169" y="339"/>
                </a:lnTo>
                <a:lnTo>
                  <a:pt x="21" y="339"/>
                </a:lnTo>
                <a:lnTo>
                  <a:pt x="21" y="211"/>
                </a:lnTo>
                <a:close/>
                <a:moveTo>
                  <a:pt x="169" y="360"/>
                </a:moveTo>
                <a:lnTo>
                  <a:pt x="169" y="360"/>
                </a:lnTo>
                <a:lnTo>
                  <a:pt x="169" y="494"/>
                </a:lnTo>
                <a:lnTo>
                  <a:pt x="27" y="494"/>
                </a:lnTo>
                <a:cubicBezTo>
                  <a:pt x="24" y="494"/>
                  <a:pt x="21" y="491"/>
                  <a:pt x="21" y="488"/>
                </a:cubicBezTo>
                <a:lnTo>
                  <a:pt x="21" y="360"/>
                </a:lnTo>
                <a:lnTo>
                  <a:pt x="169" y="360"/>
                </a:lnTo>
                <a:close/>
                <a:moveTo>
                  <a:pt x="190" y="339"/>
                </a:moveTo>
                <a:lnTo>
                  <a:pt x="190" y="339"/>
                </a:lnTo>
                <a:lnTo>
                  <a:pt x="190" y="205"/>
                </a:lnTo>
                <a:lnTo>
                  <a:pt x="332" y="205"/>
                </a:lnTo>
                <a:lnTo>
                  <a:pt x="332" y="339"/>
                </a:lnTo>
                <a:lnTo>
                  <a:pt x="190" y="339"/>
                </a:lnTo>
                <a:close/>
                <a:moveTo>
                  <a:pt x="342" y="139"/>
                </a:moveTo>
                <a:lnTo>
                  <a:pt x="342" y="139"/>
                </a:lnTo>
                <a:cubicBezTo>
                  <a:pt x="353" y="139"/>
                  <a:pt x="361" y="147"/>
                  <a:pt x="361" y="157"/>
                </a:cubicBezTo>
                <a:cubicBezTo>
                  <a:pt x="361" y="167"/>
                  <a:pt x="353" y="176"/>
                  <a:pt x="342" y="176"/>
                </a:cubicBezTo>
                <a:cubicBezTo>
                  <a:pt x="332" y="176"/>
                  <a:pt x="324" y="167"/>
                  <a:pt x="324" y="157"/>
                </a:cubicBezTo>
                <a:cubicBezTo>
                  <a:pt x="324" y="147"/>
                  <a:pt x="332" y="139"/>
                  <a:pt x="342" y="139"/>
                </a:cubicBezTo>
                <a:close/>
                <a:moveTo>
                  <a:pt x="180" y="139"/>
                </a:moveTo>
                <a:lnTo>
                  <a:pt x="180" y="139"/>
                </a:lnTo>
                <a:cubicBezTo>
                  <a:pt x="190" y="139"/>
                  <a:pt x="198" y="147"/>
                  <a:pt x="198" y="157"/>
                </a:cubicBezTo>
                <a:cubicBezTo>
                  <a:pt x="198" y="167"/>
                  <a:pt x="190" y="176"/>
                  <a:pt x="180" y="176"/>
                </a:cubicBezTo>
                <a:cubicBezTo>
                  <a:pt x="170" y="176"/>
                  <a:pt x="161" y="167"/>
                  <a:pt x="161" y="157"/>
                </a:cubicBezTo>
                <a:cubicBezTo>
                  <a:pt x="161" y="147"/>
                  <a:pt x="170" y="139"/>
                  <a:pt x="180" y="139"/>
                </a:cubicBezTo>
                <a:close/>
              </a:path>
            </a:pathLst>
          </a:custGeom>
          <a:solidFill>
            <a:schemeClr val="bg1"/>
          </a:solidFill>
          <a:ln>
            <a:noFill/>
          </a:ln>
        </p:spPr>
        <p:txBody>
          <a:bodyPr vert="horz" wrap="square" lIns="68571" tIns="34285" rIns="68571" bIns="34285" numCol="1" anchor="t" anchorCtr="0" compatLnSpc="1"/>
          <a:lstStyle/>
          <a:p>
            <a:endParaRPr lang="zh-CN" altLang="en-US"/>
          </a:p>
        </p:txBody>
      </p:sp>
    </p:spTree>
  </p:cSld>
  <p:clrMapOvr>
    <a:masterClrMapping/>
  </p:clrMapOvr>
</p:sld>
</file>

<file path=ppt/slides/slide3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充电桩平台运营</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政策运作</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cxnSp>
        <p:nvCxnSpPr>
          <p:cNvPr id="28" name="直接连接符 27"/>
          <p:cNvCxnSpPr/>
          <p:nvPr/>
        </p:nvCxnSpPr>
        <p:spPr>
          <a:xfrm>
            <a:off x="3070572" y="1163865"/>
            <a:ext cx="0" cy="3332602"/>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cxnSp>
        <p:nvCxnSpPr>
          <p:cNvPr id="29" name="直接连接符 28"/>
          <p:cNvCxnSpPr/>
          <p:nvPr/>
        </p:nvCxnSpPr>
        <p:spPr>
          <a:xfrm>
            <a:off x="5960032" y="1163865"/>
            <a:ext cx="0" cy="3332602"/>
          </a:xfrm>
          <a:prstGeom prst="line">
            <a:avLst/>
          </a:prstGeom>
          <a:ln>
            <a:solidFill>
              <a:schemeClr val="bg1">
                <a:lumMod val="75000"/>
              </a:schemeClr>
            </a:solidFill>
            <a:prstDash val="sysDot"/>
          </a:ln>
        </p:spPr>
        <p:style>
          <a:lnRef idx="1">
            <a:schemeClr val="accent1"/>
          </a:lnRef>
          <a:fillRef idx="0">
            <a:schemeClr val="accent1"/>
          </a:fillRef>
          <a:effectRef idx="0">
            <a:schemeClr val="accent1"/>
          </a:effectRef>
          <a:fontRef idx="minor">
            <a:schemeClr val="tx1"/>
          </a:fontRef>
        </p:style>
      </p:cxnSp>
      <p:grpSp>
        <p:nvGrpSpPr>
          <p:cNvPr id="5" name="组合 4"/>
          <p:cNvGrpSpPr/>
          <p:nvPr/>
        </p:nvGrpSpPr>
        <p:grpSpPr>
          <a:xfrm>
            <a:off x="403920" y="1197639"/>
            <a:ext cx="2580928" cy="2686569"/>
            <a:chOff x="261045" y="1150014"/>
            <a:chExt cx="2580928" cy="2686569"/>
          </a:xfrm>
        </p:grpSpPr>
        <p:grpSp>
          <p:nvGrpSpPr>
            <p:cNvPr id="9" name="组合 8"/>
            <p:cNvGrpSpPr/>
            <p:nvPr/>
          </p:nvGrpSpPr>
          <p:grpSpPr>
            <a:xfrm>
              <a:off x="261045" y="1150014"/>
              <a:ext cx="2580928" cy="2686569"/>
              <a:chOff x="987754" y="1456624"/>
              <a:chExt cx="2580928" cy="2686569"/>
            </a:xfrm>
          </p:grpSpPr>
          <p:sp>
            <p:nvSpPr>
              <p:cNvPr id="11" name="文本框 15"/>
              <p:cNvSpPr txBox="1"/>
              <p:nvPr/>
            </p:nvSpPr>
            <p:spPr>
              <a:xfrm>
                <a:off x="1619672" y="1456624"/>
                <a:ext cx="1881192" cy="372410"/>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吸引政府投资</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12" name="文本框 16"/>
              <p:cNvSpPr txBox="1"/>
              <p:nvPr/>
            </p:nvSpPr>
            <p:spPr>
              <a:xfrm>
                <a:off x="1619672" y="1765619"/>
                <a:ext cx="1949010" cy="2377574"/>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吸引政府直接投入资金进行充电站场的建设</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申请政府相关新能源、智能制造、环保、大数据等</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产业基金的投资支持</a:t>
                </a:r>
                <a:endParaRPr lang="en-US" altLang="zh-CN"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政府可以土地的方式进行投资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吸引国有企业参与投资</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13" name="椭圆 12"/>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grpSp>
          <p:nvGrpSpPr>
            <p:cNvPr id="3" name="组合 2"/>
            <p:cNvGrpSpPr/>
            <p:nvPr/>
          </p:nvGrpSpPr>
          <p:grpSpPr>
            <a:xfrm>
              <a:off x="357944" y="1377615"/>
              <a:ext cx="317500" cy="243898"/>
              <a:chOff x="1182257" y="3295378"/>
              <a:chExt cx="349250" cy="268288"/>
            </a:xfrm>
          </p:grpSpPr>
          <p:sp>
            <p:nvSpPr>
              <p:cNvPr id="30" name="Freeform 6"/>
              <p:cNvSpPr/>
              <p:nvPr/>
            </p:nvSpPr>
            <p:spPr bwMode="auto">
              <a:xfrm>
                <a:off x="1182257" y="3403328"/>
                <a:ext cx="349250" cy="160338"/>
              </a:xfrm>
              <a:custGeom>
                <a:avLst/>
                <a:gdLst>
                  <a:gd name="T0" fmla="*/ 3293 w 3391"/>
                  <a:gd name="T1" fmla="*/ 183 h 1407"/>
                  <a:gd name="T2" fmla="*/ 3146 w 3391"/>
                  <a:gd name="T3" fmla="*/ 175 h 1407"/>
                  <a:gd name="T4" fmla="*/ 2963 w 3391"/>
                  <a:gd name="T5" fmla="*/ 226 h 1407"/>
                  <a:gd name="T6" fmla="*/ 2889 w 3391"/>
                  <a:gd name="T7" fmla="*/ 112 h 1407"/>
                  <a:gd name="T8" fmla="*/ 2718 w 3391"/>
                  <a:gd name="T9" fmla="*/ 106 h 1407"/>
                  <a:gd name="T10" fmla="*/ 2537 w 3391"/>
                  <a:gd name="T11" fmla="*/ 163 h 1407"/>
                  <a:gd name="T12" fmla="*/ 2369 w 3391"/>
                  <a:gd name="T13" fmla="*/ 95 h 1407"/>
                  <a:gd name="T14" fmla="*/ 2127 w 3391"/>
                  <a:gd name="T15" fmla="*/ 202 h 1407"/>
                  <a:gd name="T16" fmla="*/ 1898 w 3391"/>
                  <a:gd name="T17" fmla="*/ 339 h 1407"/>
                  <a:gd name="T18" fmla="*/ 2036 w 3391"/>
                  <a:gd name="T19" fmla="*/ 356 h 1407"/>
                  <a:gd name="T20" fmla="*/ 2269 w 3391"/>
                  <a:gd name="T21" fmla="*/ 372 h 1407"/>
                  <a:gd name="T22" fmla="*/ 2429 w 3391"/>
                  <a:gd name="T23" fmla="*/ 446 h 1407"/>
                  <a:gd name="T24" fmla="*/ 2489 w 3391"/>
                  <a:gd name="T25" fmla="*/ 619 h 1407"/>
                  <a:gd name="T26" fmla="*/ 2417 w 3391"/>
                  <a:gd name="T27" fmla="*/ 783 h 1407"/>
                  <a:gd name="T28" fmla="*/ 2260 w 3391"/>
                  <a:gd name="T29" fmla="*/ 864 h 1407"/>
                  <a:gd name="T30" fmla="*/ 1569 w 3391"/>
                  <a:gd name="T31" fmla="*/ 882 h 1407"/>
                  <a:gd name="T32" fmla="*/ 1357 w 3391"/>
                  <a:gd name="T33" fmla="*/ 826 h 1407"/>
                  <a:gd name="T34" fmla="*/ 1192 w 3391"/>
                  <a:gd name="T35" fmla="*/ 715 h 1407"/>
                  <a:gd name="T36" fmla="*/ 1112 w 3391"/>
                  <a:gd name="T37" fmla="*/ 643 h 1407"/>
                  <a:gd name="T38" fmla="*/ 1171 w 3391"/>
                  <a:gd name="T39" fmla="*/ 663 h 1407"/>
                  <a:gd name="T40" fmla="*/ 1353 w 3391"/>
                  <a:gd name="T41" fmla="*/ 719 h 1407"/>
                  <a:gd name="T42" fmla="*/ 1569 w 3391"/>
                  <a:gd name="T43" fmla="*/ 751 h 1407"/>
                  <a:gd name="T44" fmla="*/ 2183 w 3391"/>
                  <a:gd name="T45" fmla="*/ 744 h 1407"/>
                  <a:gd name="T46" fmla="*/ 2305 w 3391"/>
                  <a:gd name="T47" fmla="*/ 704 h 1407"/>
                  <a:gd name="T48" fmla="*/ 2356 w 3391"/>
                  <a:gd name="T49" fmla="*/ 598 h 1407"/>
                  <a:gd name="T50" fmla="*/ 2295 w 3391"/>
                  <a:gd name="T51" fmla="*/ 515 h 1407"/>
                  <a:gd name="T52" fmla="*/ 2072 w 3391"/>
                  <a:gd name="T53" fmla="*/ 489 h 1407"/>
                  <a:gd name="T54" fmla="*/ 1788 w 3391"/>
                  <a:gd name="T55" fmla="*/ 469 h 1407"/>
                  <a:gd name="T56" fmla="*/ 1589 w 3391"/>
                  <a:gd name="T57" fmla="*/ 402 h 1407"/>
                  <a:gd name="T58" fmla="*/ 1490 w 3391"/>
                  <a:gd name="T59" fmla="*/ 354 h 1407"/>
                  <a:gd name="T60" fmla="*/ 1442 w 3391"/>
                  <a:gd name="T61" fmla="*/ 320 h 1407"/>
                  <a:gd name="T62" fmla="*/ 1318 w 3391"/>
                  <a:gd name="T63" fmla="*/ 231 h 1407"/>
                  <a:gd name="T64" fmla="*/ 1199 w 3391"/>
                  <a:gd name="T65" fmla="*/ 148 h 1407"/>
                  <a:gd name="T66" fmla="*/ 1042 w 3391"/>
                  <a:gd name="T67" fmla="*/ 54 h 1407"/>
                  <a:gd name="T68" fmla="*/ 850 w 3391"/>
                  <a:gd name="T69" fmla="*/ 0 h 1407"/>
                  <a:gd name="T70" fmla="*/ 591 w 3391"/>
                  <a:gd name="T71" fmla="*/ 51 h 1407"/>
                  <a:gd name="T72" fmla="*/ 393 w 3391"/>
                  <a:gd name="T73" fmla="*/ 135 h 1407"/>
                  <a:gd name="T74" fmla="*/ 175 w 3391"/>
                  <a:gd name="T75" fmla="*/ 233 h 1407"/>
                  <a:gd name="T76" fmla="*/ 23 w 3391"/>
                  <a:gd name="T77" fmla="*/ 303 h 1407"/>
                  <a:gd name="T78" fmla="*/ 592 w 3391"/>
                  <a:gd name="T79" fmla="*/ 1002 h 1407"/>
                  <a:gd name="T80" fmla="*/ 741 w 3391"/>
                  <a:gd name="T81" fmla="*/ 965 h 1407"/>
                  <a:gd name="T82" fmla="*/ 915 w 3391"/>
                  <a:gd name="T83" fmla="*/ 1036 h 1407"/>
                  <a:gd name="T84" fmla="*/ 1133 w 3391"/>
                  <a:gd name="T85" fmla="*/ 1150 h 1407"/>
                  <a:gd name="T86" fmla="*/ 1371 w 3391"/>
                  <a:gd name="T87" fmla="*/ 1271 h 1407"/>
                  <a:gd name="T88" fmla="*/ 1551 w 3391"/>
                  <a:gd name="T89" fmla="*/ 1361 h 1407"/>
                  <a:gd name="T90" fmla="*/ 1785 w 3391"/>
                  <a:gd name="T91" fmla="*/ 1406 h 1407"/>
                  <a:gd name="T92" fmla="*/ 1956 w 3391"/>
                  <a:gd name="T93" fmla="*/ 1354 h 1407"/>
                  <a:gd name="T94" fmla="*/ 2100 w 3391"/>
                  <a:gd name="T95" fmla="*/ 1267 h 1407"/>
                  <a:gd name="T96" fmla="*/ 2243 w 3391"/>
                  <a:gd name="T97" fmla="*/ 1177 h 1407"/>
                  <a:gd name="T98" fmla="*/ 2490 w 3391"/>
                  <a:gd name="T99" fmla="*/ 1018 h 1407"/>
                  <a:gd name="T100" fmla="*/ 2774 w 3391"/>
                  <a:gd name="T101" fmla="*/ 831 h 1407"/>
                  <a:gd name="T102" fmla="*/ 3034 w 3391"/>
                  <a:gd name="T103" fmla="*/ 658 h 1407"/>
                  <a:gd name="T104" fmla="*/ 3206 w 3391"/>
                  <a:gd name="T105" fmla="*/ 542 h 1407"/>
                  <a:gd name="T106" fmla="*/ 3362 w 3391"/>
                  <a:gd name="T107" fmla="*/ 402 h 1407"/>
                  <a:gd name="T108" fmla="*/ 3360 w 3391"/>
                  <a:gd name="T109" fmla="*/ 238 h 140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Lst>
                <a:rect l="0" t="0" r="r" b="b"/>
                <a:pathLst>
                  <a:path w="3391" h="1407">
                    <a:moveTo>
                      <a:pt x="3360" y="238"/>
                    </a:moveTo>
                    <a:lnTo>
                      <a:pt x="3350" y="226"/>
                    </a:lnTo>
                    <a:lnTo>
                      <a:pt x="3339" y="213"/>
                    </a:lnTo>
                    <a:lnTo>
                      <a:pt x="3324" y="202"/>
                    </a:lnTo>
                    <a:lnTo>
                      <a:pt x="3309" y="193"/>
                    </a:lnTo>
                    <a:lnTo>
                      <a:pt x="3293" y="183"/>
                    </a:lnTo>
                    <a:lnTo>
                      <a:pt x="3273" y="176"/>
                    </a:lnTo>
                    <a:lnTo>
                      <a:pt x="3251" y="171"/>
                    </a:lnTo>
                    <a:lnTo>
                      <a:pt x="3229" y="168"/>
                    </a:lnTo>
                    <a:lnTo>
                      <a:pt x="3203" y="168"/>
                    </a:lnTo>
                    <a:lnTo>
                      <a:pt x="3175" y="170"/>
                    </a:lnTo>
                    <a:lnTo>
                      <a:pt x="3146" y="175"/>
                    </a:lnTo>
                    <a:lnTo>
                      <a:pt x="3114" y="183"/>
                    </a:lnTo>
                    <a:lnTo>
                      <a:pt x="3079" y="195"/>
                    </a:lnTo>
                    <a:lnTo>
                      <a:pt x="3042" y="210"/>
                    </a:lnTo>
                    <a:lnTo>
                      <a:pt x="3002" y="230"/>
                    </a:lnTo>
                    <a:lnTo>
                      <a:pt x="2959" y="253"/>
                    </a:lnTo>
                    <a:lnTo>
                      <a:pt x="2963" y="226"/>
                    </a:lnTo>
                    <a:lnTo>
                      <a:pt x="2961" y="200"/>
                    </a:lnTo>
                    <a:lnTo>
                      <a:pt x="2955" y="176"/>
                    </a:lnTo>
                    <a:lnTo>
                      <a:pt x="2943" y="156"/>
                    </a:lnTo>
                    <a:lnTo>
                      <a:pt x="2928" y="138"/>
                    </a:lnTo>
                    <a:lnTo>
                      <a:pt x="2910" y="123"/>
                    </a:lnTo>
                    <a:lnTo>
                      <a:pt x="2889" y="112"/>
                    </a:lnTo>
                    <a:lnTo>
                      <a:pt x="2864" y="102"/>
                    </a:lnTo>
                    <a:lnTo>
                      <a:pt x="2840" y="97"/>
                    </a:lnTo>
                    <a:lnTo>
                      <a:pt x="2812" y="96"/>
                    </a:lnTo>
                    <a:lnTo>
                      <a:pt x="2781" y="97"/>
                    </a:lnTo>
                    <a:lnTo>
                      <a:pt x="2749" y="100"/>
                    </a:lnTo>
                    <a:lnTo>
                      <a:pt x="2718" y="106"/>
                    </a:lnTo>
                    <a:lnTo>
                      <a:pt x="2685" y="116"/>
                    </a:lnTo>
                    <a:lnTo>
                      <a:pt x="2653" y="129"/>
                    </a:lnTo>
                    <a:lnTo>
                      <a:pt x="2621" y="145"/>
                    </a:lnTo>
                    <a:lnTo>
                      <a:pt x="2591" y="167"/>
                    </a:lnTo>
                    <a:lnTo>
                      <a:pt x="2562" y="193"/>
                    </a:lnTo>
                    <a:lnTo>
                      <a:pt x="2537" y="163"/>
                    </a:lnTo>
                    <a:lnTo>
                      <a:pt x="2511" y="138"/>
                    </a:lnTo>
                    <a:lnTo>
                      <a:pt x="2486" y="120"/>
                    </a:lnTo>
                    <a:lnTo>
                      <a:pt x="2459" y="105"/>
                    </a:lnTo>
                    <a:lnTo>
                      <a:pt x="2430" y="97"/>
                    </a:lnTo>
                    <a:lnTo>
                      <a:pt x="2400" y="94"/>
                    </a:lnTo>
                    <a:lnTo>
                      <a:pt x="2369" y="95"/>
                    </a:lnTo>
                    <a:lnTo>
                      <a:pt x="2336" y="101"/>
                    </a:lnTo>
                    <a:lnTo>
                      <a:pt x="2300" y="113"/>
                    </a:lnTo>
                    <a:lnTo>
                      <a:pt x="2261" y="128"/>
                    </a:lnTo>
                    <a:lnTo>
                      <a:pt x="2220" y="148"/>
                    </a:lnTo>
                    <a:lnTo>
                      <a:pt x="2174" y="173"/>
                    </a:lnTo>
                    <a:lnTo>
                      <a:pt x="2127" y="202"/>
                    </a:lnTo>
                    <a:lnTo>
                      <a:pt x="2079" y="232"/>
                    </a:lnTo>
                    <a:lnTo>
                      <a:pt x="2033" y="259"/>
                    </a:lnTo>
                    <a:lnTo>
                      <a:pt x="1991" y="285"/>
                    </a:lnTo>
                    <a:lnTo>
                      <a:pt x="1953" y="308"/>
                    </a:lnTo>
                    <a:lnTo>
                      <a:pt x="1918" y="327"/>
                    </a:lnTo>
                    <a:lnTo>
                      <a:pt x="1898" y="339"/>
                    </a:lnTo>
                    <a:lnTo>
                      <a:pt x="1880" y="348"/>
                    </a:lnTo>
                    <a:lnTo>
                      <a:pt x="1901" y="352"/>
                    </a:lnTo>
                    <a:lnTo>
                      <a:pt x="1924" y="355"/>
                    </a:lnTo>
                    <a:lnTo>
                      <a:pt x="1947" y="356"/>
                    </a:lnTo>
                    <a:lnTo>
                      <a:pt x="1992" y="356"/>
                    </a:lnTo>
                    <a:lnTo>
                      <a:pt x="2036" y="356"/>
                    </a:lnTo>
                    <a:lnTo>
                      <a:pt x="2078" y="357"/>
                    </a:lnTo>
                    <a:lnTo>
                      <a:pt x="2119" y="358"/>
                    </a:lnTo>
                    <a:lnTo>
                      <a:pt x="2159" y="360"/>
                    </a:lnTo>
                    <a:lnTo>
                      <a:pt x="2197" y="363"/>
                    </a:lnTo>
                    <a:lnTo>
                      <a:pt x="2234" y="367"/>
                    </a:lnTo>
                    <a:lnTo>
                      <a:pt x="2269" y="372"/>
                    </a:lnTo>
                    <a:lnTo>
                      <a:pt x="2301" y="380"/>
                    </a:lnTo>
                    <a:lnTo>
                      <a:pt x="2332" y="389"/>
                    </a:lnTo>
                    <a:lnTo>
                      <a:pt x="2359" y="400"/>
                    </a:lnTo>
                    <a:lnTo>
                      <a:pt x="2385" y="413"/>
                    </a:lnTo>
                    <a:lnTo>
                      <a:pt x="2409" y="428"/>
                    </a:lnTo>
                    <a:lnTo>
                      <a:pt x="2429" y="446"/>
                    </a:lnTo>
                    <a:lnTo>
                      <a:pt x="2447" y="467"/>
                    </a:lnTo>
                    <a:lnTo>
                      <a:pt x="2462" y="491"/>
                    </a:lnTo>
                    <a:lnTo>
                      <a:pt x="2473" y="517"/>
                    </a:lnTo>
                    <a:lnTo>
                      <a:pt x="2482" y="548"/>
                    </a:lnTo>
                    <a:lnTo>
                      <a:pt x="2488" y="582"/>
                    </a:lnTo>
                    <a:lnTo>
                      <a:pt x="2489" y="619"/>
                    </a:lnTo>
                    <a:lnTo>
                      <a:pt x="2487" y="653"/>
                    </a:lnTo>
                    <a:lnTo>
                      <a:pt x="2480" y="685"/>
                    </a:lnTo>
                    <a:lnTo>
                      <a:pt x="2469" y="714"/>
                    </a:lnTo>
                    <a:lnTo>
                      <a:pt x="2455" y="739"/>
                    </a:lnTo>
                    <a:lnTo>
                      <a:pt x="2437" y="763"/>
                    </a:lnTo>
                    <a:lnTo>
                      <a:pt x="2417" y="783"/>
                    </a:lnTo>
                    <a:lnTo>
                      <a:pt x="2394" y="802"/>
                    </a:lnTo>
                    <a:lnTo>
                      <a:pt x="2370" y="818"/>
                    </a:lnTo>
                    <a:lnTo>
                      <a:pt x="2343" y="833"/>
                    </a:lnTo>
                    <a:lnTo>
                      <a:pt x="2316" y="845"/>
                    </a:lnTo>
                    <a:lnTo>
                      <a:pt x="2287" y="855"/>
                    </a:lnTo>
                    <a:lnTo>
                      <a:pt x="2260" y="864"/>
                    </a:lnTo>
                    <a:lnTo>
                      <a:pt x="2232" y="870"/>
                    </a:lnTo>
                    <a:lnTo>
                      <a:pt x="2204" y="875"/>
                    </a:lnTo>
                    <a:lnTo>
                      <a:pt x="2178" y="879"/>
                    </a:lnTo>
                    <a:lnTo>
                      <a:pt x="2153" y="881"/>
                    </a:lnTo>
                    <a:lnTo>
                      <a:pt x="2130" y="882"/>
                    </a:lnTo>
                    <a:lnTo>
                      <a:pt x="1569" y="882"/>
                    </a:lnTo>
                    <a:lnTo>
                      <a:pt x="1532" y="880"/>
                    </a:lnTo>
                    <a:lnTo>
                      <a:pt x="1496" y="875"/>
                    </a:lnTo>
                    <a:lnTo>
                      <a:pt x="1460" y="866"/>
                    </a:lnTo>
                    <a:lnTo>
                      <a:pt x="1425" y="854"/>
                    </a:lnTo>
                    <a:lnTo>
                      <a:pt x="1391" y="841"/>
                    </a:lnTo>
                    <a:lnTo>
                      <a:pt x="1357" y="826"/>
                    </a:lnTo>
                    <a:lnTo>
                      <a:pt x="1325" y="808"/>
                    </a:lnTo>
                    <a:lnTo>
                      <a:pt x="1296" y="790"/>
                    </a:lnTo>
                    <a:lnTo>
                      <a:pt x="1266" y="771"/>
                    </a:lnTo>
                    <a:lnTo>
                      <a:pt x="1239" y="752"/>
                    </a:lnTo>
                    <a:lnTo>
                      <a:pt x="1215" y="733"/>
                    </a:lnTo>
                    <a:lnTo>
                      <a:pt x="1192" y="715"/>
                    </a:lnTo>
                    <a:lnTo>
                      <a:pt x="1171" y="698"/>
                    </a:lnTo>
                    <a:lnTo>
                      <a:pt x="1153" y="682"/>
                    </a:lnTo>
                    <a:lnTo>
                      <a:pt x="1139" y="668"/>
                    </a:lnTo>
                    <a:lnTo>
                      <a:pt x="1126" y="657"/>
                    </a:lnTo>
                    <a:lnTo>
                      <a:pt x="1118" y="648"/>
                    </a:lnTo>
                    <a:lnTo>
                      <a:pt x="1112" y="643"/>
                    </a:lnTo>
                    <a:lnTo>
                      <a:pt x="1111" y="641"/>
                    </a:lnTo>
                    <a:lnTo>
                      <a:pt x="1113" y="642"/>
                    </a:lnTo>
                    <a:lnTo>
                      <a:pt x="1121" y="645"/>
                    </a:lnTo>
                    <a:lnTo>
                      <a:pt x="1133" y="650"/>
                    </a:lnTo>
                    <a:lnTo>
                      <a:pt x="1150" y="656"/>
                    </a:lnTo>
                    <a:lnTo>
                      <a:pt x="1171" y="663"/>
                    </a:lnTo>
                    <a:lnTo>
                      <a:pt x="1195" y="672"/>
                    </a:lnTo>
                    <a:lnTo>
                      <a:pt x="1223" y="682"/>
                    </a:lnTo>
                    <a:lnTo>
                      <a:pt x="1253" y="691"/>
                    </a:lnTo>
                    <a:lnTo>
                      <a:pt x="1284" y="700"/>
                    </a:lnTo>
                    <a:lnTo>
                      <a:pt x="1318" y="710"/>
                    </a:lnTo>
                    <a:lnTo>
                      <a:pt x="1353" y="719"/>
                    </a:lnTo>
                    <a:lnTo>
                      <a:pt x="1389" y="728"/>
                    </a:lnTo>
                    <a:lnTo>
                      <a:pt x="1426" y="735"/>
                    </a:lnTo>
                    <a:lnTo>
                      <a:pt x="1462" y="741"/>
                    </a:lnTo>
                    <a:lnTo>
                      <a:pt x="1499" y="746"/>
                    </a:lnTo>
                    <a:lnTo>
                      <a:pt x="1534" y="749"/>
                    </a:lnTo>
                    <a:lnTo>
                      <a:pt x="1569" y="751"/>
                    </a:lnTo>
                    <a:lnTo>
                      <a:pt x="2129" y="751"/>
                    </a:lnTo>
                    <a:lnTo>
                      <a:pt x="2131" y="751"/>
                    </a:lnTo>
                    <a:lnTo>
                      <a:pt x="2139" y="749"/>
                    </a:lnTo>
                    <a:lnTo>
                      <a:pt x="2150" y="748"/>
                    </a:lnTo>
                    <a:lnTo>
                      <a:pt x="2165" y="747"/>
                    </a:lnTo>
                    <a:lnTo>
                      <a:pt x="2183" y="744"/>
                    </a:lnTo>
                    <a:lnTo>
                      <a:pt x="2201" y="741"/>
                    </a:lnTo>
                    <a:lnTo>
                      <a:pt x="2223" y="736"/>
                    </a:lnTo>
                    <a:lnTo>
                      <a:pt x="2243" y="731"/>
                    </a:lnTo>
                    <a:lnTo>
                      <a:pt x="2265" y="724"/>
                    </a:lnTo>
                    <a:lnTo>
                      <a:pt x="2285" y="715"/>
                    </a:lnTo>
                    <a:lnTo>
                      <a:pt x="2305" y="704"/>
                    </a:lnTo>
                    <a:lnTo>
                      <a:pt x="2322" y="691"/>
                    </a:lnTo>
                    <a:lnTo>
                      <a:pt x="2337" y="677"/>
                    </a:lnTo>
                    <a:lnTo>
                      <a:pt x="2348" y="660"/>
                    </a:lnTo>
                    <a:lnTo>
                      <a:pt x="2355" y="641"/>
                    </a:lnTo>
                    <a:lnTo>
                      <a:pt x="2357" y="619"/>
                    </a:lnTo>
                    <a:lnTo>
                      <a:pt x="2356" y="598"/>
                    </a:lnTo>
                    <a:lnTo>
                      <a:pt x="2354" y="579"/>
                    </a:lnTo>
                    <a:lnTo>
                      <a:pt x="2348" y="563"/>
                    </a:lnTo>
                    <a:lnTo>
                      <a:pt x="2340" y="548"/>
                    </a:lnTo>
                    <a:lnTo>
                      <a:pt x="2328" y="535"/>
                    </a:lnTo>
                    <a:lnTo>
                      <a:pt x="2313" y="525"/>
                    </a:lnTo>
                    <a:lnTo>
                      <a:pt x="2295" y="515"/>
                    </a:lnTo>
                    <a:lnTo>
                      <a:pt x="2271" y="508"/>
                    </a:lnTo>
                    <a:lnTo>
                      <a:pt x="2242" y="502"/>
                    </a:lnTo>
                    <a:lnTo>
                      <a:pt x="2208" y="497"/>
                    </a:lnTo>
                    <a:lnTo>
                      <a:pt x="2169" y="493"/>
                    </a:lnTo>
                    <a:lnTo>
                      <a:pt x="2123" y="491"/>
                    </a:lnTo>
                    <a:lnTo>
                      <a:pt x="2072" y="489"/>
                    </a:lnTo>
                    <a:lnTo>
                      <a:pt x="2012" y="488"/>
                    </a:lnTo>
                    <a:lnTo>
                      <a:pt x="1947" y="488"/>
                    </a:lnTo>
                    <a:lnTo>
                      <a:pt x="1907" y="486"/>
                    </a:lnTo>
                    <a:lnTo>
                      <a:pt x="1866" y="482"/>
                    </a:lnTo>
                    <a:lnTo>
                      <a:pt x="1826" y="476"/>
                    </a:lnTo>
                    <a:lnTo>
                      <a:pt x="1788" y="469"/>
                    </a:lnTo>
                    <a:lnTo>
                      <a:pt x="1750" y="460"/>
                    </a:lnTo>
                    <a:lnTo>
                      <a:pt x="1715" y="450"/>
                    </a:lnTo>
                    <a:lnTo>
                      <a:pt x="1680" y="438"/>
                    </a:lnTo>
                    <a:lnTo>
                      <a:pt x="1647" y="426"/>
                    </a:lnTo>
                    <a:lnTo>
                      <a:pt x="1617" y="415"/>
                    </a:lnTo>
                    <a:lnTo>
                      <a:pt x="1589" y="402"/>
                    </a:lnTo>
                    <a:lnTo>
                      <a:pt x="1564" y="391"/>
                    </a:lnTo>
                    <a:lnTo>
                      <a:pt x="1542" y="381"/>
                    </a:lnTo>
                    <a:lnTo>
                      <a:pt x="1523" y="371"/>
                    </a:lnTo>
                    <a:lnTo>
                      <a:pt x="1508" y="364"/>
                    </a:lnTo>
                    <a:lnTo>
                      <a:pt x="1497" y="358"/>
                    </a:lnTo>
                    <a:lnTo>
                      <a:pt x="1490" y="354"/>
                    </a:lnTo>
                    <a:lnTo>
                      <a:pt x="1488" y="353"/>
                    </a:lnTo>
                    <a:lnTo>
                      <a:pt x="1486" y="351"/>
                    </a:lnTo>
                    <a:lnTo>
                      <a:pt x="1479" y="347"/>
                    </a:lnTo>
                    <a:lnTo>
                      <a:pt x="1470" y="341"/>
                    </a:lnTo>
                    <a:lnTo>
                      <a:pt x="1458" y="331"/>
                    </a:lnTo>
                    <a:lnTo>
                      <a:pt x="1442" y="320"/>
                    </a:lnTo>
                    <a:lnTo>
                      <a:pt x="1425" y="308"/>
                    </a:lnTo>
                    <a:lnTo>
                      <a:pt x="1406" y="293"/>
                    </a:lnTo>
                    <a:lnTo>
                      <a:pt x="1385" y="279"/>
                    </a:lnTo>
                    <a:lnTo>
                      <a:pt x="1363" y="263"/>
                    </a:lnTo>
                    <a:lnTo>
                      <a:pt x="1341" y="247"/>
                    </a:lnTo>
                    <a:lnTo>
                      <a:pt x="1318" y="231"/>
                    </a:lnTo>
                    <a:lnTo>
                      <a:pt x="1296" y="214"/>
                    </a:lnTo>
                    <a:lnTo>
                      <a:pt x="1274" y="199"/>
                    </a:lnTo>
                    <a:lnTo>
                      <a:pt x="1253" y="184"/>
                    </a:lnTo>
                    <a:lnTo>
                      <a:pt x="1233" y="171"/>
                    </a:lnTo>
                    <a:lnTo>
                      <a:pt x="1215" y="159"/>
                    </a:lnTo>
                    <a:lnTo>
                      <a:pt x="1199" y="148"/>
                    </a:lnTo>
                    <a:lnTo>
                      <a:pt x="1186" y="139"/>
                    </a:lnTo>
                    <a:lnTo>
                      <a:pt x="1157" y="122"/>
                    </a:lnTo>
                    <a:lnTo>
                      <a:pt x="1128" y="103"/>
                    </a:lnTo>
                    <a:lnTo>
                      <a:pt x="1100" y="86"/>
                    </a:lnTo>
                    <a:lnTo>
                      <a:pt x="1071" y="69"/>
                    </a:lnTo>
                    <a:lnTo>
                      <a:pt x="1042" y="54"/>
                    </a:lnTo>
                    <a:lnTo>
                      <a:pt x="1012" y="40"/>
                    </a:lnTo>
                    <a:lnTo>
                      <a:pt x="983" y="27"/>
                    </a:lnTo>
                    <a:lnTo>
                      <a:pt x="952" y="17"/>
                    </a:lnTo>
                    <a:lnTo>
                      <a:pt x="919" y="9"/>
                    </a:lnTo>
                    <a:lnTo>
                      <a:pt x="886" y="3"/>
                    </a:lnTo>
                    <a:lnTo>
                      <a:pt x="850" y="0"/>
                    </a:lnTo>
                    <a:lnTo>
                      <a:pt x="813" y="0"/>
                    </a:lnTo>
                    <a:lnTo>
                      <a:pt x="774" y="3"/>
                    </a:lnTo>
                    <a:lnTo>
                      <a:pt x="732" y="9"/>
                    </a:lnTo>
                    <a:lnTo>
                      <a:pt x="688" y="19"/>
                    </a:lnTo>
                    <a:lnTo>
                      <a:pt x="642" y="32"/>
                    </a:lnTo>
                    <a:lnTo>
                      <a:pt x="591" y="51"/>
                    </a:lnTo>
                    <a:lnTo>
                      <a:pt x="564" y="62"/>
                    </a:lnTo>
                    <a:lnTo>
                      <a:pt x="533" y="75"/>
                    </a:lnTo>
                    <a:lnTo>
                      <a:pt x="500" y="88"/>
                    </a:lnTo>
                    <a:lnTo>
                      <a:pt x="465" y="103"/>
                    </a:lnTo>
                    <a:lnTo>
                      <a:pt x="429" y="119"/>
                    </a:lnTo>
                    <a:lnTo>
                      <a:pt x="393" y="135"/>
                    </a:lnTo>
                    <a:lnTo>
                      <a:pt x="355" y="152"/>
                    </a:lnTo>
                    <a:lnTo>
                      <a:pt x="318" y="168"/>
                    </a:lnTo>
                    <a:lnTo>
                      <a:pt x="280" y="184"/>
                    </a:lnTo>
                    <a:lnTo>
                      <a:pt x="244" y="201"/>
                    </a:lnTo>
                    <a:lnTo>
                      <a:pt x="208" y="217"/>
                    </a:lnTo>
                    <a:lnTo>
                      <a:pt x="175" y="233"/>
                    </a:lnTo>
                    <a:lnTo>
                      <a:pt x="142" y="247"/>
                    </a:lnTo>
                    <a:lnTo>
                      <a:pt x="112" y="261"/>
                    </a:lnTo>
                    <a:lnTo>
                      <a:pt x="85" y="274"/>
                    </a:lnTo>
                    <a:lnTo>
                      <a:pt x="61" y="285"/>
                    </a:lnTo>
                    <a:lnTo>
                      <a:pt x="40" y="294"/>
                    </a:lnTo>
                    <a:lnTo>
                      <a:pt x="23" y="303"/>
                    </a:lnTo>
                    <a:lnTo>
                      <a:pt x="10" y="308"/>
                    </a:lnTo>
                    <a:lnTo>
                      <a:pt x="3" y="312"/>
                    </a:lnTo>
                    <a:lnTo>
                      <a:pt x="0" y="313"/>
                    </a:lnTo>
                    <a:lnTo>
                      <a:pt x="374" y="1143"/>
                    </a:lnTo>
                    <a:lnTo>
                      <a:pt x="565" y="1019"/>
                    </a:lnTo>
                    <a:lnTo>
                      <a:pt x="592" y="1002"/>
                    </a:lnTo>
                    <a:lnTo>
                      <a:pt x="618" y="988"/>
                    </a:lnTo>
                    <a:lnTo>
                      <a:pt x="643" y="978"/>
                    </a:lnTo>
                    <a:lnTo>
                      <a:pt x="667" y="969"/>
                    </a:lnTo>
                    <a:lnTo>
                      <a:pt x="691" y="964"/>
                    </a:lnTo>
                    <a:lnTo>
                      <a:pt x="716" y="963"/>
                    </a:lnTo>
                    <a:lnTo>
                      <a:pt x="741" y="965"/>
                    </a:lnTo>
                    <a:lnTo>
                      <a:pt x="768" y="971"/>
                    </a:lnTo>
                    <a:lnTo>
                      <a:pt x="798" y="981"/>
                    </a:lnTo>
                    <a:lnTo>
                      <a:pt x="830" y="994"/>
                    </a:lnTo>
                    <a:lnTo>
                      <a:pt x="864" y="1010"/>
                    </a:lnTo>
                    <a:lnTo>
                      <a:pt x="888" y="1023"/>
                    </a:lnTo>
                    <a:lnTo>
                      <a:pt x="915" y="1036"/>
                    </a:lnTo>
                    <a:lnTo>
                      <a:pt x="946" y="1053"/>
                    </a:lnTo>
                    <a:lnTo>
                      <a:pt x="979" y="1070"/>
                    </a:lnTo>
                    <a:lnTo>
                      <a:pt x="1015" y="1089"/>
                    </a:lnTo>
                    <a:lnTo>
                      <a:pt x="1053" y="1108"/>
                    </a:lnTo>
                    <a:lnTo>
                      <a:pt x="1093" y="1129"/>
                    </a:lnTo>
                    <a:lnTo>
                      <a:pt x="1133" y="1150"/>
                    </a:lnTo>
                    <a:lnTo>
                      <a:pt x="1175" y="1171"/>
                    </a:lnTo>
                    <a:lnTo>
                      <a:pt x="1217" y="1192"/>
                    </a:lnTo>
                    <a:lnTo>
                      <a:pt x="1257" y="1213"/>
                    </a:lnTo>
                    <a:lnTo>
                      <a:pt x="1297" y="1233"/>
                    </a:lnTo>
                    <a:lnTo>
                      <a:pt x="1335" y="1253"/>
                    </a:lnTo>
                    <a:lnTo>
                      <a:pt x="1371" y="1271"/>
                    </a:lnTo>
                    <a:lnTo>
                      <a:pt x="1404" y="1289"/>
                    </a:lnTo>
                    <a:lnTo>
                      <a:pt x="1435" y="1304"/>
                    </a:lnTo>
                    <a:lnTo>
                      <a:pt x="1462" y="1319"/>
                    </a:lnTo>
                    <a:lnTo>
                      <a:pt x="1486" y="1330"/>
                    </a:lnTo>
                    <a:lnTo>
                      <a:pt x="1504" y="1339"/>
                    </a:lnTo>
                    <a:lnTo>
                      <a:pt x="1551" y="1361"/>
                    </a:lnTo>
                    <a:lnTo>
                      <a:pt x="1596" y="1377"/>
                    </a:lnTo>
                    <a:lnTo>
                      <a:pt x="1639" y="1391"/>
                    </a:lnTo>
                    <a:lnTo>
                      <a:pt x="1679" y="1399"/>
                    </a:lnTo>
                    <a:lnTo>
                      <a:pt x="1717" y="1405"/>
                    </a:lnTo>
                    <a:lnTo>
                      <a:pt x="1751" y="1407"/>
                    </a:lnTo>
                    <a:lnTo>
                      <a:pt x="1785" y="1406"/>
                    </a:lnTo>
                    <a:lnTo>
                      <a:pt x="1817" y="1402"/>
                    </a:lnTo>
                    <a:lnTo>
                      <a:pt x="1847" y="1397"/>
                    </a:lnTo>
                    <a:lnTo>
                      <a:pt x="1876" y="1389"/>
                    </a:lnTo>
                    <a:lnTo>
                      <a:pt x="1903" y="1378"/>
                    </a:lnTo>
                    <a:lnTo>
                      <a:pt x="1930" y="1367"/>
                    </a:lnTo>
                    <a:lnTo>
                      <a:pt x="1956" y="1354"/>
                    </a:lnTo>
                    <a:lnTo>
                      <a:pt x="1980" y="1340"/>
                    </a:lnTo>
                    <a:lnTo>
                      <a:pt x="2005" y="1326"/>
                    </a:lnTo>
                    <a:lnTo>
                      <a:pt x="2029" y="1311"/>
                    </a:lnTo>
                    <a:lnTo>
                      <a:pt x="2052" y="1296"/>
                    </a:lnTo>
                    <a:lnTo>
                      <a:pt x="2076" y="1282"/>
                    </a:lnTo>
                    <a:lnTo>
                      <a:pt x="2100" y="1267"/>
                    </a:lnTo>
                    <a:lnTo>
                      <a:pt x="2114" y="1259"/>
                    </a:lnTo>
                    <a:lnTo>
                      <a:pt x="2132" y="1248"/>
                    </a:lnTo>
                    <a:lnTo>
                      <a:pt x="2155" y="1233"/>
                    </a:lnTo>
                    <a:lnTo>
                      <a:pt x="2181" y="1217"/>
                    </a:lnTo>
                    <a:lnTo>
                      <a:pt x="2210" y="1198"/>
                    </a:lnTo>
                    <a:lnTo>
                      <a:pt x="2243" y="1177"/>
                    </a:lnTo>
                    <a:lnTo>
                      <a:pt x="2279" y="1154"/>
                    </a:lnTo>
                    <a:lnTo>
                      <a:pt x="2317" y="1130"/>
                    </a:lnTo>
                    <a:lnTo>
                      <a:pt x="2357" y="1104"/>
                    </a:lnTo>
                    <a:lnTo>
                      <a:pt x="2400" y="1076"/>
                    </a:lnTo>
                    <a:lnTo>
                      <a:pt x="2444" y="1047"/>
                    </a:lnTo>
                    <a:lnTo>
                      <a:pt x="2490" y="1018"/>
                    </a:lnTo>
                    <a:lnTo>
                      <a:pt x="2536" y="987"/>
                    </a:lnTo>
                    <a:lnTo>
                      <a:pt x="2583" y="956"/>
                    </a:lnTo>
                    <a:lnTo>
                      <a:pt x="2630" y="924"/>
                    </a:lnTo>
                    <a:lnTo>
                      <a:pt x="2679" y="893"/>
                    </a:lnTo>
                    <a:lnTo>
                      <a:pt x="2726" y="861"/>
                    </a:lnTo>
                    <a:lnTo>
                      <a:pt x="2774" y="831"/>
                    </a:lnTo>
                    <a:lnTo>
                      <a:pt x="2820" y="799"/>
                    </a:lnTo>
                    <a:lnTo>
                      <a:pt x="2866" y="769"/>
                    </a:lnTo>
                    <a:lnTo>
                      <a:pt x="2911" y="739"/>
                    </a:lnTo>
                    <a:lnTo>
                      <a:pt x="2954" y="711"/>
                    </a:lnTo>
                    <a:lnTo>
                      <a:pt x="2995" y="684"/>
                    </a:lnTo>
                    <a:lnTo>
                      <a:pt x="3034" y="658"/>
                    </a:lnTo>
                    <a:lnTo>
                      <a:pt x="3070" y="633"/>
                    </a:lnTo>
                    <a:lnTo>
                      <a:pt x="3104" y="611"/>
                    </a:lnTo>
                    <a:lnTo>
                      <a:pt x="3134" y="590"/>
                    </a:lnTo>
                    <a:lnTo>
                      <a:pt x="3162" y="572"/>
                    </a:lnTo>
                    <a:lnTo>
                      <a:pt x="3186" y="555"/>
                    </a:lnTo>
                    <a:lnTo>
                      <a:pt x="3206" y="542"/>
                    </a:lnTo>
                    <a:lnTo>
                      <a:pt x="3222" y="531"/>
                    </a:lnTo>
                    <a:lnTo>
                      <a:pt x="3233" y="523"/>
                    </a:lnTo>
                    <a:lnTo>
                      <a:pt x="3275" y="492"/>
                    </a:lnTo>
                    <a:lnTo>
                      <a:pt x="3310" y="462"/>
                    </a:lnTo>
                    <a:lnTo>
                      <a:pt x="3339" y="432"/>
                    </a:lnTo>
                    <a:lnTo>
                      <a:pt x="3362" y="402"/>
                    </a:lnTo>
                    <a:lnTo>
                      <a:pt x="3379" y="373"/>
                    </a:lnTo>
                    <a:lnTo>
                      <a:pt x="3388" y="346"/>
                    </a:lnTo>
                    <a:lnTo>
                      <a:pt x="3391" y="318"/>
                    </a:lnTo>
                    <a:lnTo>
                      <a:pt x="3388" y="291"/>
                    </a:lnTo>
                    <a:lnTo>
                      <a:pt x="3378" y="264"/>
                    </a:lnTo>
                    <a:lnTo>
                      <a:pt x="3360" y="238"/>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sp>
            <p:nvSpPr>
              <p:cNvPr id="31" name="Freeform 9"/>
              <p:cNvSpPr>
                <a:spLocks noEditPoints="1"/>
              </p:cNvSpPr>
              <p:nvPr/>
            </p:nvSpPr>
            <p:spPr bwMode="auto">
              <a:xfrm>
                <a:off x="1299733" y="3295378"/>
                <a:ext cx="122238" cy="123825"/>
              </a:xfrm>
              <a:custGeom>
                <a:avLst/>
                <a:gdLst>
                  <a:gd name="T0" fmla="*/ 482 w 1084"/>
                  <a:gd name="T1" fmla="*/ 4 h 1085"/>
                  <a:gd name="T2" fmla="*/ 371 w 1084"/>
                  <a:gd name="T3" fmla="*/ 28 h 1085"/>
                  <a:gd name="T4" fmla="*/ 268 w 1084"/>
                  <a:gd name="T5" fmla="*/ 75 h 1085"/>
                  <a:gd name="T6" fmla="*/ 179 w 1084"/>
                  <a:gd name="T7" fmla="*/ 140 h 1085"/>
                  <a:gd name="T8" fmla="*/ 105 w 1084"/>
                  <a:gd name="T9" fmla="*/ 223 h 1085"/>
                  <a:gd name="T10" fmla="*/ 48 w 1084"/>
                  <a:gd name="T11" fmla="*/ 319 h 1085"/>
                  <a:gd name="T12" fmla="*/ 12 w 1084"/>
                  <a:gd name="T13" fmla="*/ 426 h 1085"/>
                  <a:gd name="T14" fmla="*/ 0 w 1084"/>
                  <a:gd name="T15" fmla="*/ 542 h 1085"/>
                  <a:gd name="T16" fmla="*/ 12 w 1084"/>
                  <a:gd name="T17" fmla="*/ 659 h 1085"/>
                  <a:gd name="T18" fmla="*/ 48 w 1084"/>
                  <a:gd name="T19" fmla="*/ 766 h 1085"/>
                  <a:gd name="T20" fmla="*/ 105 w 1084"/>
                  <a:gd name="T21" fmla="*/ 863 h 1085"/>
                  <a:gd name="T22" fmla="*/ 179 w 1084"/>
                  <a:gd name="T23" fmla="*/ 945 h 1085"/>
                  <a:gd name="T24" fmla="*/ 268 w 1084"/>
                  <a:gd name="T25" fmla="*/ 1011 h 1085"/>
                  <a:gd name="T26" fmla="*/ 371 w 1084"/>
                  <a:gd name="T27" fmla="*/ 1057 h 1085"/>
                  <a:gd name="T28" fmla="*/ 482 w 1084"/>
                  <a:gd name="T29" fmla="*/ 1082 h 1085"/>
                  <a:gd name="T30" fmla="*/ 600 w 1084"/>
                  <a:gd name="T31" fmla="*/ 1082 h 1085"/>
                  <a:gd name="T32" fmla="*/ 713 w 1084"/>
                  <a:gd name="T33" fmla="*/ 1057 h 1085"/>
                  <a:gd name="T34" fmla="*/ 815 w 1084"/>
                  <a:gd name="T35" fmla="*/ 1011 h 1085"/>
                  <a:gd name="T36" fmla="*/ 904 w 1084"/>
                  <a:gd name="T37" fmla="*/ 945 h 1085"/>
                  <a:gd name="T38" fmla="*/ 979 w 1084"/>
                  <a:gd name="T39" fmla="*/ 863 h 1085"/>
                  <a:gd name="T40" fmla="*/ 1036 w 1084"/>
                  <a:gd name="T41" fmla="*/ 766 h 1085"/>
                  <a:gd name="T42" fmla="*/ 1071 w 1084"/>
                  <a:gd name="T43" fmla="*/ 659 h 1085"/>
                  <a:gd name="T44" fmla="*/ 1084 w 1084"/>
                  <a:gd name="T45" fmla="*/ 542 h 1085"/>
                  <a:gd name="T46" fmla="*/ 1071 w 1084"/>
                  <a:gd name="T47" fmla="*/ 426 h 1085"/>
                  <a:gd name="T48" fmla="*/ 1036 w 1084"/>
                  <a:gd name="T49" fmla="*/ 319 h 1085"/>
                  <a:gd name="T50" fmla="*/ 979 w 1084"/>
                  <a:gd name="T51" fmla="*/ 223 h 1085"/>
                  <a:gd name="T52" fmla="*/ 904 w 1084"/>
                  <a:gd name="T53" fmla="*/ 140 h 1085"/>
                  <a:gd name="T54" fmla="*/ 815 w 1084"/>
                  <a:gd name="T55" fmla="*/ 75 h 1085"/>
                  <a:gd name="T56" fmla="*/ 713 w 1084"/>
                  <a:gd name="T57" fmla="*/ 28 h 1085"/>
                  <a:gd name="T58" fmla="*/ 600 w 1084"/>
                  <a:gd name="T59" fmla="*/ 4 h 1085"/>
                  <a:gd name="T60" fmla="*/ 665 w 1084"/>
                  <a:gd name="T61" fmla="*/ 741 h 1085"/>
                  <a:gd name="T62" fmla="*/ 622 w 1084"/>
                  <a:gd name="T63" fmla="*/ 770 h 1085"/>
                  <a:gd name="T64" fmla="*/ 566 w 1084"/>
                  <a:gd name="T65" fmla="*/ 786 h 1085"/>
                  <a:gd name="T66" fmla="*/ 526 w 1084"/>
                  <a:gd name="T67" fmla="*/ 867 h 1085"/>
                  <a:gd name="T68" fmla="*/ 488 w 1084"/>
                  <a:gd name="T69" fmla="*/ 787 h 1085"/>
                  <a:gd name="T70" fmla="*/ 422 w 1084"/>
                  <a:gd name="T71" fmla="*/ 771 h 1085"/>
                  <a:gd name="T72" fmla="*/ 395 w 1084"/>
                  <a:gd name="T73" fmla="*/ 686 h 1085"/>
                  <a:gd name="T74" fmla="*/ 440 w 1084"/>
                  <a:gd name="T75" fmla="*/ 714 h 1085"/>
                  <a:gd name="T76" fmla="*/ 495 w 1084"/>
                  <a:gd name="T77" fmla="*/ 729 h 1085"/>
                  <a:gd name="T78" fmla="*/ 526 w 1084"/>
                  <a:gd name="T79" fmla="*/ 548 h 1085"/>
                  <a:gd name="T80" fmla="*/ 457 w 1084"/>
                  <a:gd name="T81" fmla="*/ 510 h 1085"/>
                  <a:gd name="T82" fmla="*/ 417 w 1084"/>
                  <a:gd name="T83" fmla="*/ 475 h 1085"/>
                  <a:gd name="T84" fmla="*/ 398 w 1084"/>
                  <a:gd name="T85" fmla="*/ 438 h 1085"/>
                  <a:gd name="T86" fmla="*/ 392 w 1084"/>
                  <a:gd name="T87" fmla="*/ 395 h 1085"/>
                  <a:gd name="T88" fmla="*/ 401 w 1084"/>
                  <a:gd name="T89" fmla="*/ 344 h 1085"/>
                  <a:gd name="T90" fmla="*/ 429 w 1084"/>
                  <a:gd name="T91" fmla="*/ 300 h 1085"/>
                  <a:gd name="T92" fmla="*/ 472 w 1084"/>
                  <a:gd name="T93" fmla="*/ 268 h 1085"/>
                  <a:gd name="T94" fmla="*/ 526 w 1084"/>
                  <a:gd name="T95" fmla="*/ 253 h 1085"/>
                  <a:gd name="T96" fmla="*/ 566 w 1084"/>
                  <a:gd name="T97" fmla="*/ 185 h 1085"/>
                  <a:gd name="T98" fmla="*/ 600 w 1084"/>
                  <a:gd name="T99" fmla="*/ 254 h 1085"/>
                  <a:gd name="T100" fmla="*/ 652 w 1084"/>
                  <a:gd name="T101" fmla="*/ 264 h 1085"/>
                  <a:gd name="T102" fmla="*/ 668 w 1084"/>
                  <a:gd name="T103" fmla="*/ 340 h 1085"/>
                  <a:gd name="T104" fmla="*/ 623 w 1084"/>
                  <a:gd name="T105" fmla="*/ 316 h 1085"/>
                  <a:gd name="T106" fmla="*/ 566 w 1084"/>
                  <a:gd name="T107" fmla="*/ 307 h 1085"/>
                  <a:gd name="T108" fmla="*/ 602 w 1084"/>
                  <a:gd name="T109" fmla="*/ 516 h 1085"/>
                  <a:gd name="T110" fmla="*/ 656 w 1084"/>
                  <a:gd name="T111" fmla="*/ 552 h 1085"/>
                  <a:gd name="T112" fmla="*/ 686 w 1084"/>
                  <a:gd name="T113" fmla="*/ 588 h 1085"/>
                  <a:gd name="T114" fmla="*/ 701 w 1084"/>
                  <a:gd name="T115" fmla="*/ 628 h 1085"/>
                  <a:gd name="T116" fmla="*/ 700 w 1084"/>
                  <a:gd name="T117" fmla="*/ 676 h 1085"/>
                  <a:gd name="T118" fmla="*/ 682 w 1084"/>
                  <a:gd name="T119" fmla="*/ 721 h 1085"/>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Lst>
                <a:rect l="0" t="0" r="r" b="b"/>
                <a:pathLst>
                  <a:path w="1084" h="1085">
                    <a:moveTo>
                      <a:pt x="542" y="0"/>
                    </a:moveTo>
                    <a:lnTo>
                      <a:pt x="482" y="4"/>
                    </a:lnTo>
                    <a:lnTo>
                      <a:pt x="426" y="13"/>
                    </a:lnTo>
                    <a:lnTo>
                      <a:pt x="371" y="28"/>
                    </a:lnTo>
                    <a:lnTo>
                      <a:pt x="318" y="48"/>
                    </a:lnTo>
                    <a:lnTo>
                      <a:pt x="268" y="75"/>
                    </a:lnTo>
                    <a:lnTo>
                      <a:pt x="222" y="105"/>
                    </a:lnTo>
                    <a:lnTo>
                      <a:pt x="179" y="140"/>
                    </a:lnTo>
                    <a:lnTo>
                      <a:pt x="140" y="180"/>
                    </a:lnTo>
                    <a:lnTo>
                      <a:pt x="105" y="223"/>
                    </a:lnTo>
                    <a:lnTo>
                      <a:pt x="74" y="269"/>
                    </a:lnTo>
                    <a:lnTo>
                      <a:pt x="48" y="319"/>
                    </a:lnTo>
                    <a:lnTo>
                      <a:pt x="28" y="371"/>
                    </a:lnTo>
                    <a:lnTo>
                      <a:pt x="12" y="426"/>
                    </a:lnTo>
                    <a:lnTo>
                      <a:pt x="3" y="484"/>
                    </a:lnTo>
                    <a:lnTo>
                      <a:pt x="0" y="542"/>
                    </a:lnTo>
                    <a:lnTo>
                      <a:pt x="3" y="602"/>
                    </a:lnTo>
                    <a:lnTo>
                      <a:pt x="12" y="659"/>
                    </a:lnTo>
                    <a:lnTo>
                      <a:pt x="28" y="714"/>
                    </a:lnTo>
                    <a:lnTo>
                      <a:pt x="48" y="766"/>
                    </a:lnTo>
                    <a:lnTo>
                      <a:pt x="74" y="817"/>
                    </a:lnTo>
                    <a:lnTo>
                      <a:pt x="105" y="863"/>
                    </a:lnTo>
                    <a:lnTo>
                      <a:pt x="140" y="906"/>
                    </a:lnTo>
                    <a:lnTo>
                      <a:pt x="179" y="945"/>
                    </a:lnTo>
                    <a:lnTo>
                      <a:pt x="222" y="980"/>
                    </a:lnTo>
                    <a:lnTo>
                      <a:pt x="268" y="1011"/>
                    </a:lnTo>
                    <a:lnTo>
                      <a:pt x="318" y="1037"/>
                    </a:lnTo>
                    <a:lnTo>
                      <a:pt x="371" y="1057"/>
                    </a:lnTo>
                    <a:lnTo>
                      <a:pt x="426" y="1073"/>
                    </a:lnTo>
                    <a:lnTo>
                      <a:pt x="482" y="1082"/>
                    </a:lnTo>
                    <a:lnTo>
                      <a:pt x="542" y="1085"/>
                    </a:lnTo>
                    <a:lnTo>
                      <a:pt x="600" y="1082"/>
                    </a:lnTo>
                    <a:lnTo>
                      <a:pt x="658" y="1073"/>
                    </a:lnTo>
                    <a:lnTo>
                      <a:pt x="713" y="1057"/>
                    </a:lnTo>
                    <a:lnTo>
                      <a:pt x="766" y="1037"/>
                    </a:lnTo>
                    <a:lnTo>
                      <a:pt x="815" y="1011"/>
                    </a:lnTo>
                    <a:lnTo>
                      <a:pt x="861" y="980"/>
                    </a:lnTo>
                    <a:lnTo>
                      <a:pt x="904" y="945"/>
                    </a:lnTo>
                    <a:lnTo>
                      <a:pt x="944" y="906"/>
                    </a:lnTo>
                    <a:lnTo>
                      <a:pt x="979" y="863"/>
                    </a:lnTo>
                    <a:lnTo>
                      <a:pt x="1009" y="817"/>
                    </a:lnTo>
                    <a:lnTo>
                      <a:pt x="1036" y="766"/>
                    </a:lnTo>
                    <a:lnTo>
                      <a:pt x="1056" y="714"/>
                    </a:lnTo>
                    <a:lnTo>
                      <a:pt x="1071" y="659"/>
                    </a:lnTo>
                    <a:lnTo>
                      <a:pt x="1080" y="602"/>
                    </a:lnTo>
                    <a:lnTo>
                      <a:pt x="1084" y="542"/>
                    </a:lnTo>
                    <a:lnTo>
                      <a:pt x="1080" y="484"/>
                    </a:lnTo>
                    <a:lnTo>
                      <a:pt x="1071" y="426"/>
                    </a:lnTo>
                    <a:lnTo>
                      <a:pt x="1056" y="371"/>
                    </a:lnTo>
                    <a:lnTo>
                      <a:pt x="1036" y="319"/>
                    </a:lnTo>
                    <a:lnTo>
                      <a:pt x="1009" y="269"/>
                    </a:lnTo>
                    <a:lnTo>
                      <a:pt x="979" y="223"/>
                    </a:lnTo>
                    <a:lnTo>
                      <a:pt x="944" y="180"/>
                    </a:lnTo>
                    <a:lnTo>
                      <a:pt x="904" y="140"/>
                    </a:lnTo>
                    <a:lnTo>
                      <a:pt x="861" y="105"/>
                    </a:lnTo>
                    <a:lnTo>
                      <a:pt x="815" y="75"/>
                    </a:lnTo>
                    <a:lnTo>
                      <a:pt x="766" y="48"/>
                    </a:lnTo>
                    <a:lnTo>
                      <a:pt x="713" y="28"/>
                    </a:lnTo>
                    <a:lnTo>
                      <a:pt x="658" y="13"/>
                    </a:lnTo>
                    <a:lnTo>
                      <a:pt x="600" y="4"/>
                    </a:lnTo>
                    <a:lnTo>
                      <a:pt x="542" y="0"/>
                    </a:lnTo>
                    <a:close/>
                    <a:moveTo>
                      <a:pt x="665" y="741"/>
                    </a:moveTo>
                    <a:lnTo>
                      <a:pt x="646" y="756"/>
                    </a:lnTo>
                    <a:lnTo>
                      <a:pt x="622" y="770"/>
                    </a:lnTo>
                    <a:lnTo>
                      <a:pt x="595" y="779"/>
                    </a:lnTo>
                    <a:lnTo>
                      <a:pt x="566" y="786"/>
                    </a:lnTo>
                    <a:lnTo>
                      <a:pt x="566" y="867"/>
                    </a:lnTo>
                    <a:lnTo>
                      <a:pt x="526" y="867"/>
                    </a:lnTo>
                    <a:lnTo>
                      <a:pt x="526" y="789"/>
                    </a:lnTo>
                    <a:lnTo>
                      <a:pt x="488" y="787"/>
                    </a:lnTo>
                    <a:lnTo>
                      <a:pt x="454" y="781"/>
                    </a:lnTo>
                    <a:lnTo>
                      <a:pt x="422" y="771"/>
                    </a:lnTo>
                    <a:lnTo>
                      <a:pt x="395" y="756"/>
                    </a:lnTo>
                    <a:lnTo>
                      <a:pt x="395" y="686"/>
                    </a:lnTo>
                    <a:lnTo>
                      <a:pt x="417" y="702"/>
                    </a:lnTo>
                    <a:lnTo>
                      <a:pt x="440" y="714"/>
                    </a:lnTo>
                    <a:lnTo>
                      <a:pt x="467" y="723"/>
                    </a:lnTo>
                    <a:lnTo>
                      <a:pt x="495" y="729"/>
                    </a:lnTo>
                    <a:lnTo>
                      <a:pt x="526" y="733"/>
                    </a:lnTo>
                    <a:lnTo>
                      <a:pt x="526" y="548"/>
                    </a:lnTo>
                    <a:lnTo>
                      <a:pt x="488" y="528"/>
                    </a:lnTo>
                    <a:lnTo>
                      <a:pt x="457" y="510"/>
                    </a:lnTo>
                    <a:lnTo>
                      <a:pt x="433" y="492"/>
                    </a:lnTo>
                    <a:lnTo>
                      <a:pt x="417" y="475"/>
                    </a:lnTo>
                    <a:lnTo>
                      <a:pt x="406" y="456"/>
                    </a:lnTo>
                    <a:lnTo>
                      <a:pt x="398" y="438"/>
                    </a:lnTo>
                    <a:lnTo>
                      <a:pt x="394" y="416"/>
                    </a:lnTo>
                    <a:lnTo>
                      <a:pt x="392" y="395"/>
                    </a:lnTo>
                    <a:lnTo>
                      <a:pt x="395" y="368"/>
                    </a:lnTo>
                    <a:lnTo>
                      <a:pt x="401" y="344"/>
                    </a:lnTo>
                    <a:lnTo>
                      <a:pt x="414" y="322"/>
                    </a:lnTo>
                    <a:lnTo>
                      <a:pt x="429" y="300"/>
                    </a:lnTo>
                    <a:lnTo>
                      <a:pt x="450" y="283"/>
                    </a:lnTo>
                    <a:lnTo>
                      <a:pt x="472" y="268"/>
                    </a:lnTo>
                    <a:lnTo>
                      <a:pt x="498" y="258"/>
                    </a:lnTo>
                    <a:lnTo>
                      <a:pt x="526" y="253"/>
                    </a:lnTo>
                    <a:lnTo>
                      <a:pt x="526" y="185"/>
                    </a:lnTo>
                    <a:lnTo>
                      <a:pt x="566" y="185"/>
                    </a:lnTo>
                    <a:lnTo>
                      <a:pt x="566" y="251"/>
                    </a:lnTo>
                    <a:lnTo>
                      <a:pt x="600" y="254"/>
                    </a:lnTo>
                    <a:lnTo>
                      <a:pt x="629" y="258"/>
                    </a:lnTo>
                    <a:lnTo>
                      <a:pt x="652" y="264"/>
                    </a:lnTo>
                    <a:lnTo>
                      <a:pt x="668" y="272"/>
                    </a:lnTo>
                    <a:lnTo>
                      <a:pt x="668" y="340"/>
                    </a:lnTo>
                    <a:lnTo>
                      <a:pt x="648" y="327"/>
                    </a:lnTo>
                    <a:lnTo>
                      <a:pt x="623" y="316"/>
                    </a:lnTo>
                    <a:lnTo>
                      <a:pt x="596" y="310"/>
                    </a:lnTo>
                    <a:lnTo>
                      <a:pt x="566" y="307"/>
                    </a:lnTo>
                    <a:lnTo>
                      <a:pt x="566" y="498"/>
                    </a:lnTo>
                    <a:lnTo>
                      <a:pt x="602" y="516"/>
                    </a:lnTo>
                    <a:lnTo>
                      <a:pt x="631" y="534"/>
                    </a:lnTo>
                    <a:lnTo>
                      <a:pt x="656" y="552"/>
                    </a:lnTo>
                    <a:lnTo>
                      <a:pt x="673" y="569"/>
                    </a:lnTo>
                    <a:lnTo>
                      <a:pt x="686" y="588"/>
                    </a:lnTo>
                    <a:lnTo>
                      <a:pt x="695" y="607"/>
                    </a:lnTo>
                    <a:lnTo>
                      <a:pt x="701" y="628"/>
                    </a:lnTo>
                    <a:lnTo>
                      <a:pt x="702" y="649"/>
                    </a:lnTo>
                    <a:lnTo>
                      <a:pt x="700" y="676"/>
                    </a:lnTo>
                    <a:lnTo>
                      <a:pt x="693" y="700"/>
                    </a:lnTo>
                    <a:lnTo>
                      <a:pt x="682" y="721"/>
                    </a:lnTo>
                    <a:lnTo>
                      <a:pt x="665" y="741"/>
                    </a:lnTo>
                    <a:close/>
                  </a:path>
                </a:pathLst>
              </a:custGeom>
              <a:solidFill>
                <a:schemeClr val="bg1"/>
              </a:solidFill>
              <a:ln w="0">
                <a:noFill/>
                <a:prstDash val="solid"/>
                <a:round/>
              </a:ln>
            </p:spPr>
            <p:txBody>
              <a:bodyPr vert="horz" wrap="square" lIns="91440" tIns="45720" rIns="91440" bIns="45720" numCol="1" anchor="t" anchorCtr="0" compatLnSpc="1"/>
              <a:lstStyle/>
              <a:p>
                <a:endParaRPr lang="zh-CN" altLang="en-US"/>
              </a:p>
            </p:txBody>
          </p:sp>
        </p:grpSp>
      </p:grpSp>
      <p:grpSp>
        <p:nvGrpSpPr>
          <p:cNvPr id="37" name="组合 36"/>
          <p:cNvGrpSpPr/>
          <p:nvPr/>
        </p:nvGrpSpPr>
        <p:grpSpPr>
          <a:xfrm>
            <a:off x="3313572" y="1197639"/>
            <a:ext cx="2541685" cy="2686569"/>
            <a:chOff x="3170697" y="1150014"/>
            <a:chExt cx="2541685" cy="2686569"/>
          </a:xfrm>
        </p:grpSpPr>
        <p:grpSp>
          <p:nvGrpSpPr>
            <p:cNvPr id="15" name="组合 14"/>
            <p:cNvGrpSpPr/>
            <p:nvPr/>
          </p:nvGrpSpPr>
          <p:grpSpPr>
            <a:xfrm>
              <a:off x="3170697" y="1150014"/>
              <a:ext cx="2541685" cy="2686569"/>
              <a:chOff x="987754" y="1456624"/>
              <a:chExt cx="2541685" cy="2686569"/>
            </a:xfrm>
          </p:grpSpPr>
          <p:sp>
            <p:nvSpPr>
              <p:cNvPr id="18" name="文本框 15"/>
              <p:cNvSpPr txBox="1"/>
              <p:nvPr/>
            </p:nvSpPr>
            <p:spPr>
              <a:xfrm>
                <a:off x="1619672" y="1456624"/>
                <a:ext cx="1881192" cy="345094"/>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获取政府补贴</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20" name="文本框 16"/>
              <p:cNvSpPr txBox="1"/>
              <p:nvPr/>
            </p:nvSpPr>
            <p:spPr>
              <a:xfrm>
                <a:off x="1619672" y="1765619"/>
                <a:ext cx="1909767" cy="2377574"/>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申请新能源汽车</a:t>
                </a:r>
                <a:r>
                  <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rPr>
                  <a:t>充电基础设施建设、运营政府奖励与补贴</a:t>
                </a:r>
                <a:endParaRPr lang="zh-CN" altLang="en-US" sz="1100" b="1"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申请新能源车相关补贴</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申请政府环保相关补贴</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申请新型产业相关补贴</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申请政府高新技术企业相关补贴</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1" name="椭圆 20"/>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36" name="Freeform 6"/>
            <p:cNvSpPr>
              <a:spLocks noEditPoints="1"/>
            </p:cNvSpPr>
            <p:nvPr/>
          </p:nvSpPr>
          <p:spPr bwMode="auto">
            <a:xfrm>
              <a:off x="3294898" y="1356039"/>
              <a:ext cx="255587" cy="268288"/>
            </a:xfrm>
            <a:custGeom>
              <a:avLst/>
              <a:gdLst>
                <a:gd name="T0" fmla="*/ 2116 w 3223"/>
                <a:gd name="T1" fmla="*/ 807 h 3377"/>
                <a:gd name="T2" fmla="*/ 2269 w 3223"/>
                <a:gd name="T3" fmla="*/ 641 h 3377"/>
                <a:gd name="T4" fmla="*/ 2380 w 3223"/>
                <a:gd name="T5" fmla="*/ 443 h 3377"/>
                <a:gd name="T6" fmla="*/ 2435 w 3223"/>
                <a:gd name="T7" fmla="*/ 311 h 3377"/>
                <a:gd name="T8" fmla="*/ 2433 w 3223"/>
                <a:gd name="T9" fmla="*/ 193 h 3377"/>
                <a:gd name="T10" fmla="*/ 2372 w 3223"/>
                <a:gd name="T11" fmla="*/ 69 h 3377"/>
                <a:gd name="T12" fmla="*/ 2190 w 3223"/>
                <a:gd name="T13" fmla="*/ 7 h 3377"/>
                <a:gd name="T14" fmla="*/ 1952 w 3223"/>
                <a:gd name="T15" fmla="*/ 38 h 3377"/>
                <a:gd name="T16" fmla="*/ 1790 w 3223"/>
                <a:gd name="T17" fmla="*/ 132 h 3377"/>
                <a:gd name="T18" fmla="*/ 1628 w 3223"/>
                <a:gd name="T19" fmla="*/ 199 h 3377"/>
                <a:gd name="T20" fmla="*/ 1416 w 3223"/>
                <a:gd name="T21" fmla="*/ 157 h 3377"/>
                <a:gd name="T22" fmla="*/ 1209 w 3223"/>
                <a:gd name="T23" fmla="*/ 53 h 3377"/>
                <a:gd name="T24" fmla="*/ 958 w 3223"/>
                <a:gd name="T25" fmla="*/ 0 h 3377"/>
                <a:gd name="T26" fmla="*/ 807 w 3223"/>
                <a:gd name="T27" fmla="*/ 59 h 3377"/>
                <a:gd name="T28" fmla="*/ 747 w 3223"/>
                <a:gd name="T29" fmla="*/ 194 h 3377"/>
                <a:gd name="T30" fmla="*/ 743 w 3223"/>
                <a:gd name="T31" fmla="*/ 311 h 3377"/>
                <a:gd name="T32" fmla="*/ 798 w 3223"/>
                <a:gd name="T33" fmla="*/ 443 h 3377"/>
                <a:gd name="T34" fmla="*/ 909 w 3223"/>
                <a:gd name="T35" fmla="*/ 641 h 3377"/>
                <a:gd name="T36" fmla="*/ 1062 w 3223"/>
                <a:gd name="T37" fmla="*/ 807 h 3377"/>
                <a:gd name="T38" fmla="*/ 1183 w 3223"/>
                <a:gd name="T39" fmla="*/ 1016 h 3377"/>
                <a:gd name="T40" fmla="*/ 833 w 3223"/>
                <a:gd name="T41" fmla="*/ 1111 h 3377"/>
                <a:gd name="T42" fmla="*/ 555 w 3223"/>
                <a:gd name="T43" fmla="*/ 1357 h 3377"/>
                <a:gd name="T44" fmla="*/ 343 w 3223"/>
                <a:gd name="T45" fmla="*/ 1698 h 3377"/>
                <a:gd name="T46" fmla="*/ 189 w 3223"/>
                <a:gd name="T47" fmla="*/ 2077 h 3377"/>
                <a:gd name="T48" fmla="*/ 86 w 3223"/>
                <a:gd name="T49" fmla="*/ 2438 h 3377"/>
                <a:gd name="T50" fmla="*/ 26 w 3223"/>
                <a:gd name="T51" fmla="*/ 2723 h 3377"/>
                <a:gd name="T52" fmla="*/ 1 w 3223"/>
                <a:gd name="T53" fmla="*/ 2874 h 3377"/>
                <a:gd name="T54" fmla="*/ 39 w 3223"/>
                <a:gd name="T55" fmla="*/ 3077 h 3377"/>
                <a:gd name="T56" fmla="*/ 219 w 3223"/>
                <a:gd name="T57" fmla="*/ 3304 h 3377"/>
                <a:gd name="T58" fmla="*/ 2779 w 3223"/>
                <a:gd name="T59" fmla="*/ 3377 h 3377"/>
                <a:gd name="T60" fmla="*/ 3041 w 3223"/>
                <a:gd name="T61" fmla="*/ 3275 h 3377"/>
                <a:gd name="T62" fmla="*/ 3201 w 3223"/>
                <a:gd name="T63" fmla="*/ 3031 h 3377"/>
                <a:gd name="T64" fmla="*/ 3219 w 3223"/>
                <a:gd name="T65" fmla="*/ 2860 h 3377"/>
                <a:gd name="T66" fmla="*/ 3189 w 3223"/>
                <a:gd name="T67" fmla="*/ 2683 h 3377"/>
                <a:gd name="T68" fmla="*/ 3122 w 3223"/>
                <a:gd name="T69" fmla="*/ 2381 h 3377"/>
                <a:gd name="T70" fmla="*/ 3010 w 3223"/>
                <a:gd name="T71" fmla="*/ 2015 h 3377"/>
                <a:gd name="T72" fmla="*/ 2848 w 3223"/>
                <a:gd name="T73" fmla="*/ 1638 h 3377"/>
                <a:gd name="T74" fmla="*/ 2625 w 3223"/>
                <a:gd name="T75" fmla="*/ 1308 h 3377"/>
                <a:gd name="T76" fmla="*/ 2337 w 3223"/>
                <a:gd name="T77" fmla="*/ 1083 h 3377"/>
                <a:gd name="T78" fmla="*/ 2137 w 3223"/>
                <a:gd name="T79" fmla="*/ 2452 h 3377"/>
                <a:gd name="T80" fmla="*/ 2238 w 3223"/>
                <a:gd name="T81" fmla="*/ 2532 h 3377"/>
                <a:gd name="T82" fmla="*/ 2182 w 3223"/>
                <a:gd name="T83" fmla="*/ 2650 h 3377"/>
                <a:gd name="T84" fmla="*/ 1706 w 3223"/>
                <a:gd name="T85" fmla="*/ 2979 h 3377"/>
                <a:gd name="T86" fmla="*/ 1590 w 3223"/>
                <a:gd name="T87" fmla="*/ 3034 h 3377"/>
                <a:gd name="T88" fmla="*/ 1510 w 3223"/>
                <a:gd name="T89" fmla="*/ 2932 h 3377"/>
                <a:gd name="T90" fmla="*/ 1006 w 3223"/>
                <a:gd name="T91" fmla="*/ 2621 h 3377"/>
                <a:gd name="T92" fmla="*/ 1006 w 3223"/>
                <a:gd name="T93" fmla="*/ 2491 h 3377"/>
                <a:gd name="T94" fmla="*/ 1510 w 3223"/>
                <a:gd name="T95" fmla="*/ 2321 h 3377"/>
                <a:gd name="T96" fmla="*/ 994 w 3223"/>
                <a:gd name="T97" fmla="*/ 2263 h 3377"/>
                <a:gd name="T98" fmla="*/ 1022 w 3223"/>
                <a:gd name="T99" fmla="*/ 2136 h 3377"/>
                <a:gd name="T100" fmla="*/ 1071 w 3223"/>
                <a:gd name="T101" fmla="*/ 1572 h 3377"/>
                <a:gd name="T102" fmla="*/ 1101 w 3223"/>
                <a:gd name="T103" fmla="*/ 1462 h 3377"/>
                <a:gd name="T104" fmla="*/ 1214 w 3223"/>
                <a:gd name="T105" fmla="*/ 1446 h 3377"/>
                <a:gd name="T106" fmla="*/ 1982 w 3223"/>
                <a:gd name="T107" fmla="*/ 1487 h 3377"/>
                <a:gd name="T108" fmla="*/ 2084 w 3223"/>
                <a:gd name="T109" fmla="*/ 1437 h 3377"/>
                <a:gd name="T110" fmla="*/ 2172 w 3223"/>
                <a:gd name="T111" fmla="*/ 1513 h 3377"/>
                <a:gd name="T112" fmla="*/ 2137 w 3223"/>
                <a:gd name="T113" fmla="*/ 2113 h 3377"/>
                <a:gd name="T114" fmla="*/ 2238 w 3223"/>
                <a:gd name="T115" fmla="*/ 2193 h 3377"/>
                <a:gd name="T116" fmla="*/ 2182 w 3223"/>
                <a:gd name="T117" fmla="*/ 2310 h 337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Lst>
              <a:rect l="0" t="0" r="r" b="b"/>
              <a:pathLst>
                <a:path w="3223" h="3377">
                  <a:moveTo>
                    <a:pt x="1183" y="847"/>
                  </a:moveTo>
                  <a:lnTo>
                    <a:pt x="1995" y="847"/>
                  </a:lnTo>
                  <a:lnTo>
                    <a:pt x="2027" y="844"/>
                  </a:lnTo>
                  <a:lnTo>
                    <a:pt x="2057" y="837"/>
                  </a:lnTo>
                  <a:lnTo>
                    <a:pt x="2086" y="824"/>
                  </a:lnTo>
                  <a:lnTo>
                    <a:pt x="2116" y="807"/>
                  </a:lnTo>
                  <a:lnTo>
                    <a:pt x="2144" y="786"/>
                  </a:lnTo>
                  <a:lnTo>
                    <a:pt x="2171" y="762"/>
                  </a:lnTo>
                  <a:lnTo>
                    <a:pt x="2197" y="734"/>
                  </a:lnTo>
                  <a:lnTo>
                    <a:pt x="2222" y="706"/>
                  </a:lnTo>
                  <a:lnTo>
                    <a:pt x="2247" y="674"/>
                  </a:lnTo>
                  <a:lnTo>
                    <a:pt x="2269" y="641"/>
                  </a:lnTo>
                  <a:lnTo>
                    <a:pt x="2291" y="608"/>
                  </a:lnTo>
                  <a:lnTo>
                    <a:pt x="2311" y="574"/>
                  </a:lnTo>
                  <a:lnTo>
                    <a:pt x="2331" y="540"/>
                  </a:lnTo>
                  <a:lnTo>
                    <a:pt x="2349" y="506"/>
                  </a:lnTo>
                  <a:lnTo>
                    <a:pt x="2365" y="473"/>
                  </a:lnTo>
                  <a:lnTo>
                    <a:pt x="2380" y="443"/>
                  </a:lnTo>
                  <a:lnTo>
                    <a:pt x="2393" y="413"/>
                  </a:lnTo>
                  <a:lnTo>
                    <a:pt x="2405" y="386"/>
                  </a:lnTo>
                  <a:lnTo>
                    <a:pt x="2416" y="362"/>
                  </a:lnTo>
                  <a:lnTo>
                    <a:pt x="2424" y="341"/>
                  </a:lnTo>
                  <a:lnTo>
                    <a:pt x="2431" y="324"/>
                  </a:lnTo>
                  <a:lnTo>
                    <a:pt x="2435" y="311"/>
                  </a:lnTo>
                  <a:lnTo>
                    <a:pt x="2438" y="303"/>
                  </a:lnTo>
                  <a:lnTo>
                    <a:pt x="2439" y="301"/>
                  </a:lnTo>
                  <a:lnTo>
                    <a:pt x="2439" y="273"/>
                  </a:lnTo>
                  <a:lnTo>
                    <a:pt x="2438" y="245"/>
                  </a:lnTo>
                  <a:lnTo>
                    <a:pt x="2436" y="218"/>
                  </a:lnTo>
                  <a:lnTo>
                    <a:pt x="2433" y="193"/>
                  </a:lnTo>
                  <a:lnTo>
                    <a:pt x="2429" y="168"/>
                  </a:lnTo>
                  <a:lnTo>
                    <a:pt x="2423" y="146"/>
                  </a:lnTo>
                  <a:lnTo>
                    <a:pt x="2413" y="124"/>
                  </a:lnTo>
                  <a:lnTo>
                    <a:pt x="2402" y="104"/>
                  </a:lnTo>
                  <a:lnTo>
                    <a:pt x="2389" y="85"/>
                  </a:lnTo>
                  <a:lnTo>
                    <a:pt x="2372" y="69"/>
                  </a:lnTo>
                  <a:lnTo>
                    <a:pt x="2352" y="53"/>
                  </a:lnTo>
                  <a:lnTo>
                    <a:pt x="2328" y="40"/>
                  </a:lnTo>
                  <a:lnTo>
                    <a:pt x="2300" y="29"/>
                  </a:lnTo>
                  <a:lnTo>
                    <a:pt x="2268" y="20"/>
                  </a:lnTo>
                  <a:lnTo>
                    <a:pt x="2232" y="12"/>
                  </a:lnTo>
                  <a:lnTo>
                    <a:pt x="2190" y="7"/>
                  </a:lnTo>
                  <a:lnTo>
                    <a:pt x="2144" y="4"/>
                  </a:lnTo>
                  <a:lnTo>
                    <a:pt x="2099" y="5"/>
                  </a:lnTo>
                  <a:lnTo>
                    <a:pt x="2058" y="9"/>
                  </a:lnTo>
                  <a:lnTo>
                    <a:pt x="2020" y="15"/>
                  </a:lnTo>
                  <a:lnTo>
                    <a:pt x="1985" y="26"/>
                  </a:lnTo>
                  <a:lnTo>
                    <a:pt x="1952" y="38"/>
                  </a:lnTo>
                  <a:lnTo>
                    <a:pt x="1922" y="51"/>
                  </a:lnTo>
                  <a:lnTo>
                    <a:pt x="1893" y="67"/>
                  </a:lnTo>
                  <a:lnTo>
                    <a:pt x="1867" y="82"/>
                  </a:lnTo>
                  <a:lnTo>
                    <a:pt x="1840" y="99"/>
                  </a:lnTo>
                  <a:lnTo>
                    <a:pt x="1815" y="116"/>
                  </a:lnTo>
                  <a:lnTo>
                    <a:pt x="1790" y="132"/>
                  </a:lnTo>
                  <a:lnTo>
                    <a:pt x="1765" y="148"/>
                  </a:lnTo>
                  <a:lnTo>
                    <a:pt x="1740" y="162"/>
                  </a:lnTo>
                  <a:lnTo>
                    <a:pt x="1714" y="174"/>
                  </a:lnTo>
                  <a:lnTo>
                    <a:pt x="1688" y="185"/>
                  </a:lnTo>
                  <a:lnTo>
                    <a:pt x="1659" y="193"/>
                  </a:lnTo>
                  <a:lnTo>
                    <a:pt x="1628" y="199"/>
                  </a:lnTo>
                  <a:lnTo>
                    <a:pt x="1597" y="200"/>
                  </a:lnTo>
                  <a:lnTo>
                    <a:pt x="1557" y="198"/>
                  </a:lnTo>
                  <a:lnTo>
                    <a:pt x="1519" y="193"/>
                  </a:lnTo>
                  <a:lnTo>
                    <a:pt x="1483" y="183"/>
                  </a:lnTo>
                  <a:lnTo>
                    <a:pt x="1448" y="171"/>
                  </a:lnTo>
                  <a:lnTo>
                    <a:pt x="1416" y="157"/>
                  </a:lnTo>
                  <a:lnTo>
                    <a:pt x="1383" y="141"/>
                  </a:lnTo>
                  <a:lnTo>
                    <a:pt x="1349" y="124"/>
                  </a:lnTo>
                  <a:lnTo>
                    <a:pt x="1317" y="107"/>
                  </a:lnTo>
                  <a:lnTo>
                    <a:pt x="1283" y="88"/>
                  </a:lnTo>
                  <a:lnTo>
                    <a:pt x="1247" y="71"/>
                  </a:lnTo>
                  <a:lnTo>
                    <a:pt x="1209" y="53"/>
                  </a:lnTo>
                  <a:lnTo>
                    <a:pt x="1170" y="38"/>
                  </a:lnTo>
                  <a:lnTo>
                    <a:pt x="1129" y="25"/>
                  </a:lnTo>
                  <a:lnTo>
                    <a:pt x="1084" y="13"/>
                  </a:lnTo>
                  <a:lnTo>
                    <a:pt x="1034" y="4"/>
                  </a:lnTo>
                  <a:lnTo>
                    <a:pt x="995" y="0"/>
                  </a:lnTo>
                  <a:lnTo>
                    <a:pt x="958" y="0"/>
                  </a:lnTo>
                  <a:lnTo>
                    <a:pt x="925" y="3"/>
                  </a:lnTo>
                  <a:lnTo>
                    <a:pt x="895" y="9"/>
                  </a:lnTo>
                  <a:lnTo>
                    <a:pt x="869" y="17"/>
                  </a:lnTo>
                  <a:lnTo>
                    <a:pt x="845" y="30"/>
                  </a:lnTo>
                  <a:lnTo>
                    <a:pt x="825" y="43"/>
                  </a:lnTo>
                  <a:lnTo>
                    <a:pt x="807" y="59"/>
                  </a:lnTo>
                  <a:lnTo>
                    <a:pt x="792" y="78"/>
                  </a:lnTo>
                  <a:lnTo>
                    <a:pt x="779" y="98"/>
                  </a:lnTo>
                  <a:lnTo>
                    <a:pt x="768" y="120"/>
                  </a:lnTo>
                  <a:lnTo>
                    <a:pt x="760" y="143"/>
                  </a:lnTo>
                  <a:lnTo>
                    <a:pt x="752" y="168"/>
                  </a:lnTo>
                  <a:lnTo>
                    <a:pt x="747" y="194"/>
                  </a:lnTo>
                  <a:lnTo>
                    <a:pt x="743" y="219"/>
                  </a:lnTo>
                  <a:lnTo>
                    <a:pt x="741" y="246"/>
                  </a:lnTo>
                  <a:lnTo>
                    <a:pt x="739" y="274"/>
                  </a:lnTo>
                  <a:lnTo>
                    <a:pt x="739" y="301"/>
                  </a:lnTo>
                  <a:lnTo>
                    <a:pt x="740" y="303"/>
                  </a:lnTo>
                  <a:lnTo>
                    <a:pt x="743" y="311"/>
                  </a:lnTo>
                  <a:lnTo>
                    <a:pt x="747" y="324"/>
                  </a:lnTo>
                  <a:lnTo>
                    <a:pt x="754" y="341"/>
                  </a:lnTo>
                  <a:lnTo>
                    <a:pt x="763" y="362"/>
                  </a:lnTo>
                  <a:lnTo>
                    <a:pt x="773" y="386"/>
                  </a:lnTo>
                  <a:lnTo>
                    <a:pt x="784" y="413"/>
                  </a:lnTo>
                  <a:lnTo>
                    <a:pt x="798" y="443"/>
                  </a:lnTo>
                  <a:lnTo>
                    <a:pt x="813" y="473"/>
                  </a:lnTo>
                  <a:lnTo>
                    <a:pt x="829" y="506"/>
                  </a:lnTo>
                  <a:lnTo>
                    <a:pt x="847" y="540"/>
                  </a:lnTo>
                  <a:lnTo>
                    <a:pt x="866" y="574"/>
                  </a:lnTo>
                  <a:lnTo>
                    <a:pt x="886" y="608"/>
                  </a:lnTo>
                  <a:lnTo>
                    <a:pt x="909" y="641"/>
                  </a:lnTo>
                  <a:lnTo>
                    <a:pt x="931" y="674"/>
                  </a:lnTo>
                  <a:lnTo>
                    <a:pt x="956" y="706"/>
                  </a:lnTo>
                  <a:lnTo>
                    <a:pt x="980" y="734"/>
                  </a:lnTo>
                  <a:lnTo>
                    <a:pt x="1007" y="762"/>
                  </a:lnTo>
                  <a:lnTo>
                    <a:pt x="1034" y="786"/>
                  </a:lnTo>
                  <a:lnTo>
                    <a:pt x="1062" y="807"/>
                  </a:lnTo>
                  <a:lnTo>
                    <a:pt x="1091" y="824"/>
                  </a:lnTo>
                  <a:lnTo>
                    <a:pt x="1120" y="837"/>
                  </a:lnTo>
                  <a:lnTo>
                    <a:pt x="1151" y="844"/>
                  </a:lnTo>
                  <a:lnTo>
                    <a:pt x="1183" y="847"/>
                  </a:lnTo>
                  <a:close/>
                  <a:moveTo>
                    <a:pt x="2040" y="1016"/>
                  </a:moveTo>
                  <a:lnTo>
                    <a:pt x="1183" y="1016"/>
                  </a:lnTo>
                  <a:lnTo>
                    <a:pt x="1118" y="1019"/>
                  </a:lnTo>
                  <a:lnTo>
                    <a:pt x="1057" y="1027"/>
                  </a:lnTo>
                  <a:lnTo>
                    <a:pt x="998" y="1041"/>
                  </a:lnTo>
                  <a:lnTo>
                    <a:pt x="940" y="1060"/>
                  </a:lnTo>
                  <a:lnTo>
                    <a:pt x="885" y="1083"/>
                  </a:lnTo>
                  <a:lnTo>
                    <a:pt x="833" y="1111"/>
                  </a:lnTo>
                  <a:lnTo>
                    <a:pt x="782" y="1143"/>
                  </a:lnTo>
                  <a:lnTo>
                    <a:pt x="733" y="1179"/>
                  </a:lnTo>
                  <a:lnTo>
                    <a:pt x="686" y="1219"/>
                  </a:lnTo>
                  <a:lnTo>
                    <a:pt x="640" y="1262"/>
                  </a:lnTo>
                  <a:lnTo>
                    <a:pt x="597" y="1308"/>
                  </a:lnTo>
                  <a:lnTo>
                    <a:pt x="555" y="1357"/>
                  </a:lnTo>
                  <a:lnTo>
                    <a:pt x="516" y="1409"/>
                  </a:lnTo>
                  <a:lnTo>
                    <a:pt x="478" y="1464"/>
                  </a:lnTo>
                  <a:lnTo>
                    <a:pt x="442" y="1520"/>
                  </a:lnTo>
                  <a:lnTo>
                    <a:pt x="408" y="1577"/>
                  </a:lnTo>
                  <a:lnTo>
                    <a:pt x="374" y="1638"/>
                  </a:lnTo>
                  <a:lnTo>
                    <a:pt x="343" y="1698"/>
                  </a:lnTo>
                  <a:lnTo>
                    <a:pt x="314" y="1761"/>
                  </a:lnTo>
                  <a:lnTo>
                    <a:pt x="286" y="1823"/>
                  </a:lnTo>
                  <a:lnTo>
                    <a:pt x="260" y="1887"/>
                  </a:lnTo>
                  <a:lnTo>
                    <a:pt x="235" y="1950"/>
                  </a:lnTo>
                  <a:lnTo>
                    <a:pt x="212" y="2015"/>
                  </a:lnTo>
                  <a:lnTo>
                    <a:pt x="189" y="2077"/>
                  </a:lnTo>
                  <a:lnTo>
                    <a:pt x="169" y="2141"/>
                  </a:lnTo>
                  <a:lnTo>
                    <a:pt x="149" y="2202"/>
                  </a:lnTo>
                  <a:lnTo>
                    <a:pt x="132" y="2264"/>
                  </a:lnTo>
                  <a:lnTo>
                    <a:pt x="116" y="2323"/>
                  </a:lnTo>
                  <a:lnTo>
                    <a:pt x="100" y="2381"/>
                  </a:lnTo>
                  <a:lnTo>
                    <a:pt x="86" y="2438"/>
                  </a:lnTo>
                  <a:lnTo>
                    <a:pt x="73" y="2492"/>
                  </a:lnTo>
                  <a:lnTo>
                    <a:pt x="61" y="2544"/>
                  </a:lnTo>
                  <a:lnTo>
                    <a:pt x="51" y="2593"/>
                  </a:lnTo>
                  <a:lnTo>
                    <a:pt x="41" y="2640"/>
                  </a:lnTo>
                  <a:lnTo>
                    <a:pt x="33" y="2683"/>
                  </a:lnTo>
                  <a:lnTo>
                    <a:pt x="26" y="2723"/>
                  </a:lnTo>
                  <a:lnTo>
                    <a:pt x="19" y="2758"/>
                  </a:lnTo>
                  <a:lnTo>
                    <a:pt x="13" y="2790"/>
                  </a:lnTo>
                  <a:lnTo>
                    <a:pt x="9" y="2818"/>
                  </a:lnTo>
                  <a:lnTo>
                    <a:pt x="6" y="2841"/>
                  </a:lnTo>
                  <a:lnTo>
                    <a:pt x="3" y="2860"/>
                  </a:lnTo>
                  <a:lnTo>
                    <a:pt x="1" y="2874"/>
                  </a:lnTo>
                  <a:lnTo>
                    <a:pt x="0" y="2882"/>
                  </a:lnTo>
                  <a:lnTo>
                    <a:pt x="0" y="2885"/>
                  </a:lnTo>
                  <a:lnTo>
                    <a:pt x="2" y="2935"/>
                  </a:lnTo>
                  <a:lnTo>
                    <a:pt x="10" y="2983"/>
                  </a:lnTo>
                  <a:lnTo>
                    <a:pt x="22" y="3031"/>
                  </a:lnTo>
                  <a:lnTo>
                    <a:pt x="39" y="3077"/>
                  </a:lnTo>
                  <a:lnTo>
                    <a:pt x="60" y="3122"/>
                  </a:lnTo>
                  <a:lnTo>
                    <a:pt x="85" y="3164"/>
                  </a:lnTo>
                  <a:lnTo>
                    <a:pt x="113" y="3204"/>
                  </a:lnTo>
                  <a:lnTo>
                    <a:pt x="146" y="3241"/>
                  </a:lnTo>
                  <a:lnTo>
                    <a:pt x="181" y="3275"/>
                  </a:lnTo>
                  <a:lnTo>
                    <a:pt x="219" y="3304"/>
                  </a:lnTo>
                  <a:lnTo>
                    <a:pt x="260" y="3329"/>
                  </a:lnTo>
                  <a:lnTo>
                    <a:pt x="303" y="3349"/>
                  </a:lnTo>
                  <a:lnTo>
                    <a:pt x="348" y="3365"/>
                  </a:lnTo>
                  <a:lnTo>
                    <a:pt x="395" y="3374"/>
                  </a:lnTo>
                  <a:lnTo>
                    <a:pt x="443" y="3377"/>
                  </a:lnTo>
                  <a:lnTo>
                    <a:pt x="2779" y="3377"/>
                  </a:lnTo>
                  <a:lnTo>
                    <a:pt x="2827" y="3374"/>
                  </a:lnTo>
                  <a:lnTo>
                    <a:pt x="2874" y="3365"/>
                  </a:lnTo>
                  <a:lnTo>
                    <a:pt x="2919" y="3349"/>
                  </a:lnTo>
                  <a:lnTo>
                    <a:pt x="2962" y="3329"/>
                  </a:lnTo>
                  <a:lnTo>
                    <a:pt x="3003" y="3304"/>
                  </a:lnTo>
                  <a:lnTo>
                    <a:pt x="3041" y="3275"/>
                  </a:lnTo>
                  <a:lnTo>
                    <a:pt x="3076" y="3241"/>
                  </a:lnTo>
                  <a:lnTo>
                    <a:pt x="3109" y="3204"/>
                  </a:lnTo>
                  <a:lnTo>
                    <a:pt x="3137" y="3164"/>
                  </a:lnTo>
                  <a:lnTo>
                    <a:pt x="3162" y="3122"/>
                  </a:lnTo>
                  <a:lnTo>
                    <a:pt x="3183" y="3077"/>
                  </a:lnTo>
                  <a:lnTo>
                    <a:pt x="3201" y="3031"/>
                  </a:lnTo>
                  <a:lnTo>
                    <a:pt x="3213" y="2983"/>
                  </a:lnTo>
                  <a:lnTo>
                    <a:pt x="3220" y="2935"/>
                  </a:lnTo>
                  <a:lnTo>
                    <a:pt x="3223" y="2885"/>
                  </a:lnTo>
                  <a:lnTo>
                    <a:pt x="3222" y="2882"/>
                  </a:lnTo>
                  <a:lnTo>
                    <a:pt x="3221" y="2874"/>
                  </a:lnTo>
                  <a:lnTo>
                    <a:pt x="3219" y="2860"/>
                  </a:lnTo>
                  <a:lnTo>
                    <a:pt x="3217" y="2841"/>
                  </a:lnTo>
                  <a:lnTo>
                    <a:pt x="3213" y="2818"/>
                  </a:lnTo>
                  <a:lnTo>
                    <a:pt x="3209" y="2790"/>
                  </a:lnTo>
                  <a:lnTo>
                    <a:pt x="3203" y="2758"/>
                  </a:lnTo>
                  <a:lnTo>
                    <a:pt x="3196" y="2723"/>
                  </a:lnTo>
                  <a:lnTo>
                    <a:pt x="3189" y="2683"/>
                  </a:lnTo>
                  <a:lnTo>
                    <a:pt x="3181" y="2640"/>
                  </a:lnTo>
                  <a:lnTo>
                    <a:pt x="3171" y="2593"/>
                  </a:lnTo>
                  <a:lnTo>
                    <a:pt x="3161" y="2544"/>
                  </a:lnTo>
                  <a:lnTo>
                    <a:pt x="3149" y="2492"/>
                  </a:lnTo>
                  <a:lnTo>
                    <a:pt x="3136" y="2438"/>
                  </a:lnTo>
                  <a:lnTo>
                    <a:pt x="3122" y="2381"/>
                  </a:lnTo>
                  <a:lnTo>
                    <a:pt x="3107" y="2323"/>
                  </a:lnTo>
                  <a:lnTo>
                    <a:pt x="3090" y="2264"/>
                  </a:lnTo>
                  <a:lnTo>
                    <a:pt x="3073" y="2202"/>
                  </a:lnTo>
                  <a:lnTo>
                    <a:pt x="3053" y="2141"/>
                  </a:lnTo>
                  <a:lnTo>
                    <a:pt x="3033" y="2077"/>
                  </a:lnTo>
                  <a:lnTo>
                    <a:pt x="3010" y="2015"/>
                  </a:lnTo>
                  <a:lnTo>
                    <a:pt x="2987" y="1950"/>
                  </a:lnTo>
                  <a:lnTo>
                    <a:pt x="2962" y="1887"/>
                  </a:lnTo>
                  <a:lnTo>
                    <a:pt x="2936" y="1823"/>
                  </a:lnTo>
                  <a:lnTo>
                    <a:pt x="2908" y="1761"/>
                  </a:lnTo>
                  <a:lnTo>
                    <a:pt x="2879" y="1698"/>
                  </a:lnTo>
                  <a:lnTo>
                    <a:pt x="2848" y="1638"/>
                  </a:lnTo>
                  <a:lnTo>
                    <a:pt x="2815" y="1577"/>
                  </a:lnTo>
                  <a:lnTo>
                    <a:pt x="2780" y="1520"/>
                  </a:lnTo>
                  <a:lnTo>
                    <a:pt x="2745" y="1464"/>
                  </a:lnTo>
                  <a:lnTo>
                    <a:pt x="2707" y="1409"/>
                  </a:lnTo>
                  <a:lnTo>
                    <a:pt x="2667" y="1357"/>
                  </a:lnTo>
                  <a:lnTo>
                    <a:pt x="2625" y="1308"/>
                  </a:lnTo>
                  <a:lnTo>
                    <a:pt x="2582" y="1262"/>
                  </a:lnTo>
                  <a:lnTo>
                    <a:pt x="2537" y="1219"/>
                  </a:lnTo>
                  <a:lnTo>
                    <a:pt x="2490" y="1179"/>
                  </a:lnTo>
                  <a:lnTo>
                    <a:pt x="2441" y="1143"/>
                  </a:lnTo>
                  <a:lnTo>
                    <a:pt x="2390" y="1111"/>
                  </a:lnTo>
                  <a:lnTo>
                    <a:pt x="2337" y="1083"/>
                  </a:lnTo>
                  <a:lnTo>
                    <a:pt x="2282" y="1060"/>
                  </a:lnTo>
                  <a:lnTo>
                    <a:pt x="2224" y="1041"/>
                  </a:lnTo>
                  <a:lnTo>
                    <a:pt x="2165" y="1027"/>
                  </a:lnTo>
                  <a:lnTo>
                    <a:pt x="2104" y="1019"/>
                  </a:lnTo>
                  <a:lnTo>
                    <a:pt x="2040" y="1016"/>
                  </a:lnTo>
                  <a:close/>
                  <a:moveTo>
                    <a:pt x="2137" y="2452"/>
                  </a:moveTo>
                  <a:lnTo>
                    <a:pt x="2161" y="2455"/>
                  </a:lnTo>
                  <a:lnTo>
                    <a:pt x="2182" y="2463"/>
                  </a:lnTo>
                  <a:lnTo>
                    <a:pt x="2202" y="2476"/>
                  </a:lnTo>
                  <a:lnTo>
                    <a:pt x="2218" y="2491"/>
                  </a:lnTo>
                  <a:lnTo>
                    <a:pt x="2230" y="2510"/>
                  </a:lnTo>
                  <a:lnTo>
                    <a:pt x="2238" y="2532"/>
                  </a:lnTo>
                  <a:lnTo>
                    <a:pt x="2241" y="2557"/>
                  </a:lnTo>
                  <a:lnTo>
                    <a:pt x="2238" y="2580"/>
                  </a:lnTo>
                  <a:lnTo>
                    <a:pt x="2230" y="2602"/>
                  </a:lnTo>
                  <a:lnTo>
                    <a:pt x="2218" y="2621"/>
                  </a:lnTo>
                  <a:lnTo>
                    <a:pt x="2202" y="2637"/>
                  </a:lnTo>
                  <a:lnTo>
                    <a:pt x="2182" y="2650"/>
                  </a:lnTo>
                  <a:lnTo>
                    <a:pt x="2161" y="2657"/>
                  </a:lnTo>
                  <a:lnTo>
                    <a:pt x="2137" y="2660"/>
                  </a:lnTo>
                  <a:lnTo>
                    <a:pt x="1716" y="2660"/>
                  </a:lnTo>
                  <a:lnTo>
                    <a:pt x="1716" y="2932"/>
                  </a:lnTo>
                  <a:lnTo>
                    <a:pt x="1714" y="2956"/>
                  </a:lnTo>
                  <a:lnTo>
                    <a:pt x="1706" y="2979"/>
                  </a:lnTo>
                  <a:lnTo>
                    <a:pt x="1694" y="2997"/>
                  </a:lnTo>
                  <a:lnTo>
                    <a:pt x="1678" y="3013"/>
                  </a:lnTo>
                  <a:lnTo>
                    <a:pt x="1659" y="3026"/>
                  </a:lnTo>
                  <a:lnTo>
                    <a:pt x="1637" y="3034"/>
                  </a:lnTo>
                  <a:lnTo>
                    <a:pt x="1613" y="3036"/>
                  </a:lnTo>
                  <a:lnTo>
                    <a:pt x="1590" y="3034"/>
                  </a:lnTo>
                  <a:lnTo>
                    <a:pt x="1568" y="3026"/>
                  </a:lnTo>
                  <a:lnTo>
                    <a:pt x="1549" y="3013"/>
                  </a:lnTo>
                  <a:lnTo>
                    <a:pt x="1532" y="2997"/>
                  </a:lnTo>
                  <a:lnTo>
                    <a:pt x="1520" y="2979"/>
                  </a:lnTo>
                  <a:lnTo>
                    <a:pt x="1513" y="2956"/>
                  </a:lnTo>
                  <a:lnTo>
                    <a:pt x="1510" y="2932"/>
                  </a:lnTo>
                  <a:lnTo>
                    <a:pt x="1510" y="2660"/>
                  </a:lnTo>
                  <a:lnTo>
                    <a:pt x="1087" y="2660"/>
                  </a:lnTo>
                  <a:lnTo>
                    <a:pt x="1063" y="2657"/>
                  </a:lnTo>
                  <a:lnTo>
                    <a:pt x="1041" y="2650"/>
                  </a:lnTo>
                  <a:lnTo>
                    <a:pt x="1022" y="2637"/>
                  </a:lnTo>
                  <a:lnTo>
                    <a:pt x="1006" y="2621"/>
                  </a:lnTo>
                  <a:lnTo>
                    <a:pt x="994" y="2602"/>
                  </a:lnTo>
                  <a:lnTo>
                    <a:pt x="985" y="2580"/>
                  </a:lnTo>
                  <a:lnTo>
                    <a:pt x="983" y="2557"/>
                  </a:lnTo>
                  <a:lnTo>
                    <a:pt x="985" y="2532"/>
                  </a:lnTo>
                  <a:lnTo>
                    <a:pt x="994" y="2510"/>
                  </a:lnTo>
                  <a:lnTo>
                    <a:pt x="1006" y="2491"/>
                  </a:lnTo>
                  <a:lnTo>
                    <a:pt x="1022" y="2476"/>
                  </a:lnTo>
                  <a:lnTo>
                    <a:pt x="1041" y="2463"/>
                  </a:lnTo>
                  <a:lnTo>
                    <a:pt x="1063" y="2455"/>
                  </a:lnTo>
                  <a:lnTo>
                    <a:pt x="1087" y="2452"/>
                  </a:lnTo>
                  <a:lnTo>
                    <a:pt x="1510" y="2452"/>
                  </a:lnTo>
                  <a:lnTo>
                    <a:pt x="1510" y="2321"/>
                  </a:lnTo>
                  <a:lnTo>
                    <a:pt x="1087" y="2321"/>
                  </a:lnTo>
                  <a:lnTo>
                    <a:pt x="1063" y="2318"/>
                  </a:lnTo>
                  <a:lnTo>
                    <a:pt x="1041" y="2310"/>
                  </a:lnTo>
                  <a:lnTo>
                    <a:pt x="1022" y="2297"/>
                  </a:lnTo>
                  <a:lnTo>
                    <a:pt x="1006" y="2282"/>
                  </a:lnTo>
                  <a:lnTo>
                    <a:pt x="994" y="2263"/>
                  </a:lnTo>
                  <a:lnTo>
                    <a:pt x="985" y="2241"/>
                  </a:lnTo>
                  <a:lnTo>
                    <a:pt x="983" y="2217"/>
                  </a:lnTo>
                  <a:lnTo>
                    <a:pt x="985" y="2193"/>
                  </a:lnTo>
                  <a:lnTo>
                    <a:pt x="994" y="2171"/>
                  </a:lnTo>
                  <a:lnTo>
                    <a:pt x="1006" y="2152"/>
                  </a:lnTo>
                  <a:lnTo>
                    <a:pt x="1022" y="2136"/>
                  </a:lnTo>
                  <a:lnTo>
                    <a:pt x="1041" y="2123"/>
                  </a:lnTo>
                  <a:lnTo>
                    <a:pt x="1063" y="2116"/>
                  </a:lnTo>
                  <a:lnTo>
                    <a:pt x="1087" y="2113"/>
                  </a:lnTo>
                  <a:lnTo>
                    <a:pt x="1373" y="2113"/>
                  </a:lnTo>
                  <a:lnTo>
                    <a:pt x="1079" y="1592"/>
                  </a:lnTo>
                  <a:lnTo>
                    <a:pt x="1071" y="1572"/>
                  </a:lnTo>
                  <a:lnTo>
                    <a:pt x="1066" y="1553"/>
                  </a:lnTo>
                  <a:lnTo>
                    <a:pt x="1066" y="1532"/>
                  </a:lnTo>
                  <a:lnTo>
                    <a:pt x="1069" y="1513"/>
                  </a:lnTo>
                  <a:lnTo>
                    <a:pt x="1076" y="1494"/>
                  </a:lnTo>
                  <a:lnTo>
                    <a:pt x="1087" y="1477"/>
                  </a:lnTo>
                  <a:lnTo>
                    <a:pt x="1101" y="1462"/>
                  </a:lnTo>
                  <a:lnTo>
                    <a:pt x="1117" y="1449"/>
                  </a:lnTo>
                  <a:lnTo>
                    <a:pt x="1137" y="1441"/>
                  </a:lnTo>
                  <a:lnTo>
                    <a:pt x="1156" y="1437"/>
                  </a:lnTo>
                  <a:lnTo>
                    <a:pt x="1177" y="1436"/>
                  </a:lnTo>
                  <a:lnTo>
                    <a:pt x="1196" y="1439"/>
                  </a:lnTo>
                  <a:lnTo>
                    <a:pt x="1214" y="1446"/>
                  </a:lnTo>
                  <a:lnTo>
                    <a:pt x="1232" y="1457"/>
                  </a:lnTo>
                  <a:lnTo>
                    <a:pt x="1247" y="1471"/>
                  </a:lnTo>
                  <a:lnTo>
                    <a:pt x="1259" y="1487"/>
                  </a:lnTo>
                  <a:lnTo>
                    <a:pt x="1612" y="2113"/>
                  </a:lnTo>
                  <a:lnTo>
                    <a:pt x="1629" y="2113"/>
                  </a:lnTo>
                  <a:lnTo>
                    <a:pt x="1982" y="1487"/>
                  </a:lnTo>
                  <a:lnTo>
                    <a:pt x="1994" y="1471"/>
                  </a:lnTo>
                  <a:lnTo>
                    <a:pt x="2010" y="1457"/>
                  </a:lnTo>
                  <a:lnTo>
                    <a:pt x="2026" y="1446"/>
                  </a:lnTo>
                  <a:lnTo>
                    <a:pt x="2045" y="1439"/>
                  </a:lnTo>
                  <a:lnTo>
                    <a:pt x="2065" y="1436"/>
                  </a:lnTo>
                  <a:lnTo>
                    <a:pt x="2084" y="1437"/>
                  </a:lnTo>
                  <a:lnTo>
                    <a:pt x="2105" y="1441"/>
                  </a:lnTo>
                  <a:lnTo>
                    <a:pt x="2123" y="1449"/>
                  </a:lnTo>
                  <a:lnTo>
                    <a:pt x="2141" y="1462"/>
                  </a:lnTo>
                  <a:lnTo>
                    <a:pt x="2155" y="1477"/>
                  </a:lnTo>
                  <a:lnTo>
                    <a:pt x="2165" y="1494"/>
                  </a:lnTo>
                  <a:lnTo>
                    <a:pt x="2172" y="1513"/>
                  </a:lnTo>
                  <a:lnTo>
                    <a:pt x="2175" y="1532"/>
                  </a:lnTo>
                  <a:lnTo>
                    <a:pt x="2174" y="1553"/>
                  </a:lnTo>
                  <a:lnTo>
                    <a:pt x="2170" y="1572"/>
                  </a:lnTo>
                  <a:lnTo>
                    <a:pt x="2162" y="1592"/>
                  </a:lnTo>
                  <a:lnTo>
                    <a:pt x="1869" y="2113"/>
                  </a:lnTo>
                  <a:lnTo>
                    <a:pt x="2137" y="2113"/>
                  </a:lnTo>
                  <a:lnTo>
                    <a:pt x="2161" y="2116"/>
                  </a:lnTo>
                  <a:lnTo>
                    <a:pt x="2182" y="2123"/>
                  </a:lnTo>
                  <a:lnTo>
                    <a:pt x="2202" y="2136"/>
                  </a:lnTo>
                  <a:lnTo>
                    <a:pt x="2218" y="2152"/>
                  </a:lnTo>
                  <a:lnTo>
                    <a:pt x="2230" y="2171"/>
                  </a:lnTo>
                  <a:lnTo>
                    <a:pt x="2238" y="2193"/>
                  </a:lnTo>
                  <a:lnTo>
                    <a:pt x="2241" y="2217"/>
                  </a:lnTo>
                  <a:lnTo>
                    <a:pt x="2238" y="2241"/>
                  </a:lnTo>
                  <a:lnTo>
                    <a:pt x="2230" y="2263"/>
                  </a:lnTo>
                  <a:lnTo>
                    <a:pt x="2218" y="2282"/>
                  </a:lnTo>
                  <a:lnTo>
                    <a:pt x="2202" y="2297"/>
                  </a:lnTo>
                  <a:lnTo>
                    <a:pt x="2182" y="2310"/>
                  </a:lnTo>
                  <a:lnTo>
                    <a:pt x="2161" y="2318"/>
                  </a:lnTo>
                  <a:lnTo>
                    <a:pt x="2137" y="2321"/>
                  </a:lnTo>
                  <a:lnTo>
                    <a:pt x="1716" y="2321"/>
                  </a:lnTo>
                  <a:lnTo>
                    <a:pt x="1716" y="2452"/>
                  </a:lnTo>
                  <a:lnTo>
                    <a:pt x="2137" y="2452"/>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zh-CN" altLang="en-US">
                <a:ln>
                  <a:solidFill>
                    <a:sysClr val="windowText" lastClr="000000"/>
                  </a:solidFill>
                </a:ln>
              </a:endParaRPr>
            </a:p>
          </p:txBody>
        </p:sp>
      </p:grpSp>
      <p:grpSp>
        <p:nvGrpSpPr>
          <p:cNvPr id="43" name="组合 42"/>
          <p:cNvGrpSpPr/>
          <p:nvPr/>
        </p:nvGrpSpPr>
        <p:grpSpPr>
          <a:xfrm>
            <a:off x="6227515" y="1197639"/>
            <a:ext cx="2513110" cy="2686569"/>
            <a:chOff x="6084640" y="1150014"/>
            <a:chExt cx="2513110" cy="2686569"/>
          </a:xfrm>
        </p:grpSpPr>
        <p:grpSp>
          <p:nvGrpSpPr>
            <p:cNvPr id="23" name="组合 22"/>
            <p:cNvGrpSpPr/>
            <p:nvPr/>
          </p:nvGrpSpPr>
          <p:grpSpPr>
            <a:xfrm>
              <a:off x="6084640" y="1150014"/>
              <a:ext cx="2513110" cy="2686569"/>
              <a:chOff x="987754" y="1456624"/>
              <a:chExt cx="2513110" cy="2686569"/>
            </a:xfrm>
          </p:grpSpPr>
          <p:sp>
            <p:nvSpPr>
              <p:cNvPr id="25" name="文本框 15"/>
              <p:cNvSpPr txBox="1"/>
              <p:nvPr/>
            </p:nvSpPr>
            <p:spPr>
              <a:xfrm>
                <a:off x="1619671" y="1456624"/>
                <a:ext cx="1881193" cy="372410"/>
              </a:xfrm>
              <a:prstGeom prst="rect">
                <a:avLst/>
              </a:prstGeom>
              <a:noFill/>
            </p:spPr>
            <p:txBody>
              <a:bodyPr wrap="square" rtlCol="0">
                <a:spAutoFit/>
              </a:bodyPr>
              <a:lstStyle/>
              <a:p>
                <a:pPr>
                  <a:lnSpc>
                    <a:spcPct val="130000"/>
                  </a:lnSpc>
                </a:pPr>
                <a:r>
                  <a:rPr lang="zh-CN" altLang="en-US" sz="1400" b="1" dirty="0">
                    <a:solidFill>
                      <a:srgbClr val="258EA1"/>
                    </a:solidFill>
                    <a:latin typeface="微软雅黑" panose="020B0503020204020204" pitchFamily="34" charset="-122"/>
                    <a:ea typeface="微软雅黑" panose="020B0503020204020204" pitchFamily="34" charset="-122"/>
                  </a:rPr>
                  <a:t>争取税收减免政策</a:t>
                </a:r>
                <a:endParaRPr lang="zh-CN" altLang="en-US" sz="1400" b="1" dirty="0">
                  <a:solidFill>
                    <a:srgbClr val="258EA1"/>
                  </a:solidFill>
                  <a:latin typeface="微软雅黑" panose="020B0503020204020204" pitchFamily="34" charset="-122"/>
                  <a:ea typeface="微软雅黑" panose="020B0503020204020204" pitchFamily="34" charset="-122"/>
                </a:endParaRPr>
              </a:p>
            </p:txBody>
          </p:sp>
          <p:sp>
            <p:nvSpPr>
              <p:cNvPr id="26" name="文本框 16"/>
              <p:cNvSpPr txBox="1"/>
              <p:nvPr/>
            </p:nvSpPr>
            <p:spPr>
              <a:xfrm>
                <a:off x="1619671" y="1765619"/>
                <a:ext cx="1881193" cy="2377574"/>
              </a:xfrm>
              <a:prstGeom prst="rect">
                <a:avLst/>
              </a:prstGeom>
              <a:noFill/>
            </p:spPr>
            <p:txBody>
              <a:bodyPr wrap="square" rtlCol="0">
                <a:spAutoFit/>
              </a:bodyPr>
              <a:lstStyle/>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寻找政府支持，减免公司税收</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寻求地方政府支持，予以相关优惠政策</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在土地、人才、税收等各方面寻求优惠政策</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rPr>
                  <a:t>参与行业标准等相关政策制定</a:t>
                </a:r>
                <a:endPar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endParaRPr>
              </a:p>
              <a:p>
                <a:pPr marL="171450" indent="-171450">
                  <a:lnSpc>
                    <a:spcPct val="150000"/>
                  </a:lnSpc>
                  <a:buFont typeface="Wingdings" panose="05000000000000000000" pitchFamily="2" charset="2"/>
                  <a:buChar char="n"/>
                </a:pPr>
                <a:r>
                  <a:rPr lang="en-US" altLang="zh-CN" sz="1100" dirty="0">
                    <a:solidFill>
                      <a:schemeClr val="tx1">
                        <a:lumMod val="65000"/>
                        <a:lumOff val="35000"/>
                      </a:schemeClr>
                    </a:solidFill>
                    <a:latin typeface="微软雅黑" panose="020B0503020204020204" pitchFamily="34" charset="-122"/>
                    <a:ea typeface="微软雅黑" panose="020B0503020204020204" pitchFamily="34" charset="-122"/>
                  </a:rPr>
                  <a:t>……</a:t>
                </a:r>
                <a:endParaRPr lang="zh-CN" altLang="en-US" sz="11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27" name="椭圆 26"/>
              <p:cNvSpPr/>
              <p:nvPr/>
            </p:nvSpPr>
            <p:spPr>
              <a:xfrm>
                <a:off x="987754" y="1563704"/>
                <a:ext cx="503990" cy="503990"/>
              </a:xfrm>
              <a:prstGeom prst="ellipse">
                <a:avLst/>
              </a:prstGeom>
              <a:solidFill>
                <a:srgbClr val="258EA1"/>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gn="ctr"/>
                <a:endParaRPr lang="zh-CN" altLang="en-US"/>
              </a:p>
            </p:txBody>
          </p:sp>
        </p:grpSp>
        <p:sp>
          <p:nvSpPr>
            <p:cNvPr id="42" name="Freeform 11"/>
            <p:cNvSpPr>
              <a:spLocks noEditPoints="1"/>
            </p:cNvSpPr>
            <p:nvPr/>
          </p:nvSpPr>
          <p:spPr bwMode="auto">
            <a:xfrm>
              <a:off x="6188997" y="1366520"/>
              <a:ext cx="295275" cy="295275"/>
            </a:xfrm>
            <a:custGeom>
              <a:avLst/>
              <a:gdLst>
                <a:gd name="T0" fmla="*/ 749 w 3352"/>
                <a:gd name="T1" fmla="*/ 3068 h 3347"/>
                <a:gd name="T2" fmla="*/ 105 w 3352"/>
                <a:gd name="T3" fmla="*/ 2257 h 3347"/>
                <a:gd name="T4" fmla="*/ 74 w 3352"/>
                <a:gd name="T5" fmla="*/ 1182 h 3347"/>
                <a:gd name="T6" fmla="*/ 671 w 3352"/>
                <a:gd name="T7" fmla="*/ 335 h 3347"/>
                <a:gd name="T8" fmla="*/ 1677 w 3352"/>
                <a:gd name="T9" fmla="*/ 0 h 3347"/>
                <a:gd name="T10" fmla="*/ 2681 w 3352"/>
                <a:gd name="T11" fmla="*/ 335 h 3347"/>
                <a:gd name="T12" fmla="*/ 3278 w 3352"/>
                <a:gd name="T13" fmla="*/ 1182 h 3347"/>
                <a:gd name="T14" fmla="*/ 3247 w 3352"/>
                <a:gd name="T15" fmla="*/ 2257 h 3347"/>
                <a:gd name="T16" fmla="*/ 2603 w 3352"/>
                <a:gd name="T17" fmla="*/ 3068 h 3347"/>
                <a:gd name="T18" fmla="*/ 1677 w 3352"/>
                <a:gd name="T19" fmla="*/ 146 h 3347"/>
                <a:gd name="T20" fmla="*/ 716 w 3352"/>
                <a:gd name="T21" fmla="*/ 474 h 3347"/>
                <a:gd name="T22" fmla="*/ 172 w 3352"/>
                <a:gd name="T23" fmla="*/ 1298 h 3347"/>
                <a:gd name="T24" fmla="*/ 265 w 3352"/>
                <a:gd name="T25" fmla="*/ 2310 h 3347"/>
                <a:gd name="T26" fmla="*/ 947 w 3352"/>
                <a:gd name="T27" fmla="*/ 3022 h 3347"/>
                <a:gd name="T28" fmla="*/ 1965 w 3352"/>
                <a:gd name="T29" fmla="*/ 3175 h 3347"/>
                <a:gd name="T30" fmla="*/ 2836 w 3352"/>
                <a:gd name="T31" fmla="*/ 2688 h 3347"/>
                <a:gd name="T32" fmla="*/ 3225 w 3352"/>
                <a:gd name="T33" fmla="*/ 1770 h 3347"/>
                <a:gd name="T34" fmla="*/ 2950 w 3352"/>
                <a:gd name="T35" fmla="*/ 802 h 3347"/>
                <a:gd name="T36" fmla="*/ 2148 w 3352"/>
                <a:gd name="T37" fmla="*/ 218 h 3347"/>
                <a:gd name="T38" fmla="*/ 1227 w 3352"/>
                <a:gd name="T39" fmla="*/ 2911 h 3347"/>
                <a:gd name="T40" fmla="*/ 497 w 3352"/>
                <a:gd name="T41" fmla="*/ 2334 h 3347"/>
                <a:gd name="T42" fmla="*/ 338 w 3352"/>
                <a:gd name="T43" fmla="*/ 1410 h 3347"/>
                <a:gd name="T44" fmla="*/ 841 w 3352"/>
                <a:gd name="T45" fmla="*/ 637 h 3347"/>
                <a:gd name="T46" fmla="*/ 1770 w 3352"/>
                <a:gd name="T47" fmla="*/ 367 h 3347"/>
                <a:gd name="T48" fmla="*/ 2642 w 3352"/>
                <a:gd name="T49" fmla="*/ 748 h 3347"/>
                <a:gd name="T50" fmla="*/ 3038 w 3352"/>
                <a:gd name="T51" fmla="*/ 1584 h 3347"/>
                <a:gd name="T52" fmla="*/ 2757 w 3352"/>
                <a:gd name="T53" fmla="*/ 2473 h 3347"/>
                <a:gd name="T54" fmla="*/ 1951 w 3352"/>
                <a:gd name="T55" fmla="*/ 2956 h 3347"/>
                <a:gd name="T56" fmla="*/ 1070 w 3352"/>
                <a:gd name="T57" fmla="*/ 579 h 3347"/>
                <a:gd name="T58" fmla="*/ 451 w 3352"/>
                <a:gd name="T59" fmla="*/ 1251 h 3347"/>
                <a:gd name="T60" fmla="*/ 484 w 3352"/>
                <a:gd name="T61" fmla="*/ 2174 h 3347"/>
                <a:gd name="T62" fmla="*/ 1149 w 3352"/>
                <a:gd name="T63" fmla="*/ 2805 h 3347"/>
                <a:gd name="T64" fmla="*/ 2122 w 3352"/>
                <a:gd name="T65" fmla="*/ 2837 h 3347"/>
                <a:gd name="T66" fmla="*/ 2830 w 3352"/>
                <a:gd name="T67" fmla="*/ 2249 h 3347"/>
                <a:gd name="T68" fmla="*/ 2928 w 3352"/>
                <a:gd name="T69" fmla="*/ 1332 h 3347"/>
                <a:gd name="T70" fmla="*/ 2358 w 3352"/>
                <a:gd name="T71" fmla="*/ 620 h 3347"/>
                <a:gd name="T72" fmla="*/ 2466 w 3352"/>
                <a:gd name="T73" fmla="*/ 1773 h 3347"/>
                <a:gd name="T74" fmla="*/ 2437 w 3352"/>
                <a:gd name="T75" fmla="*/ 1850 h 3347"/>
                <a:gd name="T76" fmla="*/ 2510 w 3352"/>
                <a:gd name="T77" fmla="*/ 2068 h 3347"/>
                <a:gd name="T78" fmla="*/ 2179 w 3352"/>
                <a:gd name="T79" fmla="*/ 2343 h 3347"/>
                <a:gd name="T80" fmla="*/ 1916 w 3352"/>
                <a:gd name="T81" fmla="*/ 2438 h 3347"/>
                <a:gd name="T82" fmla="*/ 1739 w 3352"/>
                <a:gd name="T83" fmla="*/ 2401 h 3347"/>
                <a:gd name="T84" fmla="*/ 1623 w 3352"/>
                <a:gd name="T85" fmla="*/ 1200 h 3347"/>
                <a:gd name="T86" fmla="*/ 1783 w 3352"/>
                <a:gd name="T87" fmla="*/ 876 h 3347"/>
                <a:gd name="T88" fmla="*/ 2110 w 3352"/>
                <a:gd name="T89" fmla="*/ 1019 h 3347"/>
                <a:gd name="T90" fmla="*/ 2288 w 3352"/>
                <a:gd name="T91" fmla="*/ 982 h 3347"/>
                <a:gd name="T92" fmla="*/ 2489 w 3352"/>
                <a:gd name="T93" fmla="*/ 1263 h 3347"/>
                <a:gd name="T94" fmla="*/ 2607 w 3352"/>
                <a:gd name="T95" fmla="*/ 1674 h 3347"/>
                <a:gd name="T96" fmla="*/ 1800 w 3352"/>
                <a:gd name="T97" fmla="*/ 1528 h 3347"/>
                <a:gd name="T98" fmla="*/ 1339 w 3352"/>
                <a:gd name="T99" fmla="*/ 1149 h 3347"/>
                <a:gd name="T100" fmla="*/ 1552 w 3352"/>
                <a:gd name="T101" fmla="*/ 1674 h 3347"/>
                <a:gd name="T102" fmla="*/ 1459 w 3352"/>
                <a:gd name="T103" fmla="*/ 2464 h 3347"/>
                <a:gd name="T104" fmla="*/ 1242 w 3352"/>
                <a:gd name="T105" fmla="*/ 1746 h 3347"/>
                <a:gd name="T106" fmla="*/ 1074 w 3352"/>
                <a:gd name="T107" fmla="*/ 2380 h 3347"/>
                <a:gd name="T108" fmla="*/ 948 w 3352"/>
                <a:gd name="T109" fmla="*/ 2180 h 3347"/>
                <a:gd name="T110" fmla="*/ 776 w 3352"/>
                <a:gd name="T111" fmla="*/ 1737 h 3347"/>
                <a:gd name="T112" fmla="*/ 807 w 3352"/>
                <a:gd name="T113" fmla="*/ 1528 h 3347"/>
                <a:gd name="T114" fmla="*/ 850 w 3352"/>
                <a:gd name="T115" fmla="*/ 1489 h 3347"/>
                <a:gd name="T116" fmla="*/ 863 w 3352"/>
                <a:gd name="T117" fmla="*/ 1223 h 3347"/>
                <a:gd name="T118" fmla="*/ 1288 w 3352"/>
                <a:gd name="T119" fmla="*/ 939 h 3347"/>
                <a:gd name="T120" fmla="*/ 1581 w 3352"/>
                <a:gd name="T121" fmla="*/ 1044 h 3347"/>
              </a:gdLst>
              <a:ahLst/>
              <a:cxnLst>
                <a:cxn ang="0">
                  <a:pos x="T0" y="T1"/>
                </a:cxn>
                <a:cxn ang="0">
                  <a:pos x="T2" y="T3"/>
                </a:cxn>
                <a:cxn ang="0">
                  <a:pos x="T4" y="T5"/>
                </a:cxn>
                <a:cxn ang="0">
                  <a:pos x="T6" y="T7"/>
                </a:cxn>
                <a:cxn ang="0">
                  <a:pos x="T8" y="T9"/>
                </a:cxn>
                <a:cxn ang="0">
                  <a:pos x="T10" y="T11"/>
                </a:cxn>
                <a:cxn ang="0">
                  <a:pos x="T12" y="T13"/>
                </a:cxn>
                <a:cxn ang="0">
                  <a:pos x="T14" y="T15"/>
                </a:cxn>
                <a:cxn ang="0">
                  <a:pos x="T16" y="T17"/>
                </a:cxn>
                <a:cxn ang="0">
                  <a:pos x="T18" y="T19"/>
                </a:cxn>
                <a:cxn ang="0">
                  <a:pos x="T20" y="T21"/>
                </a:cxn>
                <a:cxn ang="0">
                  <a:pos x="T22" y="T23"/>
                </a:cxn>
                <a:cxn ang="0">
                  <a:pos x="T24" y="T25"/>
                </a:cxn>
                <a:cxn ang="0">
                  <a:pos x="T26" y="T27"/>
                </a:cxn>
                <a:cxn ang="0">
                  <a:pos x="T28" y="T29"/>
                </a:cxn>
                <a:cxn ang="0">
                  <a:pos x="T30" y="T31"/>
                </a:cxn>
                <a:cxn ang="0">
                  <a:pos x="T32" y="T33"/>
                </a:cxn>
                <a:cxn ang="0">
                  <a:pos x="T34" y="T35"/>
                </a:cxn>
                <a:cxn ang="0">
                  <a:pos x="T36" y="T37"/>
                </a:cxn>
                <a:cxn ang="0">
                  <a:pos x="T38" y="T39"/>
                </a:cxn>
                <a:cxn ang="0">
                  <a:pos x="T40" y="T41"/>
                </a:cxn>
                <a:cxn ang="0">
                  <a:pos x="T42" y="T43"/>
                </a:cxn>
                <a:cxn ang="0">
                  <a:pos x="T44" y="T45"/>
                </a:cxn>
                <a:cxn ang="0">
                  <a:pos x="T46" y="T47"/>
                </a:cxn>
                <a:cxn ang="0">
                  <a:pos x="T48" y="T49"/>
                </a:cxn>
                <a:cxn ang="0">
                  <a:pos x="T50" y="T51"/>
                </a:cxn>
                <a:cxn ang="0">
                  <a:pos x="T52" y="T53"/>
                </a:cxn>
                <a:cxn ang="0">
                  <a:pos x="T54" y="T55"/>
                </a:cxn>
                <a:cxn ang="0">
                  <a:pos x="T56" y="T57"/>
                </a:cxn>
                <a:cxn ang="0">
                  <a:pos x="T58" y="T59"/>
                </a:cxn>
                <a:cxn ang="0">
                  <a:pos x="T60" y="T61"/>
                </a:cxn>
                <a:cxn ang="0">
                  <a:pos x="T62" y="T63"/>
                </a:cxn>
                <a:cxn ang="0">
                  <a:pos x="T64" y="T65"/>
                </a:cxn>
                <a:cxn ang="0">
                  <a:pos x="T66" y="T67"/>
                </a:cxn>
                <a:cxn ang="0">
                  <a:pos x="T68" y="T69"/>
                </a:cxn>
                <a:cxn ang="0">
                  <a:pos x="T70" y="T71"/>
                </a:cxn>
                <a:cxn ang="0">
                  <a:pos x="T72" y="T73"/>
                </a:cxn>
                <a:cxn ang="0">
                  <a:pos x="T74" y="T75"/>
                </a:cxn>
                <a:cxn ang="0">
                  <a:pos x="T76" y="T77"/>
                </a:cxn>
                <a:cxn ang="0">
                  <a:pos x="T78" y="T79"/>
                </a:cxn>
                <a:cxn ang="0">
                  <a:pos x="T80" y="T81"/>
                </a:cxn>
                <a:cxn ang="0">
                  <a:pos x="T82" y="T83"/>
                </a:cxn>
                <a:cxn ang="0">
                  <a:pos x="T84" y="T85"/>
                </a:cxn>
                <a:cxn ang="0">
                  <a:pos x="T86" y="T87"/>
                </a:cxn>
                <a:cxn ang="0">
                  <a:pos x="T88" y="T89"/>
                </a:cxn>
                <a:cxn ang="0">
                  <a:pos x="T90" y="T91"/>
                </a:cxn>
                <a:cxn ang="0">
                  <a:pos x="T92" y="T93"/>
                </a:cxn>
                <a:cxn ang="0">
                  <a:pos x="T94" y="T95"/>
                </a:cxn>
                <a:cxn ang="0">
                  <a:pos x="T96" y="T97"/>
                </a:cxn>
                <a:cxn ang="0">
                  <a:pos x="T98" y="T99"/>
                </a:cxn>
                <a:cxn ang="0">
                  <a:pos x="T100" y="T101"/>
                </a:cxn>
                <a:cxn ang="0">
                  <a:pos x="T102" y="T103"/>
                </a:cxn>
                <a:cxn ang="0">
                  <a:pos x="T104" y="T105"/>
                </a:cxn>
                <a:cxn ang="0">
                  <a:pos x="T106" y="T107"/>
                </a:cxn>
                <a:cxn ang="0">
                  <a:pos x="T108" y="T109"/>
                </a:cxn>
                <a:cxn ang="0">
                  <a:pos x="T110" y="T111"/>
                </a:cxn>
                <a:cxn ang="0">
                  <a:pos x="T112" y="T113"/>
                </a:cxn>
                <a:cxn ang="0">
                  <a:pos x="T114" y="T115"/>
                </a:cxn>
                <a:cxn ang="0">
                  <a:pos x="T116" y="T117"/>
                </a:cxn>
                <a:cxn ang="0">
                  <a:pos x="T118" y="T119"/>
                </a:cxn>
                <a:cxn ang="0">
                  <a:pos x="T120" y="T121"/>
                </a:cxn>
              </a:cxnLst>
              <a:rect l="0" t="0" r="r" b="b"/>
              <a:pathLst>
                <a:path w="3352" h="3347">
                  <a:moveTo>
                    <a:pt x="1677" y="3347"/>
                  </a:moveTo>
                  <a:lnTo>
                    <a:pt x="1574" y="3344"/>
                  </a:lnTo>
                  <a:lnTo>
                    <a:pt x="1473" y="3335"/>
                  </a:lnTo>
                  <a:lnTo>
                    <a:pt x="1375" y="3320"/>
                  </a:lnTo>
                  <a:lnTo>
                    <a:pt x="1278" y="3299"/>
                  </a:lnTo>
                  <a:lnTo>
                    <a:pt x="1184" y="3274"/>
                  </a:lnTo>
                  <a:lnTo>
                    <a:pt x="1091" y="3243"/>
                  </a:lnTo>
                  <a:lnTo>
                    <a:pt x="1002" y="3206"/>
                  </a:lnTo>
                  <a:lnTo>
                    <a:pt x="914" y="3164"/>
                  </a:lnTo>
                  <a:lnTo>
                    <a:pt x="830" y="3119"/>
                  </a:lnTo>
                  <a:lnTo>
                    <a:pt x="749" y="3068"/>
                  </a:lnTo>
                  <a:lnTo>
                    <a:pt x="671" y="3013"/>
                  </a:lnTo>
                  <a:lnTo>
                    <a:pt x="596" y="2953"/>
                  </a:lnTo>
                  <a:lnTo>
                    <a:pt x="525" y="2890"/>
                  </a:lnTo>
                  <a:lnTo>
                    <a:pt x="458" y="2822"/>
                  </a:lnTo>
                  <a:lnTo>
                    <a:pt x="394" y="2751"/>
                  </a:lnTo>
                  <a:lnTo>
                    <a:pt x="335" y="2677"/>
                  </a:lnTo>
                  <a:lnTo>
                    <a:pt x="279" y="2599"/>
                  </a:lnTo>
                  <a:lnTo>
                    <a:pt x="229" y="2518"/>
                  </a:lnTo>
                  <a:lnTo>
                    <a:pt x="183" y="2434"/>
                  </a:lnTo>
                  <a:lnTo>
                    <a:pt x="141" y="2347"/>
                  </a:lnTo>
                  <a:lnTo>
                    <a:pt x="105" y="2257"/>
                  </a:lnTo>
                  <a:lnTo>
                    <a:pt x="74" y="2165"/>
                  </a:lnTo>
                  <a:lnTo>
                    <a:pt x="48" y="2071"/>
                  </a:lnTo>
                  <a:lnTo>
                    <a:pt x="27" y="1974"/>
                  </a:lnTo>
                  <a:lnTo>
                    <a:pt x="12" y="1876"/>
                  </a:lnTo>
                  <a:lnTo>
                    <a:pt x="3" y="1775"/>
                  </a:lnTo>
                  <a:lnTo>
                    <a:pt x="0" y="1674"/>
                  </a:lnTo>
                  <a:lnTo>
                    <a:pt x="3" y="1572"/>
                  </a:lnTo>
                  <a:lnTo>
                    <a:pt x="12" y="1471"/>
                  </a:lnTo>
                  <a:lnTo>
                    <a:pt x="27" y="1373"/>
                  </a:lnTo>
                  <a:lnTo>
                    <a:pt x="48" y="1276"/>
                  </a:lnTo>
                  <a:lnTo>
                    <a:pt x="74" y="1182"/>
                  </a:lnTo>
                  <a:lnTo>
                    <a:pt x="105" y="1090"/>
                  </a:lnTo>
                  <a:lnTo>
                    <a:pt x="141" y="1000"/>
                  </a:lnTo>
                  <a:lnTo>
                    <a:pt x="183" y="913"/>
                  </a:lnTo>
                  <a:lnTo>
                    <a:pt x="229" y="829"/>
                  </a:lnTo>
                  <a:lnTo>
                    <a:pt x="279" y="748"/>
                  </a:lnTo>
                  <a:lnTo>
                    <a:pt x="335" y="671"/>
                  </a:lnTo>
                  <a:lnTo>
                    <a:pt x="394" y="596"/>
                  </a:lnTo>
                  <a:lnTo>
                    <a:pt x="458" y="525"/>
                  </a:lnTo>
                  <a:lnTo>
                    <a:pt x="525" y="458"/>
                  </a:lnTo>
                  <a:lnTo>
                    <a:pt x="596" y="394"/>
                  </a:lnTo>
                  <a:lnTo>
                    <a:pt x="671" y="335"/>
                  </a:lnTo>
                  <a:lnTo>
                    <a:pt x="749" y="280"/>
                  </a:lnTo>
                  <a:lnTo>
                    <a:pt x="830" y="229"/>
                  </a:lnTo>
                  <a:lnTo>
                    <a:pt x="914" y="183"/>
                  </a:lnTo>
                  <a:lnTo>
                    <a:pt x="1002" y="141"/>
                  </a:lnTo>
                  <a:lnTo>
                    <a:pt x="1091" y="106"/>
                  </a:lnTo>
                  <a:lnTo>
                    <a:pt x="1184" y="74"/>
                  </a:lnTo>
                  <a:lnTo>
                    <a:pt x="1278" y="48"/>
                  </a:lnTo>
                  <a:lnTo>
                    <a:pt x="1375" y="27"/>
                  </a:lnTo>
                  <a:lnTo>
                    <a:pt x="1473" y="12"/>
                  </a:lnTo>
                  <a:lnTo>
                    <a:pt x="1574" y="3"/>
                  </a:lnTo>
                  <a:lnTo>
                    <a:pt x="1677" y="0"/>
                  </a:lnTo>
                  <a:lnTo>
                    <a:pt x="1778" y="3"/>
                  </a:lnTo>
                  <a:lnTo>
                    <a:pt x="1879" y="12"/>
                  </a:lnTo>
                  <a:lnTo>
                    <a:pt x="1977" y="27"/>
                  </a:lnTo>
                  <a:lnTo>
                    <a:pt x="2074" y="48"/>
                  </a:lnTo>
                  <a:lnTo>
                    <a:pt x="2168" y="74"/>
                  </a:lnTo>
                  <a:lnTo>
                    <a:pt x="2261" y="106"/>
                  </a:lnTo>
                  <a:lnTo>
                    <a:pt x="2350" y="141"/>
                  </a:lnTo>
                  <a:lnTo>
                    <a:pt x="2438" y="183"/>
                  </a:lnTo>
                  <a:lnTo>
                    <a:pt x="2522" y="229"/>
                  </a:lnTo>
                  <a:lnTo>
                    <a:pt x="2603" y="280"/>
                  </a:lnTo>
                  <a:lnTo>
                    <a:pt x="2681" y="335"/>
                  </a:lnTo>
                  <a:lnTo>
                    <a:pt x="2756" y="394"/>
                  </a:lnTo>
                  <a:lnTo>
                    <a:pt x="2827" y="458"/>
                  </a:lnTo>
                  <a:lnTo>
                    <a:pt x="2894" y="525"/>
                  </a:lnTo>
                  <a:lnTo>
                    <a:pt x="2958" y="596"/>
                  </a:lnTo>
                  <a:lnTo>
                    <a:pt x="3017" y="671"/>
                  </a:lnTo>
                  <a:lnTo>
                    <a:pt x="3073" y="748"/>
                  </a:lnTo>
                  <a:lnTo>
                    <a:pt x="3123" y="829"/>
                  </a:lnTo>
                  <a:lnTo>
                    <a:pt x="3169" y="913"/>
                  </a:lnTo>
                  <a:lnTo>
                    <a:pt x="3211" y="1000"/>
                  </a:lnTo>
                  <a:lnTo>
                    <a:pt x="3247" y="1090"/>
                  </a:lnTo>
                  <a:lnTo>
                    <a:pt x="3278" y="1182"/>
                  </a:lnTo>
                  <a:lnTo>
                    <a:pt x="3304" y="1276"/>
                  </a:lnTo>
                  <a:lnTo>
                    <a:pt x="3325" y="1373"/>
                  </a:lnTo>
                  <a:lnTo>
                    <a:pt x="3340" y="1471"/>
                  </a:lnTo>
                  <a:lnTo>
                    <a:pt x="3349" y="1572"/>
                  </a:lnTo>
                  <a:lnTo>
                    <a:pt x="3352" y="1674"/>
                  </a:lnTo>
                  <a:lnTo>
                    <a:pt x="3349" y="1775"/>
                  </a:lnTo>
                  <a:lnTo>
                    <a:pt x="3340" y="1876"/>
                  </a:lnTo>
                  <a:lnTo>
                    <a:pt x="3325" y="1974"/>
                  </a:lnTo>
                  <a:lnTo>
                    <a:pt x="3304" y="2071"/>
                  </a:lnTo>
                  <a:lnTo>
                    <a:pt x="3278" y="2165"/>
                  </a:lnTo>
                  <a:lnTo>
                    <a:pt x="3247" y="2257"/>
                  </a:lnTo>
                  <a:lnTo>
                    <a:pt x="3211" y="2347"/>
                  </a:lnTo>
                  <a:lnTo>
                    <a:pt x="3169" y="2434"/>
                  </a:lnTo>
                  <a:lnTo>
                    <a:pt x="3123" y="2518"/>
                  </a:lnTo>
                  <a:lnTo>
                    <a:pt x="3073" y="2599"/>
                  </a:lnTo>
                  <a:lnTo>
                    <a:pt x="3017" y="2677"/>
                  </a:lnTo>
                  <a:lnTo>
                    <a:pt x="2958" y="2751"/>
                  </a:lnTo>
                  <a:lnTo>
                    <a:pt x="2894" y="2822"/>
                  </a:lnTo>
                  <a:lnTo>
                    <a:pt x="2827" y="2890"/>
                  </a:lnTo>
                  <a:lnTo>
                    <a:pt x="2756" y="2953"/>
                  </a:lnTo>
                  <a:lnTo>
                    <a:pt x="2681" y="3013"/>
                  </a:lnTo>
                  <a:lnTo>
                    <a:pt x="2603" y="3068"/>
                  </a:lnTo>
                  <a:lnTo>
                    <a:pt x="2522" y="3119"/>
                  </a:lnTo>
                  <a:lnTo>
                    <a:pt x="2438" y="3164"/>
                  </a:lnTo>
                  <a:lnTo>
                    <a:pt x="2350" y="3206"/>
                  </a:lnTo>
                  <a:lnTo>
                    <a:pt x="2261" y="3243"/>
                  </a:lnTo>
                  <a:lnTo>
                    <a:pt x="2168" y="3274"/>
                  </a:lnTo>
                  <a:lnTo>
                    <a:pt x="2074" y="3299"/>
                  </a:lnTo>
                  <a:lnTo>
                    <a:pt x="1977" y="3320"/>
                  </a:lnTo>
                  <a:lnTo>
                    <a:pt x="1879" y="3335"/>
                  </a:lnTo>
                  <a:lnTo>
                    <a:pt x="1778" y="3344"/>
                  </a:lnTo>
                  <a:lnTo>
                    <a:pt x="1677" y="3347"/>
                  </a:lnTo>
                  <a:close/>
                  <a:moveTo>
                    <a:pt x="1677" y="146"/>
                  </a:moveTo>
                  <a:lnTo>
                    <a:pt x="1578" y="149"/>
                  </a:lnTo>
                  <a:lnTo>
                    <a:pt x="1481" y="158"/>
                  </a:lnTo>
                  <a:lnTo>
                    <a:pt x="1387" y="172"/>
                  </a:lnTo>
                  <a:lnTo>
                    <a:pt x="1294" y="193"/>
                  </a:lnTo>
                  <a:lnTo>
                    <a:pt x="1204" y="218"/>
                  </a:lnTo>
                  <a:lnTo>
                    <a:pt x="1116" y="249"/>
                  </a:lnTo>
                  <a:lnTo>
                    <a:pt x="1030" y="285"/>
                  </a:lnTo>
                  <a:lnTo>
                    <a:pt x="947" y="326"/>
                  </a:lnTo>
                  <a:lnTo>
                    <a:pt x="867" y="370"/>
                  </a:lnTo>
                  <a:lnTo>
                    <a:pt x="790" y="420"/>
                  </a:lnTo>
                  <a:lnTo>
                    <a:pt x="716" y="474"/>
                  </a:lnTo>
                  <a:lnTo>
                    <a:pt x="646" y="532"/>
                  </a:lnTo>
                  <a:lnTo>
                    <a:pt x="579" y="594"/>
                  </a:lnTo>
                  <a:lnTo>
                    <a:pt x="516" y="659"/>
                  </a:lnTo>
                  <a:lnTo>
                    <a:pt x="457" y="728"/>
                  </a:lnTo>
                  <a:lnTo>
                    <a:pt x="402" y="802"/>
                  </a:lnTo>
                  <a:lnTo>
                    <a:pt x="353" y="878"/>
                  </a:lnTo>
                  <a:lnTo>
                    <a:pt x="307" y="956"/>
                  </a:lnTo>
                  <a:lnTo>
                    <a:pt x="265" y="1038"/>
                  </a:lnTo>
                  <a:lnTo>
                    <a:pt x="229" y="1122"/>
                  </a:lnTo>
                  <a:lnTo>
                    <a:pt x="198" y="1209"/>
                  </a:lnTo>
                  <a:lnTo>
                    <a:pt x="172" y="1298"/>
                  </a:lnTo>
                  <a:lnTo>
                    <a:pt x="151" y="1389"/>
                  </a:lnTo>
                  <a:lnTo>
                    <a:pt x="136" y="1482"/>
                  </a:lnTo>
                  <a:lnTo>
                    <a:pt x="127" y="1578"/>
                  </a:lnTo>
                  <a:lnTo>
                    <a:pt x="124" y="1674"/>
                  </a:lnTo>
                  <a:lnTo>
                    <a:pt x="127" y="1770"/>
                  </a:lnTo>
                  <a:lnTo>
                    <a:pt x="136" y="1865"/>
                  </a:lnTo>
                  <a:lnTo>
                    <a:pt x="151" y="1958"/>
                  </a:lnTo>
                  <a:lnTo>
                    <a:pt x="172" y="2049"/>
                  </a:lnTo>
                  <a:lnTo>
                    <a:pt x="198" y="2139"/>
                  </a:lnTo>
                  <a:lnTo>
                    <a:pt x="229" y="2225"/>
                  </a:lnTo>
                  <a:lnTo>
                    <a:pt x="265" y="2310"/>
                  </a:lnTo>
                  <a:lnTo>
                    <a:pt x="307" y="2391"/>
                  </a:lnTo>
                  <a:lnTo>
                    <a:pt x="353" y="2470"/>
                  </a:lnTo>
                  <a:lnTo>
                    <a:pt x="402" y="2546"/>
                  </a:lnTo>
                  <a:lnTo>
                    <a:pt x="457" y="2619"/>
                  </a:lnTo>
                  <a:lnTo>
                    <a:pt x="516" y="2688"/>
                  </a:lnTo>
                  <a:lnTo>
                    <a:pt x="579" y="2753"/>
                  </a:lnTo>
                  <a:lnTo>
                    <a:pt x="646" y="2815"/>
                  </a:lnTo>
                  <a:lnTo>
                    <a:pt x="716" y="2873"/>
                  </a:lnTo>
                  <a:lnTo>
                    <a:pt x="790" y="2927"/>
                  </a:lnTo>
                  <a:lnTo>
                    <a:pt x="867" y="2977"/>
                  </a:lnTo>
                  <a:lnTo>
                    <a:pt x="947" y="3022"/>
                  </a:lnTo>
                  <a:lnTo>
                    <a:pt x="1030" y="3063"/>
                  </a:lnTo>
                  <a:lnTo>
                    <a:pt x="1116" y="3098"/>
                  </a:lnTo>
                  <a:lnTo>
                    <a:pt x="1204" y="3129"/>
                  </a:lnTo>
                  <a:lnTo>
                    <a:pt x="1294" y="3154"/>
                  </a:lnTo>
                  <a:lnTo>
                    <a:pt x="1387" y="3175"/>
                  </a:lnTo>
                  <a:lnTo>
                    <a:pt x="1481" y="3190"/>
                  </a:lnTo>
                  <a:lnTo>
                    <a:pt x="1578" y="3199"/>
                  </a:lnTo>
                  <a:lnTo>
                    <a:pt x="1677" y="3202"/>
                  </a:lnTo>
                  <a:lnTo>
                    <a:pt x="1774" y="3199"/>
                  </a:lnTo>
                  <a:lnTo>
                    <a:pt x="1871" y="3190"/>
                  </a:lnTo>
                  <a:lnTo>
                    <a:pt x="1965" y="3175"/>
                  </a:lnTo>
                  <a:lnTo>
                    <a:pt x="2058" y="3154"/>
                  </a:lnTo>
                  <a:lnTo>
                    <a:pt x="2148" y="3129"/>
                  </a:lnTo>
                  <a:lnTo>
                    <a:pt x="2236" y="3098"/>
                  </a:lnTo>
                  <a:lnTo>
                    <a:pt x="2322" y="3063"/>
                  </a:lnTo>
                  <a:lnTo>
                    <a:pt x="2405" y="3022"/>
                  </a:lnTo>
                  <a:lnTo>
                    <a:pt x="2485" y="2977"/>
                  </a:lnTo>
                  <a:lnTo>
                    <a:pt x="2562" y="2927"/>
                  </a:lnTo>
                  <a:lnTo>
                    <a:pt x="2636" y="2873"/>
                  </a:lnTo>
                  <a:lnTo>
                    <a:pt x="2706" y="2815"/>
                  </a:lnTo>
                  <a:lnTo>
                    <a:pt x="2773" y="2753"/>
                  </a:lnTo>
                  <a:lnTo>
                    <a:pt x="2836" y="2688"/>
                  </a:lnTo>
                  <a:lnTo>
                    <a:pt x="2895" y="2619"/>
                  </a:lnTo>
                  <a:lnTo>
                    <a:pt x="2950" y="2546"/>
                  </a:lnTo>
                  <a:lnTo>
                    <a:pt x="2999" y="2470"/>
                  </a:lnTo>
                  <a:lnTo>
                    <a:pt x="3045" y="2391"/>
                  </a:lnTo>
                  <a:lnTo>
                    <a:pt x="3087" y="2310"/>
                  </a:lnTo>
                  <a:lnTo>
                    <a:pt x="3123" y="2225"/>
                  </a:lnTo>
                  <a:lnTo>
                    <a:pt x="3154" y="2139"/>
                  </a:lnTo>
                  <a:lnTo>
                    <a:pt x="3180" y="2049"/>
                  </a:lnTo>
                  <a:lnTo>
                    <a:pt x="3201" y="1958"/>
                  </a:lnTo>
                  <a:lnTo>
                    <a:pt x="3216" y="1865"/>
                  </a:lnTo>
                  <a:lnTo>
                    <a:pt x="3225" y="1770"/>
                  </a:lnTo>
                  <a:lnTo>
                    <a:pt x="3228" y="1674"/>
                  </a:lnTo>
                  <a:lnTo>
                    <a:pt x="3225" y="1578"/>
                  </a:lnTo>
                  <a:lnTo>
                    <a:pt x="3216" y="1482"/>
                  </a:lnTo>
                  <a:lnTo>
                    <a:pt x="3201" y="1389"/>
                  </a:lnTo>
                  <a:lnTo>
                    <a:pt x="3180" y="1298"/>
                  </a:lnTo>
                  <a:lnTo>
                    <a:pt x="3154" y="1209"/>
                  </a:lnTo>
                  <a:lnTo>
                    <a:pt x="3123" y="1122"/>
                  </a:lnTo>
                  <a:lnTo>
                    <a:pt x="3087" y="1038"/>
                  </a:lnTo>
                  <a:lnTo>
                    <a:pt x="3045" y="956"/>
                  </a:lnTo>
                  <a:lnTo>
                    <a:pt x="2999" y="878"/>
                  </a:lnTo>
                  <a:lnTo>
                    <a:pt x="2950" y="802"/>
                  </a:lnTo>
                  <a:lnTo>
                    <a:pt x="2895" y="728"/>
                  </a:lnTo>
                  <a:lnTo>
                    <a:pt x="2836" y="659"/>
                  </a:lnTo>
                  <a:lnTo>
                    <a:pt x="2773" y="594"/>
                  </a:lnTo>
                  <a:lnTo>
                    <a:pt x="2706" y="532"/>
                  </a:lnTo>
                  <a:lnTo>
                    <a:pt x="2636" y="474"/>
                  </a:lnTo>
                  <a:lnTo>
                    <a:pt x="2562" y="420"/>
                  </a:lnTo>
                  <a:lnTo>
                    <a:pt x="2485" y="370"/>
                  </a:lnTo>
                  <a:lnTo>
                    <a:pt x="2405" y="326"/>
                  </a:lnTo>
                  <a:lnTo>
                    <a:pt x="2322" y="285"/>
                  </a:lnTo>
                  <a:lnTo>
                    <a:pt x="2236" y="249"/>
                  </a:lnTo>
                  <a:lnTo>
                    <a:pt x="2148" y="218"/>
                  </a:lnTo>
                  <a:lnTo>
                    <a:pt x="2058" y="193"/>
                  </a:lnTo>
                  <a:lnTo>
                    <a:pt x="1965" y="172"/>
                  </a:lnTo>
                  <a:lnTo>
                    <a:pt x="1871" y="158"/>
                  </a:lnTo>
                  <a:lnTo>
                    <a:pt x="1774" y="149"/>
                  </a:lnTo>
                  <a:lnTo>
                    <a:pt x="1677" y="146"/>
                  </a:lnTo>
                  <a:close/>
                  <a:moveTo>
                    <a:pt x="1677" y="2983"/>
                  </a:moveTo>
                  <a:lnTo>
                    <a:pt x="1583" y="2981"/>
                  </a:lnTo>
                  <a:lnTo>
                    <a:pt x="1491" y="2972"/>
                  </a:lnTo>
                  <a:lnTo>
                    <a:pt x="1401" y="2956"/>
                  </a:lnTo>
                  <a:lnTo>
                    <a:pt x="1313" y="2936"/>
                  </a:lnTo>
                  <a:lnTo>
                    <a:pt x="1227" y="2911"/>
                  </a:lnTo>
                  <a:lnTo>
                    <a:pt x="1144" y="2880"/>
                  </a:lnTo>
                  <a:lnTo>
                    <a:pt x="1064" y="2845"/>
                  </a:lnTo>
                  <a:lnTo>
                    <a:pt x="987" y="2804"/>
                  </a:lnTo>
                  <a:lnTo>
                    <a:pt x="912" y="2760"/>
                  </a:lnTo>
                  <a:lnTo>
                    <a:pt x="841" y="2711"/>
                  </a:lnTo>
                  <a:lnTo>
                    <a:pt x="774" y="2657"/>
                  </a:lnTo>
                  <a:lnTo>
                    <a:pt x="710" y="2599"/>
                  </a:lnTo>
                  <a:lnTo>
                    <a:pt x="650" y="2538"/>
                  </a:lnTo>
                  <a:lnTo>
                    <a:pt x="595" y="2473"/>
                  </a:lnTo>
                  <a:lnTo>
                    <a:pt x="544" y="2406"/>
                  </a:lnTo>
                  <a:lnTo>
                    <a:pt x="497" y="2334"/>
                  </a:lnTo>
                  <a:lnTo>
                    <a:pt x="455" y="2260"/>
                  </a:lnTo>
                  <a:lnTo>
                    <a:pt x="418" y="2183"/>
                  </a:lnTo>
                  <a:lnTo>
                    <a:pt x="386" y="2104"/>
                  </a:lnTo>
                  <a:lnTo>
                    <a:pt x="360" y="2022"/>
                  </a:lnTo>
                  <a:lnTo>
                    <a:pt x="338" y="1938"/>
                  </a:lnTo>
                  <a:lnTo>
                    <a:pt x="323" y="1852"/>
                  </a:lnTo>
                  <a:lnTo>
                    <a:pt x="314" y="1763"/>
                  </a:lnTo>
                  <a:lnTo>
                    <a:pt x="311" y="1674"/>
                  </a:lnTo>
                  <a:lnTo>
                    <a:pt x="314" y="1584"/>
                  </a:lnTo>
                  <a:lnTo>
                    <a:pt x="323" y="1496"/>
                  </a:lnTo>
                  <a:lnTo>
                    <a:pt x="338" y="1410"/>
                  </a:lnTo>
                  <a:lnTo>
                    <a:pt x="360" y="1326"/>
                  </a:lnTo>
                  <a:lnTo>
                    <a:pt x="386" y="1244"/>
                  </a:lnTo>
                  <a:lnTo>
                    <a:pt x="418" y="1164"/>
                  </a:lnTo>
                  <a:lnTo>
                    <a:pt x="455" y="1087"/>
                  </a:lnTo>
                  <a:lnTo>
                    <a:pt x="497" y="1013"/>
                  </a:lnTo>
                  <a:lnTo>
                    <a:pt x="544" y="942"/>
                  </a:lnTo>
                  <a:lnTo>
                    <a:pt x="595" y="874"/>
                  </a:lnTo>
                  <a:lnTo>
                    <a:pt x="650" y="809"/>
                  </a:lnTo>
                  <a:lnTo>
                    <a:pt x="710" y="748"/>
                  </a:lnTo>
                  <a:lnTo>
                    <a:pt x="774" y="690"/>
                  </a:lnTo>
                  <a:lnTo>
                    <a:pt x="841" y="637"/>
                  </a:lnTo>
                  <a:lnTo>
                    <a:pt x="912" y="587"/>
                  </a:lnTo>
                  <a:lnTo>
                    <a:pt x="987" y="543"/>
                  </a:lnTo>
                  <a:lnTo>
                    <a:pt x="1064" y="502"/>
                  </a:lnTo>
                  <a:lnTo>
                    <a:pt x="1144" y="467"/>
                  </a:lnTo>
                  <a:lnTo>
                    <a:pt x="1227" y="436"/>
                  </a:lnTo>
                  <a:lnTo>
                    <a:pt x="1313" y="411"/>
                  </a:lnTo>
                  <a:lnTo>
                    <a:pt x="1401" y="391"/>
                  </a:lnTo>
                  <a:lnTo>
                    <a:pt x="1491" y="376"/>
                  </a:lnTo>
                  <a:lnTo>
                    <a:pt x="1583" y="367"/>
                  </a:lnTo>
                  <a:lnTo>
                    <a:pt x="1677" y="364"/>
                  </a:lnTo>
                  <a:lnTo>
                    <a:pt x="1770" y="367"/>
                  </a:lnTo>
                  <a:lnTo>
                    <a:pt x="1861" y="376"/>
                  </a:lnTo>
                  <a:lnTo>
                    <a:pt x="1951" y="391"/>
                  </a:lnTo>
                  <a:lnTo>
                    <a:pt x="2039" y="411"/>
                  </a:lnTo>
                  <a:lnTo>
                    <a:pt x="2125" y="436"/>
                  </a:lnTo>
                  <a:lnTo>
                    <a:pt x="2208" y="467"/>
                  </a:lnTo>
                  <a:lnTo>
                    <a:pt x="2288" y="502"/>
                  </a:lnTo>
                  <a:lnTo>
                    <a:pt x="2365" y="543"/>
                  </a:lnTo>
                  <a:lnTo>
                    <a:pt x="2440" y="587"/>
                  </a:lnTo>
                  <a:lnTo>
                    <a:pt x="2511" y="637"/>
                  </a:lnTo>
                  <a:lnTo>
                    <a:pt x="2578" y="690"/>
                  </a:lnTo>
                  <a:lnTo>
                    <a:pt x="2642" y="748"/>
                  </a:lnTo>
                  <a:lnTo>
                    <a:pt x="2702" y="809"/>
                  </a:lnTo>
                  <a:lnTo>
                    <a:pt x="2757" y="874"/>
                  </a:lnTo>
                  <a:lnTo>
                    <a:pt x="2808" y="942"/>
                  </a:lnTo>
                  <a:lnTo>
                    <a:pt x="2855" y="1013"/>
                  </a:lnTo>
                  <a:lnTo>
                    <a:pt x="2897" y="1087"/>
                  </a:lnTo>
                  <a:lnTo>
                    <a:pt x="2934" y="1164"/>
                  </a:lnTo>
                  <a:lnTo>
                    <a:pt x="2966" y="1244"/>
                  </a:lnTo>
                  <a:lnTo>
                    <a:pt x="2992" y="1326"/>
                  </a:lnTo>
                  <a:lnTo>
                    <a:pt x="3014" y="1410"/>
                  </a:lnTo>
                  <a:lnTo>
                    <a:pt x="3029" y="1496"/>
                  </a:lnTo>
                  <a:lnTo>
                    <a:pt x="3038" y="1584"/>
                  </a:lnTo>
                  <a:lnTo>
                    <a:pt x="3041" y="1674"/>
                  </a:lnTo>
                  <a:lnTo>
                    <a:pt x="3038" y="1763"/>
                  </a:lnTo>
                  <a:lnTo>
                    <a:pt x="3029" y="1852"/>
                  </a:lnTo>
                  <a:lnTo>
                    <a:pt x="3014" y="1938"/>
                  </a:lnTo>
                  <a:lnTo>
                    <a:pt x="2992" y="2022"/>
                  </a:lnTo>
                  <a:lnTo>
                    <a:pt x="2966" y="2104"/>
                  </a:lnTo>
                  <a:lnTo>
                    <a:pt x="2934" y="2183"/>
                  </a:lnTo>
                  <a:lnTo>
                    <a:pt x="2897" y="2260"/>
                  </a:lnTo>
                  <a:lnTo>
                    <a:pt x="2855" y="2334"/>
                  </a:lnTo>
                  <a:lnTo>
                    <a:pt x="2808" y="2406"/>
                  </a:lnTo>
                  <a:lnTo>
                    <a:pt x="2757" y="2473"/>
                  </a:lnTo>
                  <a:lnTo>
                    <a:pt x="2702" y="2538"/>
                  </a:lnTo>
                  <a:lnTo>
                    <a:pt x="2642" y="2599"/>
                  </a:lnTo>
                  <a:lnTo>
                    <a:pt x="2578" y="2657"/>
                  </a:lnTo>
                  <a:lnTo>
                    <a:pt x="2511" y="2711"/>
                  </a:lnTo>
                  <a:lnTo>
                    <a:pt x="2440" y="2760"/>
                  </a:lnTo>
                  <a:lnTo>
                    <a:pt x="2365" y="2804"/>
                  </a:lnTo>
                  <a:lnTo>
                    <a:pt x="2288" y="2845"/>
                  </a:lnTo>
                  <a:lnTo>
                    <a:pt x="2208" y="2880"/>
                  </a:lnTo>
                  <a:lnTo>
                    <a:pt x="2125" y="2911"/>
                  </a:lnTo>
                  <a:lnTo>
                    <a:pt x="2039" y="2936"/>
                  </a:lnTo>
                  <a:lnTo>
                    <a:pt x="1951" y="2956"/>
                  </a:lnTo>
                  <a:lnTo>
                    <a:pt x="1861" y="2972"/>
                  </a:lnTo>
                  <a:lnTo>
                    <a:pt x="1770" y="2981"/>
                  </a:lnTo>
                  <a:lnTo>
                    <a:pt x="1677" y="2983"/>
                  </a:lnTo>
                  <a:close/>
                  <a:moveTo>
                    <a:pt x="1677" y="437"/>
                  </a:moveTo>
                  <a:lnTo>
                    <a:pt x="1583" y="440"/>
                  </a:lnTo>
                  <a:lnTo>
                    <a:pt x="1492" y="449"/>
                  </a:lnTo>
                  <a:lnTo>
                    <a:pt x="1402" y="465"/>
                  </a:lnTo>
                  <a:lnTo>
                    <a:pt x="1316" y="485"/>
                  </a:lnTo>
                  <a:lnTo>
                    <a:pt x="1230" y="511"/>
                  </a:lnTo>
                  <a:lnTo>
                    <a:pt x="1149" y="543"/>
                  </a:lnTo>
                  <a:lnTo>
                    <a:pt x="1070" y="579"/>
                  </a:lnTo>
                  <a:lnTo>
                    <a:pt x="994" y="620"/>
                  </a:lnTo>
                  <a:lnTo>
                    <a:pt x="921" y="667"/>
                  </a:lnTo>
                  <a:lnTo>
                    <a:pt x="851" y="716"/>
                  </a:lnTo>
                  <a:lnTo>
                    <a:pt x="786" y="771"/>
                  </a:lnTo>
                  <a:lnTo>
                    <a:pt x="724" y="829"/>
                  </a:lnTo>
                  <a:lnTo>
                    <a:pt x="668" y="892"/>
                  </a:lnTo>
                  <a:lnTo>
                    <a:pt x="615" y="957"/>
                  </a:lnTo>
                  <a:lnTo>
                    <a:pt x="566" y="1027"/>
                  </a:lnTo>
                  <a:lnTo>
                    <a:pt x="522" y="1099"/>
                  </a:lnTo>
                  <a:lnTo>
                    <a:pt x="484" y="1174"/>
                  </a:lnTo>
                  <a:lnTo>
                    <a:pt x="451" y="1251"/>
                  </a:lnTo>
                  <a:lnTo>
                    <a:pt x="424" y="1332"/>
                  </a:lnTo>
                  <a:lnTo>
                    <a:pt x="401" y="1414"/>
                  </a:lnTo>
                  <a:lnTo>
                    <a:pt x="386" y="1498"/>
                  </a:lnTo>
                  <a:lnTo>
                    <a:pt x="376" y="1586"/>
                  </a:lnTo>
                  <a:lnTo>
                    <a:pt x="373" y="1674"/>
                  </a:lnTo>
                  <a:lnTo>
                    <a:pt x="376" y="1762"/>
                  </a:lnTo>
                  <a:lnTo>
                    <a:pt x="386" y="1849"/>
                  </a:lnTo>
                  <a:lnTo>
                    <a:pt x="401" y="1933"/>
                  </a:lnTo>
                  <a:lnTo>
                    <a:pt x="424" y="2016"/>
                  </a:lnTo>
                  <a:lnTo>
                    <a:pt x="451" y="2096"/>
                  </a:lnTo>
                  <a:lnTo>
                    <a:pt x="484" y="2174"/>
                  </a:lnTo>
                  <a:lnTo>
                    <a:pt x="522" y="2249"/>
                  </a:lnTo>
                  <a:lnTo>
                    <a:pt x="566" y="2321"/>
                  </a:lnTo>
                  <a:lnTo>
                    <a:pt x="615" y="2390"/>
                  </a:lnTo>
                  <a:lnTo>
                    <a:pt x="668" y="2456"/>
                  </a:lnTo>
                  <a:lnTo>
                    <a:pt x="724" y="2518"/>
                  </a:lnTo>
                  <a:lnTo>
                    <a:pt x="786" y="2577"/>
                  </a:lnTo>
                  <a:lnTo>
                    <a:pt x="851" y="2631"/>
                  </a:lnTo>
                  <a:lnTo>
                    <a:pt x="921" y="2681"/>
                  </a:lnTo>
                  <a:lnTo>
                    <a:pt x="994" y="2727"/>
                  </a:lnTo>
                  <a:lnTo>
                    <a:pt x="1070" y="2769"/>
                  </a:lnTo>
                  <a:lnTo>
                    <a:pt x="1149" y="2805"/>
                  </a:lnTo>
                  <a:lnTo>
                    <a:pt x="1230" y="2837"/>
                  </a:lnTo>
                  <a:lnTo>
                    <a:pt x="1316" y="2862"/>
                  </a:lnTo>
                  <a:lnTo>
                    <a:pt x="1402" y="2883"/>
                  </a:lnTo>
                  <a:lnTo>
                    <a:pt x="1492" y="2899"/>
                  </a:lnTo>
                  <a:lnTo>
                    <a:pt x="1583" y="2908"/>
                  </a:lnTo>
                  <a:lnTo>
                    <a:pt x="1677" y="2911"/>
                  </a:lnTo>
                  <a:lnTo>
                    <a:pt x="1769" y="2908"/>
                  </a:lnTo>
                  <a:lnTo>
                    <a:pt x="1860" y="2899"/>
                  </a:lnTo>
                  <a:lnTo>
                    <a:pt x="1950" y="2883"/>
                  </a:lnTo>
                  <a:lnTo>
                    <a:pt x="2036" y="2862"/>
                  </a:lnTo>
                  <a:lnTo>
                    <a:pt x="2122" y="2837"/>
                  </a:lnTo>
                  <a:lnTo>
                    <a:pt x="2203" y="2805"/>
                  </a:lnTo>
                  <a:lnTo>
                    <a:pt x="2282" y="2769"/>
                  </a:lnTo>
                  <a:lnTo>
                    <a:pt x="2358" y="2727"/>
                  </a:lnTo>
                  <a:lnTo>
                    <a:pt x="2431" y="2681"/>
                  </a:lnTo>
                  <a:lnTo>
                    <a:pt x="2501" y="2631"/>
                  </a:lnTo>
                  <a:lnTo>
                    <a:pt x="2566" y="2577"/>
                  </a:lnTo>
                  <a:lnTo>
                    <a:pt x="2628" y="2518"/>
                  </a:lnTo>
                  <a:lnTo>
                    <a:pt x="2684" y="2456"/>
                  </a:lnTo>
                  <a:lnTo>
                    <a:pt x="2738" y="2390"/>
                  </a:lnTo>
                  <a:lnTo>
                    <a:pt x="2786" y="2321"/>
                  </a:lnTo>
                  <a:lnTo>
                    <a:pt x="2830" y="2249"/>
                  </a:lnTo>
                  <a:lnTo>
                    <a:pt x="2868" y="2174"/>
                  </a:lnTo>
                  <a:lnTo>
                    <a:pt x="2901" y="2096"/>
                  </a:lnTo>
                  <a:lnTo>
                    <a:pt x="2928" y="2016"/>
                  </a:lnTo>
                  <a:lnTo>
                    <a:pt x="2951" y="1933"/>
                  </a:lnTo>
                  <a:lnTo>
                    <a:pt x="2967" y="1849"/>
                  </a:lnTo>
                  <a:lnTo>
                    <a:pt x="2976" y="1762"/>
                  </a:lnTo>
                  <a:lnTo>
                    <a:pt x="2979" y="1674"/>
                  </a:lnTo>
                  <a:lnTo>
                    <a:pt x="2976" y="1586"/>
                  </a:lnTo>
                  <a:lnTo>
                    <a:pt x="2967" y="1498"/>
                  </a:lnTo>
                  <a:lnTo>
                    <a:pt x="2951" y="1414"/>
                  </a:lnTo>
                  <a:lnTo>
                    <a:pt x="2928" y="1332"/>
                  </a:lnTo>
                  <a:lnTo>
                    <a:pt x="2901" y="1251"/>
                  </a:lnTo>
                  <a:lnTo>
                    <a:pt x="2868" y="1174"/>
                  </a:lnTo>
                  <a:lnTo>
                    <a:pt x="2830" y="1099"/>
                  </a:lnTo>
                  <a:lnTo>
                    <a:pt x="2786" y="1027"/>
                  </a:lnTo>
                  <a:lnTo>
                    <a:pt x="2738" y="957"/>
                  </a:lnTo>
                  <a:lnTo>
                    <a:pt x="2684" y="892"/>
                  </a:lnTo>
                  <a:lnTo>
                    <a:pt x="2628" y="829"/>
                  </a:lnTo>
                  <a:lnTo>
                    <a:pt x="2566" y="771"/>
                  </a:lnTo>
                  <a:lnTo>
                    <a:pt x="2501" y="716"/>
                  </a:lnTo>
                  <a:lnTo>
                    <a:pt x="2431" y="667"/>
                  </a:lnTo>
                  <a:lnTo>
                    <a:pt x="2358" y="620"/>
                  </a:lnTo>
                  <a:lnTo>
                    <a:pt x="2282" y="579"/>
                  </a:lnTo>
                  <a:lnTo>
                    <a:pt x="2203" y="543"/>
                  </a:lnTo>
                  <a:lnTo>
                    <a:pt x="2122" y="511"/>
                  </a:lnTo>
                  <a:lnTo>
                    <a:pt x="2036" y="485"/>
                  </a:lnTo>
                  <a:lnTo>
                    <a:pt x="1950" y="465"/>
                  </a:lnTo>
                  <a:lnTo>
                    <a:pt x="1860" y="449"/>
                  </a:lnTo>
                  <a:lnTo>
                    <a:pt x="1769" y="440"/>
                  </a:lnTo>
                  <a:lnTo>
                    <a:pt x="1677" y="437"/>
                  </a:lnTo>
                  <a:close/>
                  <a:moveTo>
                    <a:pt x="2505" y="1784"/>
                  </a:moveTo>
                  <a:lnTo>
                    <a:pt x="2484" y="1781"/>
                  </a:lnTo>
                  <a:lnTo>
                    <a:pt x="2466" y="1773"/>
                  </a:lnTo>
                  <a:lnTo>
                    <a:pt x="2450" y="1762"/>
                  </a:lnTo>
                  <a:lnTo>
                    <a:pt x="2436" y="1746"/>
                  </a:lnTo>
                  <a:lnTo>
                    <a:pt x="2296" y="1746"/>
                  </a:lnTo>
                  <a:lnTo>
                    <a:pt x="2296" y="2041"/>
                  </a:lnTo>
                  <a:lnTo>
                    <a:pt x="2326" y="1998"/>
                  </a:lnTo>
                  <a:lnTo>
                    <a:pt x="2351" y="1954"/>
                  </a:lnTo>
                  <a:lnTo>
                    <a:pt x="2374" y="1907"/>
                  </a:lnTo>
                  <a:lnTo>
                    <a:pt x="2385" y="1887"/>
                  </a:lnTo>
                  <a:lnTo>
                    <a:pt x="2400" y="1870"/>
                  </a:lnTo>
                  <a:lnTo>
                    <a:pt x="2417" y="1858"/>
                  </a:lnTo>
                  <a:lnTo>
                    <a:pt x="2437" y="1850"/>
                  </a:lnTo>
                  <a:lnTo>
                    <a:pt x="2457" y="1848"/>
                  </a:lnTo>
                  <a:lnTo>
                    <a:pt x="2478" y="1851"/>
                  </a:lnTo>
                  <a:lnTo>
                    <a:pt x="2498" y="1859"/>
                  </a:lnTo>
                  <a:lnTo>
                    <a:pt x="2516" y="1873"/>
                  </a:lnTo>
                  <a:lnTo>
                    <a:pt x="2530" y="1890"/>
                  </a:lnTo>
                  <a:lnTo>
                    <a:pt x="2541" y="1910"/>
                  </a:lnTo>
                  <a:lnTo>
                    <a:pt x="2547" y="1933"/>
                  </a:lnTo>
                  <a:lnTo>
                    <a:pt x="2549" y="1957"/>
                  </a:lnTo>
                  <a:lnTo>
                    <a:pt x="2547" y="1981"/>
                  </a:lnTo>
                  <a:lnTo>
                    <a:pt x="2540" y="2005"/>
                  </a:lnTo>
                  <a:lnTo>
                    <a:pt x="2510" y="2068"/>
                  </a:lnTo>
                  <a:lnTo>
                    <a:pt x="2475" y="2130"/>
                  </a:lnTo>
                  <a:lnTo>
                    <a:pt x="2436" y="2187"/>
                  </a:lnTo>
                  <a:lnTo>
                    <a:pt x="2391" y="2243"/>
                  </a:lnTo>
                  <a:lnTo>
                    <a:pt x="2342" y="2295"/>
                  </a:lnTo>
                  <a:lnTo>
                    <a:pt x="2289" y="2344"/>
                  </a:lnTo>
                  <a:lnTo>
                    <a:pt x="2272" y="2356"/>
                  </a:lnTo>
                  <a:lnTo>
                    <a:pt x="2254" y="2363"/>
                  </a:lnTo>
                  <a:lnTo>
                    <a:pt x="2234" y="2365"/>
                  </a:lnTo>
                  <a:lnTo>
                    <a:pt x="2215" y="2362"/>
                  </a:lnTo>
                  <a:lnTo>
                    <a:pt x="2197" y="2355"/>
                  </a:lnTo>
                  <a:lnTo>
                    <a:pt x="2179" y="2343"/>
                  </a:lnTo>
                  <a:lnTo>
                    <a:pt x="2164" y="2326"/>
                  </a:lnTo>
                  <a:lnTo>
                    <a:pt x="2147" y="2321"/>
                  </a:lnTo>
                  <a:lnTo>
                    <a:pt x="2133" y="2310"/>
                  </a:lnTo>
                  <a:lnTo>
                    <a:pt x="2121" y="2295"/>
                  </a:lnTo>
                  <a:lnTo>
                    <a:pt x="2113" y="2277"/>
                  </a:lnTo>
                  <a:lnTo>
                    <a:pt x="2110" y="2255"/>
                  </a:lnTo>
                  <a:lnTo>
                    <a:pt x="2110" y="1746"/>
                  </a:lnTo>
                  <a:lnTo>
                    <a:pt x="1924" y="1746"/>
                  </a:lnTo>
                  <a:lnTo>
                    <a:pt x="1924" y="2401"/>
                  </a:lnTo>
                  <a:lnTo>
                    <a:pt x="1922" y="2421"/>
                  </a:lnTo>
                  <a:lnTo>
                    <a:pt x="1916" y="2438"/>
                  </a:lnTo>
                  <a:lnTo>
                    <a:pt x="1906" y="2453"/>
                  </a:lnTo>
                  <a:lnTo>
                    <a:pt x="1894" y="2464"/>
                  </a:lnTo>
                  <a:lnTo>
                    <a:pt x="1879" y="2471"/>
                  </a:lnTo>
                  <a:lnTo>
                    <a:pt x="1862" y="2474"/>
                  </a:lnTo>
                  <a:lnTo>
                    <a:pt x="1800" y="2474"/>
                  </a:lnTo>
                  <a:lnTo>
                    <a:pt x="1783" y="2471"/>
                  </a:lnTo>
                  <a:lnTo>
                    <a:pt x="1769" y="2464"/>
                  </a:lnTo>
                  <a:lnTo>
                    <a:pt x="1757" y="2453"/>
                  </a:lnTo>
                  <a:lnTo>
                    <a:pt x="1747" y="2438"/>
                  </a:lnTo>
                  <a:lnTo>
                    <a:pt x="1741" y="2421"/>
                  </a:lnTo>
                  <a:lnTo>
                    <a:pt x="1739" y="2401"/>
                  </a:lnTo>
                  <a:lnTo>
                    <a:pt x="1739" y="1746"/>
                  </a:lnTo>
                  <a:lnTo>
                    <a:pt x="1677" y="1746"/>
                  </a:lnTo>
                  <a:lnTo>
                    <a:pt x="1659" y="1744"/>
                  </a:lnTo>
                  <a:lnTo>
                    <a:pt x="1645" y="1737"/>
                  </a:lnTo>
                  <a:lnTo>
                    <a:pt x="1632" y="1725"/>
                  </a:lnTo>
                  <a:lnTo>
                    <a:pt x="1623" y="1711"/>
                  </a:lnTo>
                  <a:lnTo>
                    <a:pt x="1617" y="1693"/>
                  </a:lnTo>
                  <a:lnTo>
                    <a:pt x="1614" y="1674"/>
                  </a:lnTo>
                  <a:lnTo>
                    <a:pt x="1614" y="1237"/>
                  </a:lnTo>
                  <a:lnTo>
                    <a:pt x="1617" y="1217"/>
                  </a:lnTo>
                  <a:lnTo>
                    <a:pt x="1623" y="1200"/>
                  </a:lnTo>
                  <a:lnTo>
                    <a:pt x="1632" y="1186"/>
                  </a:lnTo>
                  <a:lnTo>
                    <a:pt x="1645" y="1175"/>
                  </a:lnTo>
                  <a:lnTo>
                    <a:pt x="1659" y="1167"/>
                  </a:lnTo>
                  <a:lnTo>
                    <a:pt x="1677" y="1165"/>
                  </a:lnTo>
                  <a:lnTo>
                    <a:pt x="1739" y="1165"/>
                  </a:lnTo>
                  <a:lnTo>
                    <a:pt x="1739" y="947"/>
                  </a:lnTo>
                  <a:lnTo>
                    <a:pt x="1741" y="927"/>
                  </a:lnTo>
                  <a:lnTo>
                    <a:pt x="1747" y="909"/>
                  </a:lnTo>
                  <a:lnTo>
                    <a:pt x="1757" y="895"/>
                  </a:lnTo>
                  <a:lnTo>
                    <a:pt x="1769" y="884"/>
                  </a:lnTo>
                  <a:lnTo>
                    <a:pt x="1783" y="876"/>
                  </a:lnTo>
                  <a:lnTo>
                    <a:pt x="1800" y="874"/>
                  </a:lnTo>
                  <a:lnTo>
                    <a:pt x="1862" y="874"/>
                  </a:lnTo>
                  <a:lnTo>
                    <a:pt x="1879" y="876"/>
                  </a:lnTo>
                  <a:lnTo>
                    <a:pt x="1894" y="884"/>
                  </a:lnTo>
                  <a:lnTo>
                    <a:pt x="1906" y="895"/>
                  </a:lnTo>
                  <a:lnTo>
                    <a:pt x="1916" y="909"/>
                  </a:lnTo>
                  <a:lnTo>
                    <a:pt x="1922" y="927"/>
                  </a:lnTo>
                  <a:lnTo>
                    <a:pt x="1924" y="947"/>
                  </a:lnTo>
                  <a:lnTo>
                    <a:pt x="1924" y="1165"/>
                  </a:lnTo>
                  <a:lnTo>
                    <a:pt x="2110" y="1165"/>
                  </a:lnTo>
                  <a:lnTo>
                    <a:pt x="2110" y="1019"/>
                  </a:lnTo>
                  <a:lnTo>
                    <a:pt x="2112" y="999"/>
                  </a:lnTo>
                  <a:lnTo>
                    <a:pt x="2119" y="982"/>
                  </a:lnTo>
                  <a:lnTo>
                    <a:pt x="2129" y="968"/>
                  </a:lnTo>
                  <a:lnTo>
                    <a:pt x="2141" y="956"/>
                  </a:lnTo>
                  <a:lnTo>
                    <a:pt x="2156" y="949"/>
                  </a:lnTo>
                  <a:lnTo>
                    <a:pt x="2172" y="947"/>
                  </a:lnTo>
                  <a:lnTo>
                    <a:pt x="2234" y="947"/>
                  </a:lnTo>
                  <a:lnTo>
                    <a:pt x="2252" y="949"/>
                  </a:lnTo>
                  <a:lnTo>
                    <a:pt x="2266" y="956"/>
                  </a:lnTo>
                  <a:lnTo>
                    <a:pt x="2278" y="968"/>
                  </a:lnTo>
                  <a:lnTo>
                    <a:pt x="2288" y="982"/>
                  </a:lnTo>
                  <a:lnTo>
                    <a:pt x="2294" y="999"/>
                  </a:lnTo>
                  <a:lnTo>
                    <a:pt x="2296" y="1019"/>
                  </a:lnTo>
                  <a:lnTo>
                    <a:pt x="2296" y="1128"/>
                  </a:lnTo>
                  <a:lnTo>
                    <a:pt x="2316" y="1128"/>
                  </a:lnTo>
                  <a:lnTo>
                    <a:pt x="2334" y="1132"/>
                  </a:lnTo>
                  <a:lnTo>
                    <a:pt x="2351" y="1141"/>
                  </a:lnTo>
                  <a:lnTo>
                    <a:pt x="2383" y="1162"/>
                  </a:lnTo>
                  <a:lnTo>
                    <a:pt x="2412" y="1184"/>
                  </a:lnTo>
                  <a:lnTo>
                    <a:pt x="2440" y="1208"/>
                  </a:lnTo>
                  <a:lnTo>
                    <a:pt x="2465" y="1235"/>
                  </a:lnTo>
                  <a:lnTo>
                    <a:pt x="2489" y="1263"/>
                  </a:lnTo>
                  <a:lnTo>
                    <a:pt x="2511" y="1294"/>
                  </a:lnTo>
                  <a:lnTo>
                    <a:pt x="2531" y="1328"/>
                  </a:lnTo>
                  <a:lnTo>
                    <a:pt x="2548" y="1366"/>
                  </a:lnTo>
                  <a:lnTo>
                    <a:pt x="2563" y="1406"/>
                  </a:lnTo>
                  <a:lnTo>
                    <a:pt x="2576" y="1452"/>
                  </a:lnTo>
                  <a:lnTo>
                    <a:pt x="2585" y="1502"/>
                  </a:lnTo>
                  <a:lnTo>
                    <a:pt x="2592" y="1555"/>
                  </a:lnTo>
                  <a:lnTo>
                    <a:pt x="2600" y="1570"/>
                  </a:lnTo>
                  <a:lnTo>
                    <a:pt x="2605" y="1585"/>
                  </a:lnTo>
                  <a:lnTo>
                    <a:pt x="2607" y="1601"/>
                  </a:lnTo>
                  <a:lnTo>
                    <a:pt x="2607" y="1674"/>
                  </a:lnTo>
                  <a:lnTo>
                    <a:pt x="2604" y="1694"/>
                  </a:lnTo>
                  <a:lnTo>
                    <a:pt x="2597" y="1713"/>
                  </a:lnTo>
                  <a:lnTo>
                    <a:pt x="2586" y="1728"/>
                  </a:lnTo>
                  <a:lnTo>
                    <a:pt x="2575" y="1746"/>
                  </a:lnTo>
                  <a:lnTo>
                    <a:pt x="2561" y="1761"/>
                  </a:lnTo>
                  <a:lnTo>
                    <a:pt x="2544" y="1773"/>
                  </a:lnTo>
                  <a:lnTo>
                    <a:pt x="2525" y="1781"/>
                  </a:lnTo>
                  <a:lnTo>
                    <a:pt x="2505" y="1784"/>
                  </a:lnTo>
                  <a:close/>
                  <a:moveTo>
                    <a:pt x="2328" y="1383"/>
                  </a:moveTo>
                  <a:lnTo>
                    <a:pt x="1800" y="1383"/>
                  </a:lnTo>
                  <a:lnTo>
                    <a:pt x="1800" y="1528"/>
                  </a:lnTo>
                  <a:lnTo>
                    <a:pt x="2400" y="1528"/>
                  </a:lnTo>
                  <a:lnTo>
                    <a:pt x="2392" y="1495"/>
                  </a:lnTo>
                  <a:lnTo>
                    <a:pt x="2383" y="1466"/>
                  </a:lnTo>
                  <a:lnTo>
                    <a:pt x="2372" y="1442"/>
                  </a:lnTo>
                  <a:lnTo>
                    <a:pt x="2358" y="1419"/>
                  </a:lnTo>
                  <a:lnTo>
                    <a:pt x="2344" y="1400"/>
                  </a:lnTo>
                  <a:lnTo>
                    <a:pt x="2328" y="1383"/>
                  </a:lnTo>
                  <a:close/>
                  <a:moveTo>
                    <a:pt x="1490" y="1128"/>
                  </a:moveTo>
                  <a:lnTo>
                    <a:pt x="1440" y="1130"/>
                  </a:lnTo>
                  <a:lnTo>
                    <a:pt x="1389" y="1138"/>
                  </a:lnTo>
                  <a:lnTo>
                    <a:pt x="1339" y="1149"/>
                  </a:lnTo>
                  <a:lnTo>
                    <a:pt x="1290" y="1166"/>
                  </a:lnTo>
                  <a:lnTo>
                    <a:pt x="1242" y="1186"/>
                  </a:lnTo>
                  <a:lnTo>
                    <a:pt x="1242" y="1528"/>
                  </a:lnTo>
                  <a:lnTo>
                    <a:pt x="1490" y="1528"/>
                  </a:lnTo>
                  <a:lnTo>
                    <a:pt x="1507" y="1531"/>
                  </a:lnTo>
                  <a:lnTo>
                    <a:pt x="1521" y="1538"/>
                  </a:lnTo>
                  <a:lnTo>
                    <a:pt x="1533" y="1549"/>
                  </a:lnTo>
                  <a:lnTo>
                    <a:pt x="1543" y="1564"/>
                  </a:lnTo>
                  <a:lnTo>
                    <a:pt x="1550" y="1582"/>
                  </a:lnTo>
                  <a:lnTo>
                    <a:pt x="1552" y="1601"/>
                  </a:lnTo>
                  <a:lnTo>
                    <a:pt x="1552" y="1674"/>
                  </a:lnTo>
                  <a:lnTo>
                    <a:pt x="1550" y="1693"/>
                  </a:lnTo>
                  <a:lnTo>
                    <a:pt x="1543" y="1711"/>
                  </a:lnTo>
                  <a:lnTo>
                    <a:pt x="1533" y="1725"/>
                  </a:lnTo>
                  <a:lnTo>
                    <a:pt x="1521" y="1737"/>
                  </a:lnTo>
                  <a:lnTo>
                    <a:pt x="1507" y="1744"/>
                  </a:lnTo>
                  <a:lnTo>
                    <a:pt x="1490" y="1746"/>
                  </a:lnTo>
                  <a:lnTo>
                    <a:pt x="1490" y="2401"/>
                  </a:lnTo>
                  <a:lnTo>
                    <a:pt x="1488" y="2421"/>
                  </a:lnTo>
                  <a:lnTo>
                    <a:pt x="1481" y="2438"/>
                  </a:lnTo>
                  <a:lnTo>
                    <a:pt x="1471" y="2453"/>
                  </a:lnTo>
                  <a:lnTo>
                    <a:pt x="1459" y="2464"/>
                  </a:lnTo>
                  <a:lnTo>
                    <a:pt x="1444" y="2471"/>
                  </a:lnTo>
                  <a:lnTo>
                    <a:pt x="1428" y="2474"/>
                  </a:lnTo>
                  <a:lnTo>
                    <a:pt x="1366" y="2474"/>
                  </a:lnTo>
                  <a:lnTo>
                    <a:pt x="1349" y="2471"/>
                  </a:lnTo>
                  <a:lnTo>
                    <a:pt x="1334" y="2464"/>
                  </a:lnTo>
                  <a:lnTo>
                    <a:pt x="1322" y="2453"/>
                  </a:lnTo>
                  <a:lnTo>
                    <a:pt x="1312" y="2438"/>
                  </a:lnTo>
                  <a:lnTo>
                    <a:pt x="1306" y="2421"/>
                  </a:lnTo>
                  <a:lnTo>
                    <a:pt x="1304" y="2401"/>
                  </a:lnTo>
                  <a:lnTo>
                    <a:pt x="1304" y="1746"/>
                  </a:lnTo>
                  <a:lnTo>
                    <a:pt x="1242" y="1746"/>
                  </a:lnTo>
                  <a:lnTo>
                    <a:pt x="1242" y="2328"/>
                  </a:lnTo>
                  <a:lnTo>
                    <a:pt x="1240" y="2348"/>
                  </a:lnTo>
                  <a:lnTo>
                    <a:pt x="1234" y="2365"/>
                  </a:lnTo>
                  <a:lnTo>
                    <a:pt x="1223" y="2380"/>
                  </a:lnTo>
                  <a:lnTo>
                    <a:pt x="1211" y="2391"/>
                  </a:lnTo>
                  <a:lnTo>
                    <a:pt x="1196" y="2398"/>
                  </a:lnTo>
                  <a:lnTo>
                    <a:pt x="1180" y="2401"/>
                  </a:lnTo>
                  <a:lnTo>
                    <a:pt x="1118" y="2401"/>
                  </a:lnTo>
                  <a:lnTo>
                    <a:pt x="1101" y="2398"/>
                  </a:lnTo>
                  <a:lnTo>
                    <a:pt x="1086" y="2391"/>
                  </a:lnTo>
                  <a:lnTo>
                    <a:pt x="1074" y="2380"/>
                  </a:lnTo>
                  <a:lnTo>
                    <a:pt x="1064" y="2365"/>
                  </a:lnTo>
                  <a:lnTo>
                    <a:pt x="1058" y="2348"/>
                  </a:lnTo>
                  <a:lnTo>
                    <a:pt x="1056" y="2328"/>
                  </a:lnTo>
                  <a:lnTo>
                    <a:pt x="1056" y="1746"/>
                  </a:lnTo>
                  <a:lnTo>
                    <a:pt x="994" y="1746"/>
                  </a:lnTo>
                  <a:lnTo>
                    <a:pt x="994" y="2110"/>
                  </a:lnTo>
                  <a:lnTo>
                    <a:pt x="991" y="2130"/>
                  </a:lnTo>
                  <a:lnTo>
                    <a:pt x="985" y="2147"/>
                  </a:lnTo>
                  <a:lnTo>
                    <a:pt x="975" y="2162"/>
                  </a:lnTo>
                  <a:lnTo>
                    <a:pt x="962" y="2173"/>
                  </a:lnTo>
                  <a:lnTo>
                    <a:pt x="948" y="2180"/>
                  </a:lnTo>
                  <a:lnTo>
                    <a:pt x="932" y="2183"/>
                  </a:lnTo>
                  <a:lnTo>
                    <a:pt x="869" y="2183"/>
                  </a:lnTo>
                  <a:lnTo>
                    <a:pt x="852" y="2180"/>
                  </a:lnTo>
                  <a:lnTo>
                    <a:pt x="838" y="2173"/>
                  </a:lnTo>
                  <a:lnTo>
                    <a:pt x="825" y="2162"/>
                  </a:lnTo>
                  <a:lnTo>
                    <a:pt x="816" y="2147"/>
                  </a:lnTo>
                  <a:lnTo>
                    <a:pt x="810" y="2130"/>
                  </a:lnTo>
                  <a:lnTo>
                    <a:pt x="807" y="2110"/>
                  </a:lnTo>
                  <a:lnTo>
                    <a:pt x="807" y="1746"/>
                  </a:lnTo>
                  <a:lnTo>
                    <a:pt x="790" y="1744"/>
                  </a:lnTo>
                  <a:lnTo>
                    <a:pt x="776" y="1737"/>
                  </a:lnTo>
                  <a:lnTo>
                    <a:pt x="763" y="1725"/>
                  </a:lnTo>
                  <a:lnTo>
                    <a:pt x="754" y="1711"/>
                  </a:lnTo>
                  <a:lnTo>
                    <a:pt x="747" y="1693"/>
                  </a:lnTo>
                  <a:lnTo>
                    <a:pt x="745" y="1674"/>
                  </a:lnTo>
                  <a:lnTo>
                    <a:pt x="745" y="1601"/>
                  </a:lnTo>
                  <a:lnTo>
                    <a:pt x="747" y="1582"/>
                  </a:lnTo>
                  <a:lnTo>
                    <a:pt x="754" y="1564"/>
                  </a:lnTo>
                  <a:lnTo>
                    <a:pt x="763" y="1549"/>
                  </a:lnTo>
                  <a:lnTo>
                    <a:pt x="776" y="1538"/>
                  </a:lnTo>
                  <a:lnTo>
                    <a:pt x="790" y="1531"/>
                  </a:lnTo>
                  <a:lnTo>
                    <a:pt x="807" y="1528"/>
                  </a:lnTo>
                  <a:lnTo>
                    <a:pt x="1056" y="1528"/>
                  </a:lnTo>
                  <a:lnTo>
                    <a:pt x="1056" y="1311"/>
                  </a:lnTo>
                  <a:lnTo>
                    <a:pt x="1015" y="1353"/>
                  </a:lnTo>
                  <a:lnTo>
                    <a:pt x="977" y="1398"/>
                  </a:lnTo>
                  <a:lnTo>
                    <a:pt x="945" y="1446"/>
                  </a:lnTo>
                  <a:lnTo>
                    <a:pt x="933" y="1462"/>
                  </a:lnTo>
                  <a:lnTo>
                    <a:pt x="919" y="1475"/>
                  </a:lnTo>
                  <a:lnTo>
                    <a:pt x="903" y="1484"/>
                  </a:lnTo>
                  <a:lnTo>
                    <a:pt x="886" y="1490"/>
                  </a:lnTo>
                  <a:lnTo>
                    <a:pt x="869" y="1491"/>
                  </a:lnTo>
                  <a:lnTo>
                    <a:pt x="850" y="1489"/>
                  </a:lnTo>
                  <a:lnTo>
                    <a:pt x="832" y="1483"/>
                  </a:lnTo>
                  <a:lnTo>
                    <a:pt x="815" y="1471"/>
                  </a:lnTo>
                  <a:lnTo>
                    <a:pt x="799" y="1455"/>
                  </a:lnTo>
                  <a:lnTo>
                    <a:pt x="787" y="1435"/>
                  </a:lnTo>
                  <a:lnTo>
                    <a:pt x="779" y="1412"/>
                  </a:lnTo>
                  <a:lnTo>
                    <a:pt x="776" y="1389"/>
                  </a:lnTo>
                  <a:lnTo>
                    <a:pt x="777" y="1365"/>
                  </a:lnTo>
                  <a:lnTo>
                    <a:pt x="783" y="1341"/>
                  </a:lnTo>
                  <a:lnTo>
                    <a:pt x="794" y="1319"/>
                  </a:lnTo>
                  <a:lnTo>
                    <a:pt x="826" y="1269"/>
                  </a:lnTo>
                  <a:lnTo>
                    <a:pt x="863" y="1223"/>
                  </a:lnTo>
                  <a:lnTo>
                    <a:pt x="902" y="1178"/>
                  </a:lnTo>
                  <a:lnTo>
                    <a:pt x="945" y="1136"/>
                  </a:lnTo>
                  <a:lnTo>
                    <a:pt x="990" y="1098"/>
                  </a:lnTo>
                  <a:lnTo>
                    <a:pt x="1037" y="1062"/>
                  </a:lnTo>
                  <a:lnTo>
                    <a:pt x="1086" y="1030"/>
                  </a:lnTo>
                  <a:lnTo>
                    <a:pt x="1089" y="1028"/>
                  </a:lnTo>
                  <a:lnTo>
                    <a:pt x="1092" y="1026"/>
                  </a:lnTo>
                  <a:lnTo>
                    <a:pt x="1095" y="1025"/>
                  </a:lnTo>
                  <a:lnTo>
                    <a:pt x="1157" y="990"/>
                  </a:lnTo>
                  <a:lnTo>
                    <a:pt x="1222" y="963"/>
                  </a:lnTo>
                  <a:lnTo>
                    <a:pt x="1288" y="939"/>
                  </a:lnTo>
                  <a:lnTo>
                    <a:pt x="1355" y="923"/>
                  </a:lnTo>
                  <a:lnTo>
                    <a:pt x="1423" y="913"/>
                  </a:lnTo>
                  <a:lnTo>
                    <a:pt x="1490" y="910"/>
                  </a:lnTo>
                  <a:lnTo>
                    <a:pt x="1511" y="913"/>
                  </a:lnTo>
                  <a:lnTo>
                    <a:pt x="1531" y="921"/>
                  </a:lnTo>
                  <a:lnTo>
                    <a:pt x="1548" y="933"/>
                  </a:lnTo>
                  <a:lnTo>
                    <a:pt x="1563" y="951"/>
                  </a:lnTo>
                  <a:lnTo>
                    <a:pt x="1574" y="971"/>
                  </a:lnTo>
                  <a:lnTo>
                    <a:pt x="1580" y="994"/>
                  </a:lnTo>
                  <a:lnTo>
                    <a:pt x="1583" y="1019"/>
                  </a:lnTo>
                  <a:lnTo>
                    <a:pt x="1581" y="1044"/>
                  </a:lnTo>
                  <a:lnTo>
                    <a:pt x="1574" y="1067"/>
                  </a:lnTo>
                  <a:lnTo>
                    <a:pt x="1563" y="1088"/>
                  </a:lnTo>
                  <a:lnTo>
                    <a:pt x="1548" y="1104"/>
                  </a:lnTo>
                  <a:lnTo>
                    <a:pt x="1531" y="1117"/>
                  </a:lnTo>
                  <a:lnTo>
                    <a:pt x="1511" y="1125"/>
                  </a:lnTo>
                  <a:lnTo>
                    <a:pt x="1490" y="1128"/>
                  </a:lnTo>
                  <a:close/>
                </a:path>
              </a:pathLst>
            </a:custGeom>
            <a:solidFill>
              <a:schemeClr val="bg1"/>
            </a:solidFill>
            <a:ln w="0">
              <a:solidFill>
                <a:schemeClr val="bg1"/>
              </a:solidFill>
              <a:prstDash val="solid"/>
              <a:round/>
            </a:ln>
          </p:spPr>
          <p:txBody>
            <a:bodyPr vert="horz" wrap="square" lIns="91440" tIns="45720" rIns="91440" bIns="45720" numCol="1" anchor="t" anchorCtr="0" compatLnSpc="1"/>
            <a:lstStyle/>
            <a:p>
              <a:endParaRPr lang="zh-CN" altLang="en-US"/>
            </a:p>
          </p:txBody>
        </p:sp>
      </p:grpSp>
    </p:spTree>
  </p:cSld>
  <p:clrMapOvr>
    <a:masterClrMapping/>
  </p:clrMapOvr>
</p:sld>
</file>

<file path=ppt/slides/slide3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充电桩平台运营模式</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sp>
        <p:nvSpPr>
          <p:cNvPr id="88" name="圆角矩形 87"/>
          <p:cNvSpPr/>
          <p:nvPr/>
        </p:nvSpPr>
        <p:spPr>
          <a:xfrm>
            <a:off x="3341269" y="703877"/>
            <a:ext cx="1893524" cy="357066"/>
          </a:xfrm>
          <a:prstGeom prst="roundRect">
            <a:avLst/>
          </a:prstGeom>
          <a:solidFill>
            <a:srgbClr val="258EA1"/>
          </a:solidFill>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b="1" dirty="0">
                <a:latin typeface="微软雅黑" panose="020B0503020204020204" pitchFamily="34" charset="-122"/>
                <a:ea typeface="微软雅黑" panose="020B0503020204020204" pitchFamily="34" charset="-122"/>
              </a:rPr>
              <a:t>平台运营公司</a:t>
            </a:r>
            <a:endParaRPr lang="zh-CN" altLang="en-US" b="1" dirty="0">
              <a:latin typeface="微软雅黑" panose="020B0503020204020204" pitchFamily="34" charset="-122"/>
              <a:ea typeface="微软雅黑" panose="020B0503020204020204" pitchFamily="34" charset="-122"/>
            </a:endParaRPr>
          </a:p>
        </p:txBody>
      </p:sp>
      <p:sp>
        <p:nvSpPr>
          <p:cNvPr id="89" name="Rectangle 32"/>
          <p:cNvSpPr/>
          <p:nvPr/>
        </p:nvSpPr>
        <p:spPr>
          <a:xfrm>
            <a:off x="815779" y="1541773"/>
            <a:ext cx="586593" cy="520950"/>
          </a:xfrm>
          <a:prstGeom prst="rect">
            <a:avLst/>
          </a:prstGeom>
          <a:solidFill>
            <a:srgbClr val="EEAA2E"/>
          </a:solidFill>
          <a:ln w="9525">
            <a:solidFill>
              <a:srgbClr val="EEAA2E"/>
            </a:solidFill>
            <a:round/>
          </a:ln>
          <a:effectLst>
            <a:prstShdw prst="shdw13" dist="38100" dir="12600000">
              <a:srgbClr val="808080">
                <a:alpha val="50000"/>
              </a:srgbClr>
            </a:prstShdw>
          </a:effectLst>
        </p:spPr>
        <p:txBody>
          <a:bodyPr wrap="none" anchor="ctr"/>
          <a:lstStyle/>
          <a:p>
            <a:pPr algn="ctr" hangingPunct="1"/>
            <a:r>
              <a:rPr lang="zh-CN" altLang="en-US" sz="1400" b="1" kern="0" dirty="0">
                <a:solidFill>
                  <a:schemeClr val="bg1"/>
                </a:solidFill>
                <a:latin typeface="微软雅黑" panose="020B0503020204020204" pitchFamily="34" charset="-122"/>
                <a:ea typeface="微软雅黑" panose="020B0503020204020204" pitchFamily="34" charset="-122"/>
              </a:rPr>
              <a:t>技术</a:t>
            </a:r>
            <a:endParaRPr lang="en-US" altLang="zh-CN" sz="1400" b="1" kern="0" dirty="0">
              <a:solidFill>
                <a:schemeClr val="bg1"/>
              </a:solidFill>
              <a:latin typeface="微软雅黑" panose="020B0503020204020204" pitchFamily="34" charset="-122"/>
              <a:ea typeface="微软雅黑" panose="020B0503020204020204" pitchFamily="34" charset="-122"/>
            </a:endParaRPr>
          </a:p>
          <a:p>
            <a:pPr algn="ctr" hangingPunct="1"/>
            <a:r>
              <a:rPr lang="zh-CN" altLang="en-US" sz="1400" b="1" kern="0" dirty="0">
                <a:solidFill>
                  <a:schemeClr val="bg1"/>
                </a:solidFill>
                <a:latin typeface="微软雅黑" panose="020B0503020204020204" pitchFamily="34" charset="-122"/>
                <a:ea typeface="微软雅黑" panose="020B0503020204020204" pitchFamily="34" charset="-122"/>
              </a:rPr>
              <a:t>运营</a:t>
            </a:r>
            <a:endParaRPr lang="en-US" altLang="zh-CN" sz="1400" b="1" kern="0" dirty="0">
              <a:solidFill>
                <a:schemeClr val="bg1"/>
              </a:solidFill>
              <a:latin typeface="微软雅黑" panose="020B0503020204020204" pitchFamily="34" charset="-122"/>
              <a:ea typeface="微软雅黑" panose="020B0503020204020204" pitchFamily="34" charset="-122"/>
            </a:endParaRPr>
          </a:p>
        </p:txBody>
      </p:sp>
      <p:sp>
        <p:nvSpPr>
          <p:cNvPr id="90" name="Rectangle 32"/>
          <p:cNvSpPr/>
          <p:nvPr/>
        </p:nvSpPr>
        <p:spPr>
          <a:xfrm>
            <a:off x="3994797" y="1541773"/>
            <a:ext cx="586593" cy="520950"/>
          </a:xfrm>
          <a:prstGeom prst="rect">
            <a:avLst/>
          </a:prstGeom>
          <a:solidFill>
            <a:srgbClr val="EEAA2E"/>
          </a:solidFill>
          <a:ln w="9525">
            <a:solidFill>
              <a:srgbClr val="EEAA2E"/>
            </a:solidFill>
            <a:round/>
          </a:ln>
          <a:effectLst>
            <a:prstShdw prst="shdw13" dist="38100" dir="12600000">
              <a:srgbClr val="808080">
                <a:alpha val="50000"/>
              </a:srgbClr>
            </a:prstShdw>
          </a:effectLst>
        </p:spPr>
        <p:txBody>
          <a:bodyPr wrap="none" anchor="ctr"/>
          <a:lstStyle/>
          <a:p>
            <a:pPr algn="ctr" hangingPunct="1"/>
            <a:r>
              <a:rPr lang="zh-CN" altLang="en-US" sz="1400" b="1" kern="0" dirty="0">
                <a:solidFill>
                  <a:schemeClr val="bg1"/>
                </a:solidFill>
                <a:latin typeface="微软雅黑" panose="020B0503020204020204" pitchFamily="34" charset="-122"/>
                <a:ea typeface="微软雅黑" panose="020B0503020204020204" pitchFamily="34" charset="-122"/>
              </a:rPr>
              <a:t>业务</a:t>
            </a:r>
            <a:endParaRPr lang="en-US" altLang="zh-CN" sz="1400" b="1" kern="0" dirty="0">
              <a:solidFill>
                <a:schemeClr val="bg1"/>
              </a:solidFill>
              <a:latin typeface="微软雅黑" panose="020B0503020204020204" pitchFamily="34" charset="-122"/>
              <a:ea typeface="微软雅黑" panose="020B0503020204020204" pitchFamily="34" charset="-122"/>
            </a:endParaRPr>
          </a:p>
          <a:p>
            <a:pPr algn="ctr" hangingPunct="1"/>
            <a:r>
              <a:rPr lang="zh-CN" altLang="en-US" sz="1400" b="1" kern="0" dirty="0">
                <a:solidFill>
                  <a:schemeClr val="bg1"/>
                </a:solidFill>
                <a:latin typeface="微软雅黑" panose="020B0503020204020204" pitchFamily="34" charset="-122"/>
                <a:ea typeface="微软雅黑" panose="020B0503020204020204" pitchFamily="34" charset="-122"/>
              </a:rPr>
              <a:t>运营</a:t>
            </a:r>
            <a:endParaRPr lang="en-US" altLang="zh-CN" sz="1400" b="1" kern="0" dirty="0">
              <a:solidFill>
                <a:schemeClr val="bg1"/>
              </a:solidFill>
              <a:latin typeface="微软雅黑" panose="020B0503020204020204" pitchFamily="34" charset="-122"/>
              <a:ea typeface="微软雅黑" panose="020B0503020204020204" pitchFamily="34" charset="-122"/>
            </a:endParaRPr>
          </a:p>
        </p:txBody>
      </p:sp>
      <p:sp>
        <p:nvSpPr>
          <p:cNvPr id="91" name="Rectangle 32"/>
          <p:cNvSpPr/>
          <p:nvPr/>
        </p:nvSpPr>
        <p:spPr>
          <a:xfrm>
            <a:off x="7152483" y="1541773"/>
            <a:ext cx="586593" cy="520950"/>
          </a:xfrm>
          <a:prstGeom prst="rect">
            <a:avLst/>
          </a:prstGeom>
          <a:solidFill>
            <a:srgbClr val="EEAA2E"/>
          </a:solidFill>
          <a:ln w="9525">
            <a:solidFill>
              <a:srgbClr val="EEAA2E"/>
            </a:solidFill>
            <a:round/>
          </a:ln>
          <a:effectLst>
            <a:prstShdw prst="shdw13" dist="38100" dir="12600000">
              <a:srgbClr val="808080">
                <a:alpha val="50000"/>
              </a:srgbClr>
            </a:prstShdw>
          </a:effectLst>
        </p:spPr>
        <p:txBody>
          <a:bodyPr wrap="none" anchor="ctr"/>
          <a:lstStyle/>
          <a:p>
            <a:pPr algn="ctr" hangingPunct="1"/>
            <a:r>
              <a:rPr lang="zh-CN" altLang="en-US" sz="1400" b="1" kern="0" dirty="0">
                <a:solidFill>
                  <a:schemeClr val="bg1"/>
                </a:solidFill>
                <a:latin typeface="微软雅黑" panose="020B0503020204020204" pitchFamily="34" charset="-122"/>
                <a:ea typeface="微软雅黑" panose="020B0503020204020204" pitchFamily="34" charset="-122"/>
              </a:rPr>
              <a:t>市场</a:t>
            </a:r>
            <a:endParaRPr lang="en-US" altLang="zh-CN" sz="1400" b="1" kern="0" dirty="0">
              <a:solidFill>
                <a:schemeClr val="bg1"/>
              </a:solidFill>
              <a:latin typeface="微软雅黑" panose="020B0503020204020204" pitchFamily="34" charset="-122"/>
              <a:ea typeface="微软雅黑" panose="020B0503020204020204" pitchFamily="34" charset="-122"/>
            </a:endParaRPr>
          </a:p>
          <a:p>
            <a:pPr algn="ctr" hangingPunct="1"/>
            <a:r>
              <a:rPr lang="zh-CN" altLang="en-US" sz="1400" b="1" kern="0" dirty="0">
                <a:solidFill>
                  <a:schemeClr val="bg1"/>
                </a:solidFill>
                <a:latin typeface="微软雅黑" panose="020B0503020204020204" pitchFamily="34" charset="-122"/>
                <a:ea typeface="微软雅黑" panose="020B0503020204020204" pitchFamily="34" charset="-122"/>
              </a:rPr>
              <a:t>运营</a:t>
            </a:r>
            <a:endParaRPr lang="en-US" altLang="zh-CN" sz="1400" b="1" kern="0" dirty="0">
              <a:solidFill>
                <a:schemeClr val="bg1"/>
              </a:solidFill>
              <a:latin typeface="微软雅黑" panose="020B0503020204020204" pitchFamily="34" charset="-122"/>
              <a:ea typeface="微软雅黑" panose="020B0503020204020204" pitchFamily="34" charset="-122"/>
            </a:endParaRPr>
          </a:p>
        </p:txBody>
      </p:sp>
      <p:cxnSp>
        <p:nvCxnSpPr>
          <p:cNvPr id="5" name="肘形连接符 4"/>
          <p:cNvCxnSpPr>
            <a:stCxn id="88" idx="2"/>
            <a:endCxn id="90" idx="0"/>
          </p:cNvCxnSpPr>
          <p:nvPr/>
        </p:nvCxnSpPr>
        <p:spPr>
          <a:xfrm rot="16200000" flipH="1">
            <a:off x="4047647" y="1301326"/>
            <a:ext cx="480830" cy="63"/>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 name="肘形连接符 8"/>
          <p:cNvCxnSpPr>
            <a:stCxn id="88" idx="2"/>
            <a:endCxn id="89" idx="0"/>
          </p:cNvCxnSpPr>
          <p:nvPr/>
        </p:nvCxnSpPr>
        <p:spPr>
          <a:xfrm rot="5400000">
            <a:off x="2458139" y="-288119"/>
            <a:ext cx="480830" cy="3178955"/>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2" name="肘形连接符 11"/>
          <p:cNvCxnSpPr>
            <a:stCxn id="88" idx="2"/>
            <a:endCxn id="91" idx="0"/>
          </p:cNvCxnSpPr>
          <p:nvPr/>
        </p:nvCxnSpPr>
        <p:spPr>
          <a:xfrm rot="16200000" flipH="1">
            <a:off x="5626490" y="-277517"/>
            <a:ext cx="480830" cy="3157749"/>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05" name="圆角矩形 104"/>
          <p:cNvSpPr/>
          <p:nvPr/>
        </p:nvSpPr>
        <p:spPr>
          <a:xfrm>
            <a:off x="1103520" y="2569897"/>
            <a:ext cx="1178313" cy="316074"/>
          </a:xfrm>
          <a:prstGeom prst="roundRect">
            <a:avLst/>
          </a:prstGeom>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400" b="1" dirty="0">
                <a:latin typeface="微软雅黑" panose="020B0503020204020204" pitchFamily="34" charset="-122"/>
                <a:ea typeface="微软雅黑" panose="020B0503020204020204" pitchFamily="34" charset="-122"/>
              </a:rPr>
              <a:t>客户运营</a:t>
            </a:r>
            <a:endParaRPr lang="zh-CN" altLang="en-US" sz="1400" b="1" dirty="0">
              <a:latin typeface="微软雅黑" panose="020B0503020204020204" pitchFamily="34" charset="-122"/>
              <a:ea typeface="微软雅黑" panose="020B0503020204020204" pitchFamily="34" charset="-122"/>
            </a:endParaRPr>
          </a:p>
        </p:txBody>
      </p:sp>
      <p:sp>
        <p:nvSpPr>
          <p:cNvPr id="107" name="圆角矩形 106"/>
          <p:cNvSpPr/>
          <p:nvPr/>
        </p:nvSpPr>
        <p:spPr>
          <a:xfrm>
            <a:off x="3698874" y="2569897"/>
            <a:ext cx="1178313" cy="316074"/>
          </a:xfrm>
          <a:prstGeom prst="roundRect">
            <a:avLst/>
          </a:prstGeom>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400" b="1" dirty="0">
                <a:latin typeface="微软雅黑" panose="020B0503020204020204" pitchFamily="34" charset="-122"/>
                <a:ea typeface="微软雅黑" panose="020B0503020204020204" pitchFamily="34" charset="-122"/>
              </a:rPr>
              <a:t>加盟商运营</a:t>
            </a:r>
            <a:endParaRPr lang="zh-CN" altLang="en-US" sz="1400" b="1" dirty="0">
              <a:latin typeface="微软雅黑" panose="020B0503020204020204" pitchFamily="34" charset="-122"/>
              <a:ea typeface="微软雅黑" panose="020B0503020204020204" pitchFamily="34" charset="-122"/>
            </a:endParaRPr>
          </a:p>
        </p:txBody>
      </p:sp>
      <p:sp>
        <p:nvSpPr>
          <p:cNvPr id="112" name="圆角矩形 111"/>
          <p:cNvSpPr/>
          <p:nvPr/>
        </p:nvSpPr>
        <p:spPr>
          <a:xfrm>
            <a:off x="6464332" y="2569897"/>
            <a:ext cx="1178313" cy="316074"/>
          </a:xfrm>
          <a:prstGeom prst="roundRect">
            <a:avLst/>
          </a:prstGeom>
          <a:ln w="19050"/>
        </p:spPr>
        <p:style>
          <a:lnRef idx="3">
            <a:schemeClr val="lt1"/>
          </a:lnRef>
          <a:fillRef idx="1">
            <a:schemeClr val="accent5"/>
          </a:fillRef>
          <a:effectRef idx="1">
            <a:schemeClr val="accent5"/>
          </a:effectRef>
          <a:fontRef idx="minor">
            <a:schemeClr val="lt1"/>
          </a:fontRef>
        </p:style>
        <p:txBody>
          <a:bodyPr lIns="0" rIns="0" rtlCol="0" anchor="ctr"/>
          <a:lstStyle/>
          <a:p>
            <a:pPr algn="ctr"/>
            <a:r>
              <a:rPr lang="zh-CN" altLang="en-US" sz="1400" b="1" dirty="0">
                <a:latin typeface="微软雅黑" panose="020B0503020204020204" pitchFamily="34" charset="-122"/>
                <a:ea typeface="微软雅黑" panose="020B0503020204020204" pitchFamily="34" charset="-122"/>
              </a:rPr>
              <a:t>内部运营</a:t>
            </a:r>
            <a:endParaRPr lang="zh-CN" altLang="en-US" sz="1400" b="1" dirty="0">
              <a:latin typeface="微软雅黑" panose="020B0503020204020204" pitchFamily="34" charset="-122"/>
              <a:ea typeface="微软雅黑" panose="020B0503020204020204" pitchFamily="34" charset="-122"/>
            </a:endParaRPr>
          </a:p>
        </p:txBody>
      </p:sp>
      <p:cxnSp>
        <p:nvCxnSpPr>
          <p:cNvPr id="14" name="肘形连接符 13"/>
          <p:cNvCxnSpPr>
            <a:stCxn id="90" idx="2"/>
            <a:endCxn id="107" idx="0"/>
          </p:cNvCxnSpPr>
          <p:nvPr/>
        </p:nvCxnSpPr>
        <p:spPr>
          <a:xfrm rot="5400000">
            <a:off x="4034476" y="2316279"/>
            <a:ext cx="507174" cy="63"/>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 name="肘形连接符 15"/>
          <p:cNvCxnSpPr>
            <a:stCxn id="90" idx="2"/>
            <a:endCxn id="105" idx="0"/>
          </p:cNvCxnSpPr>
          <p:nvPr/>
        </p:nvCxnSpPr>
        <p:spPr>
          <a:xfrm rot="5400000">
            <a:off x="2736799" y="1018602"/>
            <a:ext cx="507174" cy="2595417"/>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20" name="肘形连接符 19"/>
          <p:cNvCxnSpPr>
            <a:stCxn id="90" idx="2"/>
            <a:endCxn id="112" idx="0"/>
          </p:cNvCxnSpPr>
          <p:nvPr/>
        </p:nvCxnSpPr>
        <p:spPr>
          <a:xfrm rot="16200000" flipH="1">
            <a:off x="5417204" y="933612"/>
            <a:ext cx="507174" cy="2765395"/>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
        <p:nvSpPr>
          <p:cNvPr id="113" name="圆角矩形 112"/>
          <p:cNvSpPr/>
          <p:nvPr/>
        </p:nvSpPr>
        <p:spPr>
          <a:xfrm>
            <a:off x="589215"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个人消费者</a:t>
            </a:r>
            <a:endParaRPr lang="zh-CN" altLang="en-US" sz="1100" b="1" dirty="0">
              <a:latin typeface="微软雅黑" panose="020B0503020204020204" pitchFamily="34" charset="-122"/>
              <a:ea typeface="微软雅黑" panose="020B0503020204020204" pitchFamily="34" charset="-122"/>
            </a:endParaRPr>
          </a:p>
        </p:txBody>
      </p:sp>
      <p:sp>
        <p:nvSpPr>
          <p:cNvPr id="114" name="圆角矩形 113"/>
          <p:cNvSpPr/>
          <p:nvPr/>
        </p:nvSpPr>
        <p:spPr>
          <a:xfrm>
            <a:off x="1067477"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公交公司</a:t>
            </a:r>
            <a:endParaRPr lang="zh-CN" altLang="en-US" sz="1100" b="1" dirty="0">
              <a:latin typeface="微软雅黑" panose="020B0503020204020204" pitchFamily="34" charset="-122"/>
              <a:ea typeface="微软雅黑" panose="020B0503020204020204" pitchFamily="34" charset="-122"/>
            </a:endParaRPr>
          </a:p>
        </p:txBody>
      </p:sp>
      <p:sp>
        <p:nvSpPr>
          <p:cNvPr id="115" name="圆角矩形 114"/>
          <p:cNvSpPr/>
          <p:nvPr/>
        </p:nvSpPr>
        <p:spPr>
          <a:xfrm>
            <a:off x="1536038"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电动车企业</a:t>
            </a:r>
            <a:endParaRPr lang="zh-CN" altLang="en-US" sz="1100" b="1" dirty="0">
              <a:latin typeface="微软雅黑" panose="020B0503020204020204" pitchFamily="34" charset="-122"/>
              <a:ea typeface="微软雅黑" panose="020B0503020204020204" pitchFamily="34" charset="-122"/>
            </a:endParaRPr>
          </a:p>
        </p:txBody>
      </p:sp>
      <p:sp>
        <p:nvSpPr>
          <p:cNvPr id="136" name="圆角矩形 135"/>
          <p:cNvSpPr/>
          <p:nvPr/>
        </p:nvSpPr>
        <p:spPr>
          <a:xfrm>
            <a:off x="3262273"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入驻审核</a:t>
            </a:r>
            <a:endParaRPr lang="zh-CN" altLang="en-US" sz="1100" b="1" dirty="0">
              <a:latin typeface="微软雅黑" panose="020B0503020204020204" pitchFamily="34" charset="-122"/>
              <a:ea typeface="微软雅黑" panose="020B0503020204020204" pitchFamily="34" charset="-122"/>
            </a:endParaRPr>
          </a:p>
        </p:txBody>
      </p:sp>
      <p:sp>
        <p:nvSpPr>
          <p:cNvPr id="138" name="圆角矩形 137"/>
          <p:cNvSpPr/>
          <p:nvPr/>
        </p:nvSpPr>
        <p:spPr>
          <a:xfrm>
            <a:off x="4131392"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合作策略管理</a:t>
            </a:r>
            <a:endParaRPr lang="zh-CN" altLang="en-US" sz="1100" b="1" dirty="0">
              <a:latin typeface="微软雅黑" panose="020B0503020204020204" pitchFamily="34" charset="-122"/>
              <a:ea typeface="微软雅黑" panose="020B0503020204020204" pitchFamily="34" charset="-122"/>
            </a:endParaRPr>
          </a:p>
        </p:txBody>
      </p:sp>
      <p:sp>
        <p:nvSpPr>
          <p:cNvPr id="140" name="圆角矩形 139"/>
          <p:cNvSpPr/>
          <p:nvPr/>
        </p:nvSpPr>
        <p:spPr>
          <a:xfrm>
            <a:off x="4579516"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服务订单管理</a:t>
            </a:r>
            <a:endParaRPr lang="zh-CN" altLang="en-US" sz="1100" b="1" dirty="0">
              <a:latin typeface="微软雅黑" panose="020B0503020204020204" pitchFamily="34" charset="-122"/>
              <a:ea typeface="微软雅黑" panose="020B0503020204020204" pitchFamily="34" charset="-122"/>
            </a:endParaRPr>
          </a:p>
        </p:txBody>
      </p:sp>
      <p:sp>
        <p:nvSpPr>
          <p:cNvPr id="142" name="圆角矩形 141"/>
          <p:cNvSpPr/>
          <p:nvPr/>
        </p:nvSpPr>
        <p:spPr>
          <a:xfrm>
            <a:off x="5018596"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费用结算</a:t>
            </a:r>
            <a:endParaRPr lang="zh-CN" altLang="en-US" sz="1100" b="1" dirty="0">
              <a:latin typeface="微软雅黑" panose="020B0503020204020204" pitchFamily="34" charset="-122"/>
              <a:ea typeface="微软雅黑" panose="020B0503020204020204" pitchFamily="34" charset="-122"/>
            </a:endParaRPr>
          </a:p>
        </p:txBody>
      </p:sp>
      <p:sp>
        <p:nvSpPr>
          <p:cNvPr id="143" name="圆角矩形 142"/>
          <p:cNvSpPr/>
          <p:nvPr/>
        </p:nvSpPr>
        <p:spPr>
          <a:xfrm>
            <a:off x="5621914"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施工方管理</a:t>
            </a:r>
            <a:endParaRPr lang="zh-CN" altLang="en-US" sz="1100" b="1" dirty="0">
              <a:latin typeface="微软雅黑" panose="020B0503020204020204" pitchFamily="34" charset="-122"/>
              <a:ea typeface="微软雅黑" panose="020B0503020204020204" pitchFamily="34" charset="-122"/>
            </a:endParaRPr>
          </a:p>
        </p:txBody>
      </p:sp>
      <p:sp>
        <p:nvSpPr>
          <p:cNvPr id="145" name="圆角矩形 144"/>
          <p:cNvSpPr/>
          <p:nvPr/>
        </p:nvSpPr>
        <p:spPr>
          <a:xfrm>
            <a:off x="6050353"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设备供应管理</a:t>
            </a:r>
            <a:endParaRPr lang="zh-CN" altLang="en-US" sz="1100" b="1" dirty="0">
              <a:latin typeface="微软雅黑" panose="020B0503020204020204" pitchFamily="34" charset="-122"/>
              <a:ea typeface="微软雅黑" panose="020B0503020204020204" pitchFamily="34" charset="-122"/>
            </a:endParaRPr>
          </a:p>
        </p:txBody>
      </p:sp>
      <p:sp>
        <p:nvSpPr>
          <p:cNvPr id="147" name="圆角矩形 146"/>
          <p:cNvSpPr/>
          <p:nvPr/>
        </p:nvSpPr>
        <p:spPr>
          <a:xfrm>
            <a:off x="6478792"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电力公司管理</a:t>
            </a:r>
            <a:endParaRPr lang="zh-CN" altLang="en-US" sz="1100" b="1" dirty="0">
              <a:latin typeface="微软雅黑" panose="020B0503020204020204" pitchFamily="34" charset="-122"/>
              <a:ea typeface="微软雅黑" panose="020B0503020204020204" pitchFamily="34" charset="-122"/>
            </a:endParaRPr>
          </a:p>
        </p:txBody>
      </p:sp>
      <p:sp>
        <p:nvSpPr>
          <p:cNvPr id="148" name="圆角矩形 147"/>
          <p:cNvSpPr/>
          <p:nvPr/>
        </p:nvSpPr>
        <p:spPr>
          <a:xfrm>
            <a:off x="6896849"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土地租赁管理</a:t>
            </a:r>
            <a:endParaRPr lang="zh-CN" altLang="en-US" sz="1100" b="1" dirty="0">
              <a:latin typeface="微软雅黑" panose="020B0503020204020204" pitchFamily="34" charset="-122"/>
              <a:ea typeface="微软雅黑" panose="020B0503020204020204" pitchFamily="34" charset="-122"/>
            </a:endParaRPr>
          </a:p>
        </p:txBody>
      </p:sp>
      <p:sp>
        <p:nvSpPr>
          <p:cNvPr id="151" name="圆角矩形 150"/>
          <p:cNvSpPr/>
          <p:nvPr/>
        </p:nvSpPr>
        <p:spPr>
          <a:xfrm>
            <a:off x="7326145"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设备运行监控</a:t>
            </a:r>
            <a:endParaRPr lang="zh-CN" altLang="en-US" sz="1100" b="1" dirty="0">
              <a:latin typeface="微软雅黑" panose="020B0503020204020204" pitchFamily="34" charset="-122"/>
              <a:ea typeface="微软雅黑" panose="020B0503020204020204" pitchFamily="34" charset="-122"/>
            </a:endParaRPr>
          </a:p>
        </p:txBody>
      </p:sp>
      <p:sp>
        <p:nvSpPr>
          <p:cNvPr id="152" name="圆角矩形 151"/>
          <p:cNvSpPr/>
          <p:nvPr/>
        </p:nvSpPr>
        <p:spPr>
          <a:xfrm>
            <a:off x="2024001"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促销活动管理</a:t>
            </a:r>
            <a:endParaRPr lang="zh-CN" altLang="en-US" sz="1100" b="1" dirty="0">
              <a:latin typeface="微软雅黑" panose="020B0503020204020204" pitchFamily="34" charset="-122"/>
              <a:ea typeface="微软雅黑" panose="020B0503020204020204" pitchFamily="34" charset="-122"/>
            </a:endParaRPr>
          </a:p>
        </p:txBody>
      </p:sp>
      <p:sp>
        <p:nvSpPr>
          <p:cNvPr id="153" name="圆角矩形 152"/>
          <p:cNvSpPr/>
          <p:nvPr/>
        </p:nvSpPr>
        <p:spPr>
          <a:xfrm>
            <a:off x="3701354"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设备资源管理</a:t>
            </a:r>
            <a:endParaRPr lang="zh-CN" altLang="en-US" sz="1100" b="1" dirty="0">
              <a:latin typeface="微软雅黑" panose="020B0503020204020204" pitchFamily="34" charset="-122"/>
              <a:ea typeface="微软雅黑" panose="020B0503020204020204" pitchFamily="34" charset="-122"/>
            </a:endParaRPr>
          </a:p>
        </p:txBody>
      </p:sp>
      <p:sp>
        <p:nvSpPr>
          <p:cNvPr id="154" name="圆角矩形 153"/>
          <p:cNvSpPr/>
          <p:nvPr/>
        </p:nvSpPr>
        <p:spPr>
          <a:xfrm>
            <a:off x="7783159"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交易</a:t>
            </a:r>
            <a:endParaRPr lang="en-US" altLang="zh-CN" sz="1100" b="1" dirty="0">
              <a:latin typeface="微软雅黑" panose="020B0503020204020204" pitchFamily="34" charset="-122"/>
              <a:ea typeface="微软雅黑" panose="020B0503020204020204" pitchFamily="34" charset="-122"/>
            </a:endParaRPr>
          </a:p>
          <a:p>
            <a:pPr algn="ctr"/>
            <a:r>
              <a:rPr lang="zh-CN" altLang="en-US" sz="1100" b="1" dirty="0">
                <a:latin typeface="微软雅黑" panose="020B0503020204020204" pitchFamily="34" charset="-122"/>
                <a:ea typeface="微软雅黑" panose="020B0503020204020204" pitchFamily="34" charset="-122"/>
              </a:rPr>
              <a:t>管理中心</a:t>
            </a:r>
            <a:endParaRPr lang="zh-CN" altLang="en-US" sz="1100" b="1" dirty="0">
              <a:latin typeface="微软雅黑" panose="020B0503020204020204" pitchFamily="34" charset="-122"/>
              <a:ea typeface="微软雅黑" panose="020B0503020204020204" pitchFamily="34" charset="-122"/>
            </a:endParaRPr>
          </a:p>
        </p:txBody>
      </p:sp>
      <p:sp>
        <p:nvSpPr>
          <p:cNvPr id="155" name="圆角矩形 154"/>
          <p:cNvSpPr/>
          <p:nvPr/>
        </p:nvSpPr>
        <p:spPr>
          <a:xfrm>
            <a:off x="8221123"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数据统计分析</a:t>
            </a:r>
            <a:endParaRPr lang="zh-CN" altLang="en-US" sz="1100" b="1" dirty="0">
              <a:latin typeface="微软雅黑" panose="020B0503020204020204" pitchFamily="34" charset="-122"/>
              <a:ea typeface="微软雅黑" panose="020B0503020204020204" pitchFamily="34" charset="-122"/>
            </a:endParaRPr>
          </a:p>
        </p:txBody>
      </p:sp>
      <p:sp>
        <p:nvSpPr>
          <p:cNvPr id="156" name="圆角矩形 155"/>
          <p:cNvSpPr/>
          <p:nvPr/>
        </p:nvSpPr>
        <p:spPr>
          <a:xfrm>
            <a:off x="2502264" y="3547912"/>
            <a:ext cx="313277" cy="1219348"/>
          </a:xfrm>
          <a:prstGeom prst="roundRect">
            <a:avLst/>
          </a:prstGeom>
          <a:ln w="19050"/>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sz="1100" b="1" dirty="0">
                <a:latin typeface="微软雅黑" panose="020B0503020204020204" pitchFamily="34" charset="-122"/>
                <a:ea typeface="微软雅黑" panose="020B0503020204020204" pitchFamily="34" charset="-122"/>
              </a:rPr>
              <a:t>积分</a:t>
            </a:r>
            <a:endParaRPr lang="en-US" altLang="zh-CN" sz="1100" b="1" dirty="0">
              <a:latin typeface="微软雅黑" panose="020B0503020204020204" pitchFamily="34" charset="-122"/>
              <a:ea typeface="微软雅黑" panose="020B0503020204020204" pitchFamily="34" charset="-122"/>
            </a:endParaRPr>
          </a:p>
          <a:p>
            <a:pPr algn="ctr"/>
            <a:r>
              <a:rPr lang="zh-CN" altLang="en-US" sz="1100" b="1" dirty="0">
                <a:latin typeface="微软雅黑" panose="020B0503020204020204" pitchFamily="34" charset="-122"/>
                <a:ea typeface="微软雅黑" panose="020B0503020204020204" pitchFamily="34" charset="-122"/>
              </a:rPr>
              <a:t>卡券管理</a:t>
            </a:r>
            <a:endParaRPr lang="zh-CN" altLang="en-US" sz="1100" b="1" dirty="0">
              <a:latin typeface="微软雅黑" panose="020B0503020204020204" pitchFamily="34" charset="-122"/>
              <a:ea typeface="微软雅黑" panose="020B0503020204020204" pitchFamily="34" charset="-122"/>
            </a:endParaRPr>
          </a:p>
        </p:txBody>
      </p:sp>
      <p:cxnSp>
        <p:nvCxnSpPr>
          <p:cNvPr id="80" name="直接箭头连接符 79"/>
          <p:cNvCxnSpPr>
            <a:stCxn id="105" idx="2"/>
            <a:endCxn id="115" idx="0"/>
          </p:cNvCxnSpPr>
          <p:nvPr/>
        </p:nvCxnSpPr>
        <p:spPr>
          <a:xfrm>
            <a:off x="1692677" y="2885971"/>
            <a:ext cx="0" cy="66194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2" name="肘形连接符 81"/>
          <p:cNvCxnSpPr>
            <a:stCxn id="105" idx="2"/>
            <a:endCxn id="113" idx="0"/>
          </p:cNvCxnSpPr>
          <p:nvPr/>
        </p:nvCxnSpPr>
        <p:spPr>
          <a:xfrm rot="5400000">
            <a:off x="888296" y="2743530"/>
            <a:ext cx="661941" cy="946823"/>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4" name="肘形连接符 83"/>
          <p:cNvCxnSpPr>
            <a:stCxn id="105" idx="2"/>
            <a:endCxn id="114" idx="0"/>
          </p:cNvCxnSpPr>
          <p:nvPr/>
        </p:nvCxnSpPr>
        <p:spPr>
          <a:xfrm rot="5400000">
            <a:off x="1127427" y="2982661"/>
            <a:ext cx="661941" cy="468561"/>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86" name="肘形连接符 85"/>
          <p:cNvCxnSpPr>
            <a:stCxn id="105" idx="2"/>
            <a:endCxn id="152" idx="0"/>
          </p:cNvCxnSpPr>
          <p:nvPr/>
        </p:nvCxnSpPr>
        <p:spPr>
          <a:xfrm rot="16200000" flipH="1">
            <a:off x="1605688" y="2972959"/>
            <a:ext cx="661941" cy="487963"/>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2" name="肘形连接符 91"/>
          <p:cNvCxnSpPr>
            <a:stCxn id="105" idx="2"/>
            <a:endCxn id="156" idx="0"/>
          </p:cNvCxnSpPr>
          <p:nvPr/>
        </p:nvCxnSpPr>
        <p:spPr>
          <a:xfrm rot="16200000" flipH="1">
            <a:off x="1844820" y="2733828"/>
            <a:ext cx="661941" cy="966226"/>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94" name="肘形连接符 93"/>
          <p:cNvCxnSpPr>
            <a:stCxn id="112" idx="2"/>
            <a:endCxn id="143" idx="0"/>
          </p:cNvCxnSpPr>
          <p:nvPr/>
        </p:nvCxnSpPr>
        <p:spPr>
          <a:xfrm rot="5400000">
            <a:off x="6085051" y="2579473"/>
            <a:ext cx="661941" cy="1274936"/>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58" name="肘形连接符 157"/>
          <p:cNvCxnSpPr>
            <a:stCxn id="112" idx="2"/>
            <a:endCxn id="155" idx="0"/>
          </p:cNvCxnSpPr>
          <p:nvPr/>
        </p:nvCxnSpPr>
        <p:spPr>
          <a:xfrm rot="16200000" flipH="1">
            <a:off x="7384655" y="2554804"/>
            <a:ext cx="661941" cy="1324273"/>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0" name="肘形连接符 159"/>
          <p:cNvCxnSpPr>
            <a:stCxn id="112" idx="2"/>
            <a:endCxn id="145" idx="0"/>
          </p:cNvCxnSpPr>
          <p:nvPr/>
        </p:nvCxnSpPr>
        <p:spPr>
          <a:xfrm rot="5400000">
            <a:off x="6299271" y="2793693"/>
            <a:ext cx="661941" cy="846497"/>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2" name="肘形连接符 161"/>
          <p:cNvCxnSpPr>
            <a:stCxn id="112" idx="2"/>
            <a:endCxn id="154" idx="0"/>
          </p:cNvCxnSpPr>
          <p:nvPr/>
        </p:nvCxnSpPr>
        <p:spPr>
          <a:xfrm rot="16200000" flipH="1">
            <a:off x="7165673" y="2773786"/>
            <a:ext cx="661941" cy="886309"/>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4" name="肘形连接符 163"/>
          <p:cNvCxnSpPr>
            <a:stCxn id="112" idx="2"/>
            <a:endCxn id="147" idx="0"/>
          </p:cNvCxnSpPr>
          <p:nvPr/>
        </p:nvCxnSpPr>
        <p:spPr>
          <a:xfrm rot="5400000">
            <a:off x="6513490" y="3007912"/>
            <a:ext cx="661941" cy="418058"/>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6" name="肘形连接符 165"/>
          <p:cNvCxnSpPr>
            <a:stCxn id="112" idx="2"/>
            <a:endCxn id="151" idx="0"/>
          </p:cNvCxnSpPr>
          <p:nvPr/>
        </p:nvCxnSpPr>
        <p:spPr>
          <a:xfrm rot="16200000" flipH="1">
            <a:off x="6937166" y="3002293"/>
            <a:ext cx="661941" cy="429295"/>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68" name="直接箭头连接符 167"/>
          <p:cNvCxnSpPr>
            <a:stCxn id="112" idx="2"/>
            <a:endCxn id="148" idx="0"/>
          </p:cNvCxnSpPr>
          <p:nvPr/>
        </p:nvCxnSpPr>
        <p:spPr>
          <a:xfrm flipH="1">
            <a:off x="7053488" y="2885971"/>
            <a:ext cx="1" cy="66194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1" name="直接箭头连接符 170"/>
          <p:cNvCxnSpPr>
            <a:stCxn id="107" idx="2"/>
            <a:endCxn id="138" idx="0"/>
          </p:cNvCxnSpPr>
          <p:nvPr/>
        </p:nvCxnSpPr>
        <p:spPr>
          <a:xfrm>
            <a:off x="4288031" y="2885971"/>
            <a:ext cx="0" cy="661941"/>
          </a:xfrm>
          <a:prstGeom prst="straightConnector1">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5" name="肘形连接符 174"/>
          <p:cNvCxnSpPr>
            <a:stCxn id="107" idx="2"/>
            <a:endCxn id="153" idx="0"/>
          </p:cNvCxnSpPr>
          <p:nvPr/>
        </p:nvCxnSpPr>
        <p:spPr>
          <a:xfrm rot="5400000">
            <a:off x="3742042" y="3001922"/>
            <a:ext cx="661941" cy="430038"/>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7" name="肘形连接符 176"/>
          <p:cNvCxnSpPr>
            <a:stCxn id="107" idx="2"/>
            <a:endCxn id="140" idx="0"/>
          </p:cNvCxnSpPr>
          <p:nvPr/>
        </p:nvCxnSpPr>
        <p:spPr>
          <a:xfrm rot="16200000" flipH="1">
            <a:off x="4181123" y="2992879"/>
            <a:ext cx="661941" cy="448124"/>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79" name="肘形连接符 178"/>
          <p:cNvCxnSpPr>
            <a:stCxn id="107" idx="2"/>
            <a:endCxn id="136" idx="0"/>
          </p:cNvCxnSpPr>
          <p:nvPr/>
        </p:nvCxnSpPr>
        <p:spPr>
          <a:xfrm rot="5400000">
            <a:off x="3522502" y="2782382"/>
            <a:ext cx="661941" cy="869119"/>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cxnSp>
        <p:nvCxnSpPr>
          <p:cNvPr id="181" name="肘形连接符 180"/>
          <p:cNvCxnSpPr>
            <a:stCxn id="107" idx="2"/>
            <a:endCxn id="142" idx="0"/>
          </p:cNvCxnSpPr>
          <p:nvPr/>
        </p:nvCxnSpPr>
        <p:spPr>
          <a:xfrm rot="16200000" flipH="1">
            <a:off x="4400663" y="2773339"/>
            <a:ext cx="661941" cy="887204"/>
          </a:xfrm>
          <a:prstGeom prst="bentConnector3">
            <a:avLst/>
          </a:prstGeom>
          <a:ln>
            <a:solidFill>
              <a:schemeClr val="tx1">
                <a:lumMod val="50000"/>
                <a:lumOff val="50000"/>
              </a:schemeClr>
            </a:solidFill>
            <a:tailEnd type="arrow"/>
          </a:ln>
        </p:spPr>
        <p:style>
          <a:lnRef idx="1">
            <a:schemeClr val="accent1"/>
          </a:lnRef>
          <a:fillRef idx="0">
            <a:schemeClr val="accent1"/>
          </a:fillRef>
          <a:effectRef idx="0">
            <a:schemeClr val="accent1"/>
          </a:effectRef>
          <a:fontRef idx="minor">
            <a:schemeClr val="tx1"/>
          </a:fontRef>
        </p:style>
      </p:cxnSp>
    </p:spTree>
  </p:cSld>
  <p:clrMapOvr>
    <a:masterClrMapping/>
  </p:clrMapOvr>
</p:sld>
</file>

<file path=ppt/slides/slide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市场现状</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3" name="矩形 2"/>
          <p:cNvSpPr/>
          <p:nvPr/>
        </p:nvSpPr>
        <p:spPr>
          <a:xfrm>
            <a:off x="323528" y="779410"/>
            <a:ext cx="8424936" cy="3970318"/>
          </a:xfrm>
          <a:prstGeom prst="rect">
            <a:avLst/>
          </a:prstGeom>
        </p:spPr>
        <p:txBody>
          <a:bodyPr wrap="square">
            <a:spAutoFit/>
          </a:bodyPr>
          <a:lstStyle/>
          <a:p>
            <a:pPr algn="just">
              <a:lnSpc>
                <a:spcPct val="200000"/>
              </a:lnSpc>
              <a:spcAft>
                <a:spcPts val="0"/>
              </a:spcAft>
            </a:pPr>
            <a:r>
              <a:rPr lang="en-US" altLang="zh-CN" kern="100" dirty="0">
                <a:latin typeface="微软雅黑" panose="020B0503020204020204" pitchFamily="34" charset="-122"/>
                <a:ea typeface="微软雅黑" panose="020B0503020204020204" pitchFamily="34" charset="-122"/>
                <a:cs typeface="Times New Roman" panose="02020603050405020304" pitchFamily="18" charset="0"/>
              </a:rPr>
              <a:t>       </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当前</a:t>
            </a: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ZG</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充电设施运营领域处于一片</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蓝海</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，参与者对未来市场空间较乐观，产业链各环节纷纷布局。充电设施运营领域未来广阔的增长空间吸引充电设备制造商、电力企业及解决方案商（建设施工商）等产业链各个环节加入抢占运营市场；</a:t>
            </a:r>
            <a:endParaRPr lang="zh-CN" altLang="zh-CN" sz="1400" kern="100" dirty="0">
              <a:latin typeface="Calibri" panose="020F0502020204030204" pitchFamily="34" charset="0"/>
              <a:ea typeface="微软雅黑" panose="020B0503020204020204" pitchFamily="34" charset="-122"/>
              <a:cs typeface="Times New Roman" panose="02020603050405020304" pitchFamily="18" charset="0"/>
            </a:endParaRPr>
          </a:p>
          <a:p>
            <a:pPr indent="266700" algn="just">
              <a:lnSpc>
                <a:spcPct val="200000"/>
              </a:lnSpc>
              <a:spcAft>
                <a:spcPts val="0"/>
              </a:spcAft>
            </a:pP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    </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充电设备与运营领域商业模式差别大；其中，</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充电设备领域</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，商业模式成熟，设备商通过研发、制造、销售充电设备，现已实现盈利；而</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充电设施运营领域</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，无成熟商业模式，运营商现主要依靠</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充电服务费</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及</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政府补贴</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回收成本，据统计运营企业需</a:t>
            </a:r>
            <a:r>
              <a:rPr lang="en-US"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4~5</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年才能回收成本</a:t>
            </a:r>
            <a:r>
              <a:rPr lang="zh-CN" altLang="en-US" kern="100" dirty="0">
                <a:latin typeface="Calibri" panose="020F0502020204030204" pitchFamily="34" charset="0"/>
                <a:ea typeface="微软雅黑" panose="020B0503020204020204" pitchFamily="34" charset="-122"/>
                <a:cs typeface="Times New Roman" panose="02020603050405020304" pitchFamily="18" charset="0"/>
              </a:rPr>
              <a:t>。</a:t>
            </a:r>
            <a:endParaRPr lang="zh-CN" altLang="en-US" dirty="0"/>
          </a:p>
        </p:txBody>
      </p:sp>
    </p:spTree>
  </p:cSld>
  <p:clrMapOvr>
    <a:masterClrMapping/>
  </p:clrMapOvr>
</p:sld>
</file>

<file path=ppt/slides/slide40.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10" name="标题 9"/>
          <p:cNvSpPr>
            <a:spLocks noGrp="1"/>
          </p:cNvSpPr>
          <p:nvPr>
            <p:ph type="title"/>
          </p:nvPr>
        </p:nvSpPr>
        <p:spPr>
          <a:xfrm>
            <a:off x="3166889" y="1832620"/>
            <a:ext cx="5796136" cy="720080"/>
          </a:xfrm>
        </p:spPr>
        <p:txBody>
          <a:bodyPr>
            <a:normAutofit/>
          </a:bodyPr>
          <a:lstStyle/>
          <a:p>
            <a:pPr>
              <a:lnSpc>
                <a:spcPct val="150000"/>
              </a:lnSpc>
            </a:pPr>
            <a:r>
              <a:rPr lang="zh-CN" altLang="en-US" dirty="0">
                <a:solidFill>
                  <a:srgbClr val="258EA1"/>
                </a:solidFill>
                <a:latin typeface="Arial" panose="020B0604020202020204" pitchFamily="34" charset="0"/>
                <a:cs typeface="Arial" panose="020B0604020202020204" pitchFamily="34" charset="0"/>
              </a:rPr>
              <a:t>充电桩产业平台盈利模式分析</a:t>
            </a:r>
            <a:endParaRPr lang="zh-CN" altLang="en-US" dirty="0">
              <a:solidFill>
                <a:srgbClr val="258EA1"/>
              </a:solidFill>
              <a:latin typeface="Arial" panose="020B0604020202020204" pitchFamily="34" charset="0"/>
              <a:cs typeface="Arial" panose="020B0604020202020204" pitchFamily="34" charset="0"/>
            </a:endParaRPr>
          </a:p>
        </p:txBody>
      </p:sp>
      <p:sp>
        <p:nvSpPr>
          <p:cNvPr id="11" name="文本占位符 10"/>
          <p:cNvSpPr>
            <a:spLocks noGrp="1"/>
          </p:cNvSpPr>
          <p:nvPr>
            <p:ph type="body" sz="quarter" idx="13"/>
          </p:nvPr>
        </p:nvSpPr>
        <p:spPr>
          <a:xfrm>
            <a:off x="1831504" y="1747363"/>
            <a:ext cx="1214438" cy="928694"/>
          </a:xfrm>
        </p:spPr>
        <p:txBody>
          <a:bodyPr/>
          <a:lstStyle/>
          <a:p>
            <a:r>
              <a:rPr lang="en-US" altLang="zh-CN" b="1" dirty="0">
                <a:latin typeface="Arial" panose="020B0604020202020204" pitchFamily="34" charset="0"/>
                <a:cs typeface="Arial" panose="020B0604020202020204" pitchFamily="34" charset="0"/>
              </a:rPr>
              <a:t>05</a:t>
            </a:r>
            <a:endParaRPr lang="zh-CN" altLang="en-US" b="1" dirty="0">
              <a:latin typeface="Arial" panose="020B0604020202020204" pitchFamily="34" charset="0"/>
              <a:cs typeface="Arial" panose="020B0604020202020204" pitchFamily="34" charset="0"/>
            </a:endParaRPr>
          </a:p>
        </p:txBody>
      </p:sp>
    </p:spTree>
  </p:cSld>
  <p:clrMapOvr>
    <a:masterClrMapping/>
  </p:clrMapOvr>
</p:sld>
</file>

<file path=ppt/slides/slide41.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89" name="线形标注 2(带强调线) 88"/>
          <p:cNvSpPr/>
          <p:nvPr/>
        </p:nvSpPr>
        <p:spPr>
          <a:xfrm>
            <a:off x="6097716" y="3766976"/>
            <a:ext cx="2232684" cy="1037021"/>
          </a:xfrm>
          <a:prstGeom prst="accentCallout2">
            <a:avLst>
              <a:gd name="adj1" fmla="val 20440"/>
              <a:gd name="adj2" fmla="val -3555"/>
              <a:gd name="adj3" fmla="val 20440"/>
              <a:gd name="adj4" fmla="val -12913"/>
              <a:gd name="adj5" fmla="val -11779"/>
              <a:gd name="adj6" fmla="val -24794"/>
            </a:avLst>
          </a:prstGeom>
          <a:noFill/>
          <a:ln>
            <a:solidFill>
              <a:srgbClr val="93C6CE"/>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en-US" altLang="zh-CN" sz="1000" dirty="0">
                <a:solidFill>
                  <a:schemeClr val="tx1"/>
                </a:solidFill>
                <a:latin typeface="微软雅黑" panose="020B0503020204020204" pitchFamily="34" charset="-122"/>
                <a:ea typeface="微软雅黑" panose="020B0503020204020204" pitchFamily="34" charset="-122"/>
              </a:rPr>
              <a:t>2016-2020</a:t>
            </a:r>
            <a:r>
              <a:rPr lang="zh-CN" altLang="en-US" sz="1000" dirty="0">
                <a:solidFill>
                  <a:schemeClr val="tx1"/>
                </a:solidFill>
                <a:latin typeface="微软雅黑" panose="020B0503020204020204" pitchFamily="34" charset="-122"/>
                <a:ea typeface="微软雅黑" panose="020B0503020204020204" pitchFamily="34" charset="-122"/>
              </a:rPr>
              <a:t>年中央财政安排资金对充电基础设施建设、运营进行奖励与补贴，分区域实行不同的奖补标准</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3" name="线形标注 2(带强调线) 2"/>
          <p:cNvSpPr/>
          <p:nvPr/>
        </p:nvSpPr>
        <p:spPr>
          <a:xfrm>
            <a:off x="6003328" y="1321732"/>
            <a:ext cx="2457103" cy="1620715"/>
          </a:xfrm>
          <a:prstGeom prst="accentCallout2">
            <a:avLst>
              <a:gd name="adj1" fmla="val 19595"/>
              <a:gd name="adj2" fmla="val -4301"/>
              <a:gd name="adj3" fmla="val 18750"/>
              <a:gd name="adj4" fmla="val -16667"/>
              <a:gd name="adj5" fmla="val 38163"/>
              <a:gd name="adj6" fmla="val -50222"/>
            </a:avLst>
          </a:prstGeom>
          <a:noFill/>
          <a:ln>
            <a:solidFill>
              <a:srgbClr val="00ABBD"/>
            </a:solid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p>
            <a:pPr>
              <a:lnSpc>
                <a:spcPct val="150000"/>
              </a:lnSpc>
            </a:pPr>
            <a:r>
              <a:rPr lang="zh-CN" altLang="en-US" sz="1000" dirty="0">
                <a:solidFill>
                  <a:schemeClr val="tx1"/>
                </a:solidFill>
                <a:latin typeface="微软雅黑" panose="020B0503020204020204" pitchFamily="34" charset="-122"/>
                <a:ea typeface="微软雅黑" panose="020B0503020204020204" pitchFamily="34" charset="-122"/>
              </a:rPr>
              <a:t>充电设施建设需要交直流充电桩、监控设备、配网设备、电池检测系统等充电硬件设备；</a:t>
            </a:r>
            <a:endParaRPr lang="en-US" altLang="zh-CN" sz="1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solidFill>
                <a:latin typeface="微软雅黑" panose="020B0503020204020204" pitchFamily="34" charset="-122"/>
                <a:ea typeface="微软雅黑" panose="020B0503020204020204" pitchFamily="34" charset="-122"/>
              </a:rPr>
              <a:t>而充电设备领域，商业模式成熟，设备商通过研发、制造、销售充电设备，已基本实现盈利</a:t>
            </a:r>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90" name="线形标注 2(带强调线) 89"/>
          <p:cNvSpPr/>
          <p:nvPr/>
        </p:nvSpPr>
        <p:spPr>
          <a:xfrm flipH="1">
            <a:off x="336298" y="1203598"/>
            <a:ext cx="2770087" cy="3512169"/>
          </a:xfrm>
          <a:prstGeom prst="accentCallout2">
            <a:avLst>
              <a:gd name="adj1" fmla="val 18750"/>
              <a:gd name="adj2" fmla="val -8333"/>
              <a:gd name="adj3" fmla="val 33624"/>
              <a:gd name="adj4" fmla="val -8223"/>
              <a:gd name="adj5" fmla="val 65622"/>
              <a:gd name="adj6" fmla="val -21388"/>
            </a:avLst>
          </a:prstGeom>
          <a:noFill/>
          <a:ln>
            <a:solidFill>
              <a:srgbClr val="FFA81B"/>
            </a:solidFill>
          </a:ln>
        </p:spPr>
        <p:style>
          <a:lnRef idx="2">
            <a:schemeClr val="accent1">
              <a:shade val="50000"/>
            </a:schemeClr>
          </a:lnRef>
          <a:fillRef idx="1">
            <a:schemeClr val="accent1"/>
          </a:fillRef>
          <a:effectRef idx="0">
            <a:schemeClr val="accent1"/>
          </a:effectRef>
          <a:fontRef idx="minor">
            <a:schemeClr val="lt1"/>
          </a:fontRef>
        </p:style>
        <p:txBody>
          <a:bodyPr rtlCol="0" anchor="t" anchorCtr="0"/>
          <a:lstStyle/>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r>
              <a:rPr lang="zh-CN" altLang="en-US" sz="1000" dirty="0">
                <a:solidFill>
                  <a:schemeClr val="tx1"/>
                </a:solidFill>
                <a:latin typeface="微软雅黑" panose="020B0503020204020204" pitchFamily="34" charset="-122"/>
                <a:ea typeface="微软雅黑" panose="020B0503020204020204" pitchFamily="34" charset="-122"/>
              </a:rPr>
              <a:t>各地每</a:t>
            </a:r>
            <a:r>
              <a:rPr lang="en-US" altLang="zh-CN" sz="1000" dirty="0">
                <a:solidFill>
                  <a:schemeClr val="tx1"/>
                </a:solidFill>
                <a:latin typeface="微软雅黑" panose="020B0503020204020204" pitchFamily="34" charset="-122"/>
                <a:ea typeface="微软雅黑" panose="020B0503020204020204" pitchFamily="34" charset="-122"/>
              </a:rPr>
              <a:t>KW</a:t>
            </a:r>
            <a:r>
              <a:rPr lang="zh-CN" altLang="en-US" sz="1000" dirty="0">
                <a:solidFill>
                  <a:schemeClr val="tx1"/>
                </a:solidFill>
                <a:latin typeface="微软雅黑" panose="020B0503020204020204" pitchFamily="34" charset="-122"/>
                <a:ea typeface="微软雅黑" panose="020B0503020204020204" pitchFamily="34" charset="-122"/>
              </a:rPr>
              <a:t>时收费上限</a:t>
            </a:r>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endParaRPr lang="en-US" altLang="zh-CN" sz="1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chemeClr val="tx1"/>
              </a:solidFill>
              <a:latin typeface="微软雅黑" panose="020B0503020204020204" pitchFamily="34" charset="-122"/>
              <a:ea typeface="微软雅黑" panose="020B0503020204020204" pitchFamily="34" charset="-122"/>
            </a:endParaRPr>
          </a:p>
          <a:p>
            <a:pPr>
              <a:lnSpc>
                <a:spcPct val="150000"/>
              </a:lnSpc>
            </a:pPr>
            <a:endParaRPr lang="en-US" altLang="zh-CN" sz="1000" dirty="0">
              <a:solidFill>
                <a:schemeClr val="tx1"/>
              </a:solidFill>
              <a:latin typeface="微软雅黑" panose="020B0503020204020204" pitchFamily="34" charset="-122"/>
              <a:ea typeface="微软雅黑" panose="020B0503020204020204" pitchFamily="34" charset="-122"/>
            </a:endParaRPr>
          </a:p>
          <a:p>
            <a:pPr>
              <a:lnSpc>
                <a:spcPct val="150000"/>
              </a:lnSpc>
            </a:pPr>
            <a:r>
              <a:rPr lang="zh-CN" altLang="en-US" sz="1000" dirty="0">
                <a:solidFill>
                  <a:schemeClr val="tx1"/>
                </a:solidFill>
                <a:latin typeface="微软雅黑" panose="020B0503020204020204" pitchFamily="34" charset="-122"/>
                <a:ea typeface="微软雅黑" panose="020B0503020204020204" pitchFamily="34" charset="-122"/>
              </a:rPr>
              <a:t>当前新能源汽车仍处在推广探索期，为了扩大消费者市场，各地政府会在充电服务费方面给予消费者一定的补贴</a:t>
            </a:r>
            <a:endParaRPr lang="en-US" altLang="zh-CN" sz="1000" dirty="0">
              <a:solidFill>
                <a:schemeClr val="tx1"/>
              </a:solidFill>
              <a:latin typeface="微软雅黑" panose="020B0503020204020204" pitchFamily="34" charset="-122"/>
              <a:ea typeface="微软雅黑" panose="020B0503020204020204" pitchFamily="34" charset="-122"/>
            </a:endParaRPr>
          </a:p>
          <a:p>
            <a:endParaRPr lang="zh-CN" altLang="en-US" sz="1000" dirty="0">
              <a:solidFill>
                <a:schemeClr val="tx1"/>
              </a:solidFill>
              <a:latin typeface="微软雅黑" panose="020B0503020204020204" pitchFamily="34" charset="-122"/>
              <a:ea typeface="微软雅黑" panose="020B0503020204020204" pitchFamily="34" charset="-122"/>
            </a:endParaRPr>
          </a:p>
        </p:txBody>
      </p:sp>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充电桩产业平台盈利模式分析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现状分析</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55" name="矩形 13"/>
          <p:cNvSpPr/>
          <p:nvPr/>
        </p:nvSpPr>
        <p:spPr>
          <a:xfrm rot="19800000">
            <a:off x="4728059" y="1892931"/>
            <a:ext cx="435218" cy="724765"/>
          </a:xfrm>
          <a:custGeom>
            <a:avLst/>
            <a:gdLst>
              <a:gd name="connsiteX0" fmla="*/ 0 w 783379"/>
              <a:gd name="connsiteY0" fmla="*/ 0 h 1233714"/>
              <a:gd name="connsiteX1" fmla="*/ 783379 w 783379"/>
              <a:gd name="connsiteY1" fmla="*/ 0 h 1233714"/>
              <a:gd name="connsiteX2" fmla="*/ 783379 w 783379"/>
              <a:gd name="connsiteY2" fmla="*/ 1233714 h 1233714"/>
              <a:gd name="connsiteX3" fmla="*/ 0 w 783379"/>
              <a:gd name="connsiteY3" fmla="*/ 1233714 h 1233714"/>
              <a:gd name="connsiteX4" fmla="*/ 0 w 783379"/>
              <a:gd name="connsiteY4" fmla="*/ 0 h 1233714"/>
              <a:gd name="connsiteX0-1" fmla="*/ 0 w 783379"/>
              <a:gd name="connsiteY0-2" fmla="*/ 0 h 1233714"/>
              <a:gd name="connsiteX1-3" fmla="*/ 756718 w 783379"/>
              <a:gd name="connsiteY1-4" fmla="*/ 17602 h 1233714"/>
              <a:gd name="connsiteX2-5" fmla="*/ 783379 w 783379"/>
              <a:gd name="connsiteY2-6" fmla="*/ 1233714 h 1233714"/>
              <a:gd name="connsiteX3-7" fmla="*/ 0 w 783379"/>
              <a:gd name="connsiteY3-8" fmla="*/ 1233714 h 1233714"/>
              <a:gd name="connsiteX4-9" fmla="*/ 0 w 783379"/>
              <a:gd name="connsiteY4-10" fmla="*/ 0 h 1233714"/>
              <a:gd name="connsiteX0-11" fmla="*/ 0 w 783379"/>
              <a:gd name="connsiteY0-12" fmla="*/ 0 h 1233714"/>
              <a:gd name="connsiteX1-13" fmla="*/ 756718 w 783379"/>
              <a:gd name="connsiteY1-14" fmla="*/ 17602 h 1233714"/>
              <a:gd name="connsiteX2-15" fmla="*/ 783379 w 783379"/>
              <a:gd name="connsiteY2-16" fmla="*/ 1233714 h 1233714"/>
              <a:gd name="connsiteX3-17" fmla="*/ 0 w 783379"/>
              <a:gd name="connsiteY3-18" fmla="*/ 1233714 h 1233714"/>
              <a:gd name="connsiteX4-19" fmla="*/ 0 w 783379"/>
              <a:gd name="connsiteY4-20" fmla="*/ 0 h 1233714"/>
              <a:gd name="connsiteX0-21" fmla="*/ 0 w 783379"/>
              <a:gd name="connsiteY0-22" fmla="*/ 0 h 1233714"/>
              <a:gd name="connsiteX1-23" fmla="*/ 738945 w 783379"/>
              <a:gd name="connsiteY1-24" fmla="*/ 29338 h 1233714"/>
              <a:gd name="connsiteX2-25" fmla="*/ 783379 w 783379"/>
              <a:gd name="connsiteY2-26" fmla="*/ 1233714 h 1233714"/>
              <a:gd name="connsiteX3-27" fmla="*/ 0 w 783379"/>
              <a:gd name="connsiteY3-28" fmla="*/ 1233714 h 1233714"/>
              <a:gd name="connsiteX4-29" fmla="*/ 0 w 783379"/>
              <a:gd name="connsiteY4-30" fmla="*/ 0 h 1233714"/>
              <a:gd name="connsiteX0-31" fmla="*/ 0 w 783379"/>
              <a:gd name="connsiteY0-32" fmla="*/ 0 h 1233714"/>
              <a:gd name="connsiteX1-33" fmla="*/ 738945 w 783379"/>
              <a:gd name="connsiteY1-34" fmla="*/ 29338 h 1233714"/>
              <a:gd name="connsiteX2-35" fmla="*/ 783379 w 783379"/>
              <a:gd name="connsiteY2-36" fmla="*/ 1233714 h 1233714"/>
              <a:gd name="connsiteX3-37" fmla="*/ 0 w 783379"/>
              <a:gd name="connsiteY3-38" fmla="*/ 1233714 h 1233714"/>
              <a:gd name="connsiteX4-39" fmla="*/ 0 w 783379"/>
              <a:gd name="connsiteY4-40" fmla="*/ 0 h 1233714"/>
              <a:gd name="connsiteX0-41" fmla="*/ 0 w 783379"/>
              <a:gd name="connsiteY0-42" fmla="*/ 6927 h 1240641"/>
              <a:gd name="connsiteX1-43" fmla="*/ 738945 w 783379"/>
              <a:gd name="connsiteY1-44" fmla="*/ 36265 h 1240641"/>
              <a:gd name="connsiteX2-45" fmla="*/ 783379 w 783379"/>
              <a:gd name="connsiteY2-46" fmla="*/ 1240641 h 1240641"/>
              <a:gd name="connsiteX3-47" fmla="*/ 0 w 783379"/>
              <a:gd name="connsiteY3-48" fmla="*/ 1240641 h 1240641"/>
              <a:gd name="connsiteX4-49" fmla="*/ 0 w 783379"/>
              <a:gd name="connsiteY4-50" fmla="*/ 6927 h 1240641"/>
              <a:gd name="connsiteX0-51" fmla="*/ 0 w 783379"/>
              <a:gd name="connsiteY0-52" fmla="*/ 0 h 1233714"/>
              <a:gd name="connsiteX1-53" fmla="*/ 722915 w 783379"/>
              <a:gd name="connsiteY1-54" fmla="*/ 47580 h 1233714"/>
              <a:gd name="connsiteX2-55" fmla="*/ 783379 w 783379"/>
              <a:gd name="connsiteY2-56" fmla="*/ 1233714 h 1233714"/>
              <a:gd name="connsiteX3-57" fmla="*/ 0 w 783379"/>
              <a:gd name="connsiteY3-58" fmla="*/ 1233714 h 1233714"/>
              <a:gd name="connsiteX4-59" fmla="*/ 0 w 783379"/>
              <a:gd name="connsiteY4-60" fmla="*/ 0 h 1233714"/>
              <a:gd name="connsiteX0-61" fmla="*/ 0 w 783379"/>
              <a:gd name="connsiteY0-62" fmla="*/ 0 h 1233714"/>
              <a:gd name="connsiteX1-63" fmla="*/ 722915 w 783379"/>
              <a:gd name="connsiteY1-64" fmla="*/ 47580 h 1233714"/>
              <a:gd name="connsiteX2-65" fmla="*/ 783379 w 783379"/>
              <a:gd name="connsiteY2-66" fmla="*/ 1233714 h 1233714"/>
              <a:gd name="connsiteX3-67" fmla="*/ 0 w 783379"/>
              <a:gd name="connsiteY3-68" fmla="*/ 1233714 h 1233714"/>
              <a:gd name="connsiteX4-69" fmla="*/ 0 w 783379"/>
              <a:gd name="connsiteY4-70" fmla="*/ 0 h 1233714"/>
              <a:gd name="connsiteX0-71" fmla="*/ 0 w 783379"/>
              <a:gd name="connsiteY0-72" fmla="*/ 0 h 1233714"/>
              <a:gd name="connsiteX1-73" fmla="*/ 696892 w 783379"/>
              <a:gd name="connsiteY1-74" fmla="*/ 54553 h 1233714"/>
              <a:gd name="connsiteX2-75" fmla="*/ 783379 w 783379"/>
              <a:gd name="connsiteY2-76" fmla="*/ 1233714 h 1233714"/>
              <a:gd name="connsiteX3-77" fmla="*/ 0 w 783379"/>
              <a:gd name="connsiteY3-78" fmla="*/ 1233714 h 1233714"/>
              <a:gd name="connsiteX4-79" fmla="*/ 0 w 783379"/>
              <a:gd name="connsiteY4-80" fmla="*/ 0 h 1233714"/>
              <a:gd name="connsiteX0-81" fmla="*/ 0 w 783379"/>
              <a:gd name="connsiteY0-82" fmla="*/ 0 h 1233714"/>
              <a:gd name="connsiteX1-83" fmla="*/ 696892 w 783379"/>
              <a:gd name="connsiteY1-84" fmla="*/ 54553 h 1233714"/>
              <a:gd name="connsiteX2-85" fmla="*/ 783379 w 783379"/>
              <a:gd name="connsiteY2-86" fmla="*/ 1233714 h 1233714"/>
              <a:gd name="connsiteX3-87" fmla="*/ 0 w 783379"/>
              <a:gd name="connsiteY3-88" fmla="*/ 1233714 h 1233714"/>
              <a:gd name="connsiteX4-89" fmla="*/ 0 w 783379"/>
              <a:gd name="connsiteY4-90" fmla="*/ 0 h 1233714"/>
              <a:gd name="connsiteX0-91" fmla="*/ 0 w 783379"/>
              <a:gd name="connsiteY0-92" fmla="*/ 13944 h 1247658"/>
              <a:gd name="connsiteX1-93" fmla="*/ 696892 w 783379"/>
              <a:gd name="connsiteY1-94" fmla="*/ 68497 h 1247658"/>
              <a:gd name="connsiteX2-95" fmla="*/ 783379 w 783379"/>
              <a:gd name="connsiteY2-96" fmla="*/ 1247658 h 1247658"/>
              <a:gd name="connsiteX3-97" fmla="*/ 0 w 783379"/>
              <a:gd name="connsiteY3-98" fmla="*/ 1247658 h 1247658"/>
              <a:gd name="connsiteX4-99" fmla="*/ 0 w 783379"/>
              <a:gd name="connsiteY4-100" fmla="*/ 13944 h 1247658"/>
              <a:gd name="connsiteX0-101" fmla="*/ 0 w 783379"/>
              <a:gd name="connsiteY0-102" fmla="*/ 13944 h 1247658"/>
              <a:gd name="connsiteX1-103" fmla="*/ 696892 w 783379"/>
              <a:gd name="connsiteY1-104" fmla="*/ 68497 h 1247658"/>
              <a:gd name="connsiteX2-105" fmla="*/ 783379 w 783379"/>
              <a:gd name="connsiteY2-106" fmla="*/ 1247658 h 1247658"/>
              <a:gd name="connsiteX3-107" fmla="*/ 0 w 783379"/>
              <a:gd name="connsiteY3-108" fmla="*/ 1247658 h 1247658"/>
              <a:gd name="connsiteX4-109" fmla="*/ 0 w 783379"/>
              <a:gd name="connsiteY4-110" fmla="*/ 13944 h 1247658"/>
              <a:gd name="connsiteX0-111" fmla="*/ 0 w 783379"/>
              <a:gd name="connsiteY0-112" fmla="*/ 13944 h 1247658"/>
              <a:gd name="connsiteX1-113" fmla="*/ 696892 w 783379"/>
              <a:gd name="connsiteY1-114" fmla="*/ 68497 h 1247658"/>
              <a:gd name="connsiteX2-115" fmla="*/ 783379 w 783379"/>
              <a:gd name="connsiteY2-116" fmla="*/ 1247658 h 1247658"/>
              <a:gd name="connsiteX3-117" fmla="*/ 0 w 783379"/>
              <a:gd name="connsiteY3-118" fmla="*/ 1247658 h 1247658"/>
              <a:gd name="connsiteX4-119" fmla="*/ 0 w 783379"/>
              <a:gd name="connsiteY4-120" fmla="*/ 13944 h 1247658"/>
              <a:gd name="connsiteX0-121" fmla="*/ 0 w 783379"/>
              <a:gd name="connsiteY0-122" fmla="*/ 2131 h 1235845"/>
              <a:gd name="connsiteX1-123" fmla="*/ 682604 w 783379"/>
              <a:gd name="connsiteY1-124" fmla="*/ 81430 h 1235845"/>
              <a:gd name="connsiteX2-125" fmla="*/ 783379 w 783379"/>
              <a:gd name="connsiteY2-126" fmla="*/ 1235845 h 1235845"/>
              <a:gd name="connsiteX3-127" fmla="*/ 0 w 783379"/>
              <a:gd name="connsiteY3-128" fmla="*/ 1235845 h 1235845"/>
              <a:gd name="connsiteX4-129" fmla="*/ 0 w 783379"/>
              <a:gd name="connsiteY4-130" fmla="*/ 2131 h 1235845"/>
              <a:gd name="connsiteX0-131" fmla="*/ 0 w 783379"/>
              <a:gd name="connsiteY0-132" fmla="*/ 2378 h 1236092"/>
              <a:gd name="connsiteX1-133" fmla="*/ 682604 w 783379"/>
              <a:gd name="connsiteY1-134" fmla="*/ 81677 h 1236092"/>
              <a:gd name="connsiteX2-135" fmla="*/ 783379 w 783379"/>
              <a:gd name="connsiteY2-136" fmla="*/ 1236092 h 1236092"/>
              <a:gd name="connsiteX3-137" fmla="*/ 0 w 783379"/>
              <a:gd name="connsiteY3-138" fmla="*/ 1236092 h 1236092"/>
              <a:gd name="connsiteX4-139" fmla="*/ 0 w 783379"/>
              <a:gd name="connsiteY4-140" fmla="*/ 2378 h 1236092"/>
              <a:gd name="connsiteX0-141" fmla="*/ 0 w 783379"/>
              <a:gd name="connsiteY0-142" fmla="*/ 2378 h 1236092"/>
              <a:gd name="connsiteX1-143" fmla="*/ 682604 w 783379"/>
              <a:gd name="connsiteY1-144" fmla="*/ 81677 h 1236092"/>
              <a:gd name="connsiteX2-145" fmla="*/ 783379 w 783379"/>
              <a:gd name="connsiteY2-146" fmla="*/ 1236092 h 1236092"/>
              <a:gd name="connsiteX3-147" fmla="*/ 0 w 783379"/>
              <a:gd name="connsiteY3-148" fmla="*/ 1236092 h 1236092"/>
              <a:gd name="connsiteX4-149" fmla="*/ 0 w 783379"/>
              <a:gd name="connsiteY4-150" fmla="*/ 2378 h 12360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3379" h="1236092">
                <a:moveTo>
                  <a:pt x="0" y="2378"/>
                </a:moveTo>
                <a:cubicBezTo>
                  <a:pt x="246315" y="12157"/>
                  <a:pt x="560240" y="-38015"/>
                  <a:pt x="682604" y="81677"/>
                </a:cubicBezTo>
                <a:cubicBezTo>
                  <a:pt x="794102" y="128347"/>
                  <a:pt x="774492" y="830721"/>
                  <a:pt x="783379" y="1236092"/>
                </a:cubicBezTo>
                <a:lnTo>
                  <a:pt x="0" y="1236092"/>
                </a:lnTo>
                <a:lnTo>
                  <a:pt x="0" y="2378"/>
                </a:lnTo>
                <a:close/>
              </a:path>
            </a:pathLst>
          </a:custGeom>
          <a:solidFill>
            <a:srgbClr val="008896"/>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57" name="矩形 13"/>
          <p:cNvSpPr/>
          <p:nvPr/>
        </p:nvSpPr>
        <p:spPr>
          <a:xfrm rot="19800000">
            <a:off x="4729862" y="1892930"/>
            <a:ext cx="435218" cy="724765"/>
          </a:xfrm>
          <a:custGeom>
            <a:avLst/>
            <a:gdLst>
              <a:gd name="connsiteX0" fmla="*/ 0 w 783379"/>
              <a:gd name="connsiteY0" fmla="*/ 0 h 1233714"/>
              <a:gd name="connsiteX1" fmla="*/ 783379 w 783379"/>
              <a:gd name="connsiteY1" fmla="*/ 0 h 1233714"/>
              <a:gd name="connsiteX2" fmla="*/ 783379 w 783379"/>
              <a:gd name="connsiteY2" fmla="*/ 1233714 h 1233714"/>
              <a:gd name="connsiteX3" fmla="*/ 0 w 783379"/>
              <a:gd name="connsiteY3" fmla="*/ 1233714 h 1233714"/>
              <a:gd name="connsiteX4" fmla="*/ 0 w 783379"/>
              <a:gd name="connsiteY4" fmla="*/ 0 h 1233714"/>
              <a:gd name="connsiteX0-1" fmla="*/ 0 w 783379"/>
              <a:gd name="connsiteY0-2" fmla="*/ 0 h 1233714"/>
              <a:gd name="connsiteX1-3" fmla="*/ 756718 w 783379"/>
              <a:gd name="connsiteY1-4" fmla="*/ 17602 h 1233714"/>
              <a:gd name="connsiteX2-5" fmla="*/ 783379 w 783379"/>
              <a:gd name="connsiteY2-6" fmla="*/ 1233714 h 1233714"/>
              <a:gd name="connsiteX3-7" fmla="*/ 0 w 783379"/>
              <a:gd name="connsiteY3-8" fmla="*/ 1233714 h 1233714"/>
              <a:gd name="connsiteX4-9" fmla="*/ 0 w 783379"/>
              <a:gd name="connsiteY4-10" fmla="*/ 0 h 1233714"/>
              <a:gd name="connsiteX0-11" fmla="*/ 0 w 783379"/>
              <a:gd name="connsiteY0-12" fmla="*/ 0 h 1233714"/>
              <a:gd name="connsiteX1-13" fmla="*/ 756718 w 783379"/>
              <a:gd name="connsiteY1-14" fmla="*/ 17602 h 1233714"/>
              <a:gd name="connsiteX2-15" fmla="*/ 783379 w 783379"/>
              <a:gd name="connsiteY2-16" fmla="*/ 1233714 h 1233714"/>
              <a:gd name="connsiteX3-17" fmla="*/ 0 w 783379"/>
              <a:gd name="connsiteY3-18" fmla="*/ 1233714 h 1233714"/>
              <a:gd name="connsiteX4-19" fmla="*/ 0 w 783379"/>
              <a:gd name="connsiteY4-20" fmla="*/ 0 h 1233714"/>
              <a:gd name="connsiteX0-21" fmla="*/ 0 w 783379"/>
              <a:gd name="connsiteY0-22" fmla="*/ 0 h 1233714"/>
              <a:gd name="connsiteX1-23" fmla="*/ 738945 w 783379"/>
              <a:gd name="connsiteY1-24" fmla="*/ 29338 h 1233714"/>
              <a:gd name="connsiteX2-25" fmla="*/ 783379 w 783379"/>
              <a:gd name="connsiteY2-26" fmla="*/ 1233714 h 1233714"/>
              <a:gd name="connsiteX3-27" fmla="*/ 0 w 783379"/>
              <a:gd name="connsiteY3-28" fmla="*/ 1233714 h 1233714"/>
              <a:gd name="connsiteX4-29" fmla="*/ 0 w 783379"/>
              <a:gd name="connsiteY4-30" fmla="*/ 0 h 1233714"/>
              <a:gd name="connsiteX0-31" fmla="*/ 0 w 783379"/>
              <a:gd name="connsiteY0-32" fmla="*/ 0 h 1233714"/>
              <a:gd name="connsiteX1-33" fmla="*/ 738945 w 783379"/>
              <a:gd name="connsiteY1-34" fmla="*/ 29338 h 1233714"/>
              <a:gd name="connsiteX2-35" fmla="*/ 783379 w 783379"/>
              <a:gd name="connsiteY2-36" fmla="*/ 1233714 h 1233714"/>
              <a:gd name="connsiteX3-37" fmla="*/ 0 w 783379"/>
              <a:gd name="connsiteY3-38" fmla="*/ 1233714 h 1233714"/>
              <a:gd name="connsiteX4-39" fmla="*/ 0 w 783379"/>
              <a:gd name="connsiteY4-40" fmla="*/ 0 h 1233714"/>
              <a:gd name="connsiteX0-41" fmla="*/ 0 w 783379"/>
              <a:gd name="connsiteY0-42" fmla="*/ 6927 h 1240641"/>
              <a:gd name="connsiteX1-43" fmla="*/ 738945 w 783379"/>
              <a:gd name="connsiteY1-44" fmla="*/ 36265 h 1240641"/>
              <a:gd name="connsiteX2-45" fmla="*/ 783379 w 783379"/>
              <a:gd name="connsiteY2-46" fmla="*/ 1240641 h 1240641"/>
              <a:gd name="connsiteX3-47" fmla="*/ 0 w 783379"/>
              <a:gd name="connsiteY3-48" fmla="*/ 1240641 h 1240641"/>
              <a:gd name="connsiteX4-49" fmla="*/ 0 w 783379"/>
              <a:gd name="connsiteY4-50" fmla="*/ 6927 h 1240641"/>
              <a:gd name="connsiteX0-51" fmla="*/ 0 w 783379"/>
              <a:gd name="connsiteY0-52" fmla="*/ 0 h 1233714"/>
              <a:gd name="connsiteX1-53" fmla="*/ 722915 w 783379"/>
              <a:gd name="connsiteY1-54" fmla="*/ 47580 h 1233714"/>
              <a:gd name="connsiteX2-55" fmla="*/ 783379 w 783379"/>
              <a:gd name="connsiteY2-56" fmla="*/ 1233714 h 1233714"/>
              <a:gd name="connsiteX3-57" fmla="*/ 0 w 783379"/>
              <a:gd name="connsiteY3-58" fmla="*/ 1233714 h 1233714"/>
              <a:gd name="connsiteX4-59" fmla="*/ 0 w 783379"/>
              <a:gd name="connsiteY4-60" fmla="*/ 0 h 1233714"/>
              <a:gd name="connsiteX0-61" fmla="*/ 0 w 783379"/>
              <a:gd name="connsiteY0-62" fmla="*/ 0 h 1233714"/>
              <a:gd name="connsiteX1-63" fmla="*/ 722915 w 783379"/>
              <a:gd name="connsiteY1-64" fmla="*/ 47580 h 1233714"/>
              <a:gd name="connsiteX2-65" fmla="*/ 783379 w 783379"/>
              <a:gd name="connsiteY2-66" fmla="*/ 1233714 h 1233714"/>
              <a:gd name="connsiteX3-67" fmla="*/ 0 w 783379"/>
              <a:gd name="connsiteY3-68" fmla="*/ 1233714 h 1233714"/>
              <a:gd name="connsiteX4-69" fmla="*/ 0 w 783379"/>
              <a:gd name="connsiteY4-70" fmla="*/ 0 h 1233714"/>
              <a:gd name="connsiteX0-71" fmla="*/ 0 w 783379"/>
              <a:gd name="connsiteY0-72" fmla="*/ 0 h 1233714"/>
              <a:gd name="connsiteX1-73" fmla="*/ 696892 w 783379"/>
              <a:gd name="connsiteY1-74" fmla="*/ 54553 h 1233714"/>
              <a:gd name="connsiteX2-75" fmla="*/ 783379 w 783379"/>
              <a:gd name="connsiteY2-76" fmla="*/ 1233714 h 1233714"/>
              <a:gd name="connsiteX3-77" fmla="*/ 0 w 783379"/>
              <a:gd name="connsiteY3-78" fmla="*/ 1233714 h 1233714"/>
              <a:gd name="connsiteX4-79" fmla="*/ 0 w 783379"/>
              <a:gd name="connsiteY4-80" fmla="*/ 0 h 1233714"/>
              <a:gd name="connsiteX0-81" fmla="*/ 0 w 783379"/>
              <a:gd name="connsiteY0-82" fmla="*/ 0 h 1233714"/>
              <a:gd name="connsiteX1-83" fmla="*/ 696892 w 783379"/>
              <a:gd name="connsiteY1-84" fmla="*/ 54553 h 1233714"/>
              <a:gd name="connsiteX2-85" fmla="*/ 783379 w 783379"/>
              <a:gd name="connsiteY2-86" fmla="*/ 1233714 h 1233714"/>
              <a:gd name="connsiteX3-87" fmla="*/ 0 w 783379"/>
              <a:gd name="connsiteY3-88" fmla="*/ 1233714 h 1233714"/>
              <a:gd name="connsiteX4-89" fmla="*/ 0 w 783379"/>
              <a:gd name="connsiteY4-90" fmla="*/ 0 h 1233714"/>
              <a:gd name="connsiteX0-91" fmla="*/ 0 w 783379"/>
              <a:gd name="connsiteY0-92" fmla="*/ 13944 h 1247658"/>
              <a:gd name="connsiteX1-93" fmla="*/ 696892 w 783379"/>
              <a:gd name="connsiteY1-94" fmla="*/ 68497 h 1247658"/>
              <a:gd name="connsiteX2-95" fmla="*/ 783379 w 783379"/>
              <a:gd name="connsiteY2-96" fmla="*/ 1247658 h 1247658"/>
              <a:gd name="connsiteX3-97" fmla="*/ 0 w 783379"/>
              <a:gd name="connsiteY3-98" fmla="*/ 1247658 h 1247658"/>
              <a:gd name="connsiteX4-99" fmla="*/ 0 w 783379"/>
              <a:gd name="connsiteY4-100" fmla="*/ 13944 h 1247658"/>
              <a:gd name="connsiteX0-101" fmla="*/ 0 w 783379"/>
              <a:gd name="connsiteY0-102" fmla="*/ 13944 h 1247658"/>
              <a:gd name="connsiteX1-103" fmla="*/ 696892 w 783379"/>
              <a:gd name="connsiteY1-104" fmla="*/ 68497 h 1247658"/>
              <a:gd name="connsiteX2-105" fmla="*/ 783379 w 783379"/>
              <a:gd name="connsiteY2-106" fmla="*/ 1247658 h 1247658"/>
              <a:gd name="connsiteX3-107" fmla="*/ 0 w 783379"/>
              <a:gd name="connsiteY3-108" fmla="*/ 1247658 h 1247658"/>
              <a:gd name="connsiteX4-109" fmla="*/ 0 w 783379"/>
              <a:gd name="connsiteY4-110" fmla="*/ 13944 h 1247658"/>
              <a:gd name="connsiteX0-111" fmla="*/ 0 w 783379"/>
              <a:gd name="connsiteY0-112" fmla="*/ 13944 h 1247658"/>
              <a:gd name="connsiteX1-113" fmla="*/ 696892 w 783379"/>
              <a:gd name="connsiteY1-114" fmla="*/ 68497 h 1247658"/>
              <a:gd name="connsiteX2-115" fmla="*/ 783379 w 783379"/>
              <a:gd name="connsiteY2-116" fmla="*/ 1247658 h 1247658"/>
              <a:gd name="connsiteX3-117" fmla="*/ 0 w 783379"/>
              <a:gd name="connsiteY3-118" fmla="*/ 1247658 h 1247658"/>
              <a:gd name="connsiteX4-119" fmla="*/ 0 w 783379"/>
              <a:gd name="connsiteY4-120" fmla="*/ 13944 h 1247658"/>
              <a:gd name="connsiteX0-121" fmla="*/ 0 w 783379"/>
              <a:gd name="connsiteY0-122" fmla="*/ 2131 h 1235845"/>
              <a:gd name="connsiteX1-123" fmla="*/ 682604 w 783379"/>
              <a:gd name="connsiteY1-124" fmla="*/ 81430 h 1235845"/>
              <a:gd name="connsiteX2-125" fmla="*/ 783379 w 783379"/>
              <a:gd name="connsiteY2-126" fmla="*/ 1235845 h 1235845"/>
              <a:gd name="connsiteX3-127" fmla="*/ 0 w 783379"/>
              <a:gd name="connsiteY3-128" fmla="*/ 1235845 h 1235845"/>
              <a:gd name="connsiteX4-129" fmla="*/ 0 w 783379"/>
              <a:gd name="connsiteY4-130" fmla="*/ 2131 h 1235845"/>
              <a:gd name="connsiteX0-131" fmla="*/ 0 w 783379"/>
              <a:gd name="connsiteY0-132" fmla="*/ 2378 h 1236092"/>
              <a:gd name="connsiteX1-133" fmla="*/ 682604 w 783379"/>
              <a:gd name="connsiteY1-134" fmla="*/ 81677 h 1236092"/>
              <a:gd name="connsiteX2-135" fmla="*/ 783379 w 783379"/>
              <a:gd name="connsiteY2-136" fmla="*/ 1236092 h 1236092"/>
              <a:gd name="connsiteX3-137" fmla="*/ 0 w 783379"/>
              <a:gd name="connsiteY3-138" fmla="*/ 1236092 h 1236092"/>
              <a:gd name="connsiteX4-139" fmla="*/ 0 w 783379"/>
              <a:gd name="connsiteY4-140" fmla="*/ 2378 h 1236092"/>
              <a:gd name="connsiteX0-141" fmla="*/ 0 w 783379"/>
              <a:gd name="connsiteY0-142" fmla="*/ 2378 h 1236092"/>
              <a:gd name="connsiteX1-143" fmla="*/ 682604 w 783379"/>
              <a:gd name="connsiteY1-144" fmla="*/ 81677 h 1236092"/>
              <a:gd name="connsiteX2-145" fmla="*/ 783379 w 783379"/>
              <a:gd name="connsiteY2-146" fmla="*/ 1236092 h 1236092"/>
              <a:gd name="connsiteX3-147" fmla="*/ 0 w 783379"/>
              <a:gd name="connsiteY3-148" fmla="*/ 1236092 h 1236092"/>
              <a:gd name="connsiteX4-149" fmla="*/ 0 w 783379"/>
              <a:gd name="connsiteY4-150" fmla="*/ 2378 h 12360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3379" h="1236092">
                <a:moveTo>
                  <a:pt x="0" y="2378"/>
                </a:moveTo>
                <a:cubicBezTo>
                  <a:pt x="246315" y="12157"/>
                  <a:pt x="560240" y="-38015"/>
                  <a:pt x="682604" y="81677"/>
                </a:cubicBezTo>
                <a:cubicBezTo>
                  <a:pt x="794102" y="128347"/>
                  <a:pt x="774492" y="830721"/>
                  <a:pt x="783379" y="1236092"/>
                </a:cubicBezTo>
                <a:lnTo>
                  <a:pt x="0" y="1236092"/>
                </a:lnTo>
                <a:lnTo>
                  <a:pt x="0" y="2378"/>
                </a:lnTo>
                <a:close/>
              </a:path>
            </a:pathLst>
          </a:custGeom>
          <a:gradFill>
            <a:gsLst>
              <a:gs pos="0">
                <a:schemeClr val="tx1">
                  <a:alpha val="1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59" name="平行四边形 4"/>
          <p:cNvSpPr/>
          <p:nvPr/>
        </p:nvSpPr>
        <p:spPr>
          <a:xfrm rot="11300649">
            <a:off x="4378397" y="1855138"/>
            <a:ext cx="565514" cy="107574"/>
          </a:xfrm>
          <a:custGeom>
            <a:avLst/>
            <a:gdLst>
              <a:gd name="connsiteX0" fmla="*/ 0 w 1349669"/>
              <a:gd name="connsiteY0" fmla="*/ 185915 h 185915"/>
              <a:gd name="connsiteX1" fmla="*/ 46479 w 1349669"/>
              <a:gd name="connsiteY1" fmla="*/ 0 h 185915"/>
              <a:gd name="connsiteX2" fmla="*/ 1349669 w 1349669"/>
              <a:gd name="connsiteY2" fmla="*/ 0 h 185915"/>
              <a:gd name="connsiteX3" fmla="*/ 1303190 w 1349669"/>
              <a:gd name="connsiteY3" fmla="*/ 185915 h 185915"/>
              <a:gd name="connsiteX4" fmla="*/ 0 w 1349669"/>
              <a:gd name="connsiteY4" fmla="*/ 185915 h 185915"/>
              <a:gd name="connsiteX0-1" fmla="*/ 0 w 1349669"/>
              <a:gd name="connsiteY0-2" fmla="*/ 185915 h 216879"/>
              <a:gd name="connsiteX1-3" fmla="*/ 46479 w 1349669"/>
              <a:gd name="connsiteY1-4" fmla="*/ 0 h 216879"/>
              <a:gd name="connsiteX2-5" fmla="*/ 1349669 w 1349669"/>
              <a:gd name="connsiteY2-6" fmla="*/ 0 h 216879"/>
              <a:gd name="connsiteX3-7" fmla="*/ 1161595 w 1349669"/>
              <a:gd name="connsiteY3-8" fmla="*/ 216879 h 216879"/>
              <a:gd name="connsiteX4-9" fmla="*/ 0 w 1349669"/>
              <a:gd name="connsiteY4-10" fmla="*/ 185915 h 216879"/>
              <a:gd name="connsiteX0-11" fmla="*/ 0 w 1520597"/>
              <a:gd name="connsiteY0-12" fmla="*/ 181718 h 216879"/>
              <a:gd name="connsiteX1-13" fmla="*/ 217407 w 1520597"/>
              <a:gd name="connsiteY1-14" fmla="*/ 0 h 216879"/>
              <a:gd name="connsiteX2-15" fmla="*/ 1520597 w 1520597"/>
              <a:gd name="connsiteY2-16" fmla="*/ 0 h 216879"/>
              <a:gd name="connsiteX3-17" fmla="*/ 1332523 w 1520597"/>
              <a:gd name="connsiteY3-18" fmla="*/ 216879 h 216879"/>
              <a:gd name="connsiteX4-19" fmla="*/ 0 w 1520597"/>
              <a:gd name="connsiteY4-20" fmla="*/ 181718 h 216879"/>
              <a:gd name="connsiteX0-21" fmla="*/ 0 w 1544954"/>
              <a:gd name="connsiteY0-22" fmla="*/ 174515 h 216879"/>
              <a:gd name="connsiteX1-23" fmla="*/ 241764 w 1544954"/>
              <a:gd name="connsiteY1-24" fmla="*/ 0 h 216879"/>
              <a:gd name="connsiteX2-25" fmla="*/ 1544954 w 1544954"/>
              <a:gd name="connsiteY2-26" fmla="*/ 0 h 216879"/>
              <a:gd name="connsiteX3-27" fmla="*/ 1356880 w 1544954"/>
              <a:gd name="connsiteY3-28" fmla="*/ 216879 h 216879"/>
              <a:gd name="connsiteX4-29" fmla="*/ 0 w 1544954"/>
              <a:gd name="connsiteY4-30" fmla="*/ 174515 h 216879"/>
              <a:gd name="connsiteX0-31" fmla="*/ 0 w 1544954"/>
              <a:gd name="connsiteY0-32" fmla="*/ 174515 h 216879"/>
              <a:gd name="connsiteX1-33" fmla="*/ 241764 w 1544954"/>
              <a:gd name="connsiteY1-34" fmla="*/ 0 h 216879"/>
              <a:gd name="connsiteX2-35" fmla="*/ 1544954 w 1544954"/>
              <a:gd name="connsiteY2-36" fmla="*/ 0 h 216879"/>
              <a:gd name="connsiteX3-37" fmla="*/ 1356880 w 1544954"/>
              <a:gd name="connsiteY3-38" fmla="*/ 216879 h 216879"/>
              <a:gd name="connsiteX4-39" fmla="*/ 0 w 1544954"/>
              <a:gd name="connsiteY4-40" fmla="*/ 174515 h 216879"/>
              <a:gd name="connsiteX0-41" fmla="*/ 0 w 1544954"/>
              <a:gd name="connsiteY0-42" fmla="*/ 174515 h 216879"/>
              <a:gd name="connsiteX1-43" fmla="*/ 241764 w 1544954"/>
              <a:gd name="connsiteY1-44" fmla="*/ 0 h 216879"/>
              <a:gd name="connsiteX2-45" fmla="*/ 1544954 w 1544954"/>
              <a:gd name="connsiteY2-46" fmla="*/ 0 h 216879"/>
              <a:gd name="connsiteX3-47" fmla="*/ 1356880 w 1544954"/>
              <a:gd name="connsiteY3-48" fmla="*/ 216879 h 216879"/>
              <a:gd name="connsiteX4-49" fmla="*/ 0 w 1544954"/>
              <a:gd name="connsiteY4-50" fmla="*/ 174515 h 216879"/>
              <a:gd name="connsiteX0-51" fmla="*/ 0 w 1586892"/>
              <a:gd name="connsiteY0-52" fmla="*/ 181978 h 224342"/>
              <a:gd name="connsiteX1-53" fmla="*/ 241764 w 1586892"/>
              <a:gd name="connsiteY1-54" fmla="*/ 7463 h 224342"/>
              <a:gd name="connsiteX2-55" fmla="*/ 1586892 w 1586892"/>
              <a:gd name="connsiteY2-56" fmla="*/ 0 h 224342"/>
              <a:gd name="connsiteX3-57" fmla="*/ 1356880 w 1586892"/>
              <a:gd name="connsiteY3-58" fmla="*/ 224342 h 224342"/>
              <a:gd name="connsiteX4-59" fmla="*/ 0 w 1586892"/>
              <a:gd name="connsiteY4-60" fmla="*/ 181978 h 224342"/>
              <a:gd name="connsiteX0-61" fmla="*/ 0 w 1586892"/>
              <a:gd name="connsiteY0-62" fmla="*/ 181978 h 224342"/>
              <a:gd name="connsiteX1-63" fmla="*/ 241764 w 1586892"/>
              <a:gd name="connsiteY1-64" fmla="*/ 7463 h 224342"/>
              <a:gd name="connsiteX2-65" fmla="*/ 1586892 w 1586892"/>
              <a:gd name="connsiteY2-66" fmla="*/ 0 h 224342"/>
              <a:gd name="connsiteX3-67" fmla="*/ 1356880 w 1586892"/>
              <a:gd name="connsiteY3-68" fmla="*/ 224342 h 224342"/>
              <a:gd name="connsiteX4-69" fmla="*/ 0 w 1586892"/>
              <a:gd name="connsiteY4-70" fmla="*/ 181978 h 224342"/>
              <a:gd name="connsiteX0-71" fmla="*/ 0 w 1586892"/>
              <a:gd name="connsiteY0-72" fmla="*/ 181978 h 224342"/>
              <a:gd name="connsiteX1-73" fmla="*/ 241764 w 1586892"/>
              <a:gd name="connsiteY1-74" fmla="*/ 7463 h 224342"/>
              <a:gd name="connsiteX2-75" fmla="*/ 1586892 w 1586892"/>
              <a:gd name="connsiteY2-76" fmla="*/ 0 h 224342"/>
              <a:gd name="connsiteX3-77" fmla="*/ 1356880 w 1586892"/>
              <a:gd name="connsiteY3-78" fmla="*/ 224342 h 224342"/>
              <a:gd name="connsiteX4-79" fmla="*/ 0 w 1586892"/>
              <a:gd name="connsiteY4-80" fmla="*/ 181978 h 224342"/>
              <a:gd name="connsiteX0-81" fmla="*/ 0 w 1352325"/>
              <a:gd name="connsiteY0-82" fmla="*/ 284458 h 284458"/>
              <a:gd name="connsiteX1-83" fmla="*/ 7197 w 1352325"/>
              <a:gd name="connsiteY1-84" fmla="*/ 7463 h 284458"/>
              <a:gd name="connsiteX2-85" fmla="*/ 1352325 w 1352325"/>
              <a:gd name="connsiteY2-86" fmla="*/ 0 h 284458"/>
              <a:gd name="connsiteX3-87" fmla="*/ 1122313 w 1352325"/>
              <a:gd name="connsiteY3-88" fmla="*/ 224342 h 284458"/>
              <a:gd name="connsiteX4-89" fmla="*/ 0 w 1352325"/>
              <a:gd name="connsiteY4-90" fmla="*/ 284458 h 284458"/>
              <a:gd name="connsiteX0-91" fmla="*/ 0 w 1602673"/>
              <a:gd name="connsiteY0-92" fmla="*/ 190553 h 224342"/>
              <a:gd name="connsiteX1-93" fmla="*/ 257545 w 1602673"/>
              <a:gd name="connsiteY1-94" fmla="*/ 7463 h 224342"/>
              <a:gd name="connsiteX2-95" fmla="*/ 1602673 w 1602673"/>
              <a:gd name="connsiteY2-96" fmla="*/ 0 h 224342"/>
              <a:gd name="connsiteX3-97" fmla="*/ 1372661 w 1602673"/>
              <a:gd name="connsiteY3-98" fmla="*/ 224342 h 224342"/>
              <a:gd name="connsiteX4-99" fmla="*/ 0 w 1602673"/>
              <a:gd name="connsiteY4-100" fmla="*/ 190553 h 224342"/>
              <a:gd name="connsiteX0-101" fmla="*/ 0 w 1602673"/>
              <a:gd name="connsiteY0-102" fmla="*/ 190553 h 224342"/>
              <a:gd name="connsiteX1-103" fmla="*/ 257545 w 1602673"/>
              <a:gd name="connsiteY1-104" fmla="*/ 7463 h 224342"/>
              <a:gd name="connsiteX2-105" fmla="*/ 1602673 w 1602673"/>
              <a:gd name="connsiteY2-106" fmla="*/ 0 h 224342"/>
              <a:gd name="connsiteX3-107" fmla="*/ 1372661 w 1602673"/>
              <a:gd name="connsiteY3-108" fmla="*/ 224342 h 224342"/>
              <a:gd name="connsiteX4-109" fmla="*/ 0 w 1602673"/>
              <a:gd name="connsiteY4-110" fmla="*/ 190553 h 224342"/>
              <a:gd name="connsiteX0-111" fmla="*/ 0 w 1602673"/>
              <a:gd name="connsiteY0-112" fmla="*/ 197497 h 231286"/>
              <a:gd name="connsiteX1-113" fmla="*/ 208830 w 1602673"/>
              <a:gd name="connsiteY1-114" fmla="*/ 0 h 231286"/>
              <a:gd name="connsiteX2-115" fmla="*/ 1602673 w 1602673"/>
              <a:gd name="connsiteY2-116" fmla="*/ 6944 h 231286"/>
              <a:gd name="connsiteX3-117" fmla="*/ 1372661 w 1602673"/>
              <a:gd name="connsiteY3-118" fmla="*/ 231286 h 231286"/>
              <a:gd name="connsiteX4-119" fmla="*/ 0 w 1602673"/>
              <a:gd name="connsiteY4-120" fmla="*/ 197497 h 231286"/>
              <a:gd name="connsiteX0-121" fmla="*/ 0 w 1602673"/>
              <a:gd name="connsiteY0-122" fmla="*/ 198870 h 232659"/>
              <a:gd name="connsiteX1-123" fmla="*/ 248967 w 1602673"/>
              <a:gd name="connsiteY1-124" fmla="*/ 0 h 232659"/>
              <a:gd name="connsiteX2-125" fmla="*/ 1602673 w 1602673"/>
              <a:gd name="connsiteY2-126" fmla="*/ 8317 h 232659"/>
              <a:gd name="connsiteX3-127" fmla="*/ 1372661 w 1602673"/>
              <a:gd name="connsiteY3-128" fmla="*/ 232659 h 232659"/>
              <a:gd name="connsiteX4-129" fmla="*/ 0 w 1602673"/>
              <a:gd name="connsiteY4-130" fmla="*/ 198870 h 232659"/>
              <a:gd name="connsiteX0-131" fmla="*/ 0 w 1602673"/>
              <a:gd name="connsiteY0-132" fmla="*/ 197625 h 231414"/>
              <a:gd name="connsiteX1-133" fmla="*/ 241978 w 1602673"/>
              <a:gd name="connsiteY1-134" fmla="*/ 0 h 231414"/>
              <a:gd name="connsiteX2-135" fmla="*/ 1602673 w 1602673"/>
              <a:gd name="connsiteY2-136" fmla="*/ 7072 h 231414"/>
              <a:gd name="connsiteX3-137" fmla="*/ 1372661 w 1602673"/>
              <a:gd name="connsiteY3-138" fmla="*/ 231414 h 231414"/>
              <a:gd name="connsiteX4-139" fmla="*/ 0 w 1602673"/>
              <a:gd name="connsiteY4-140" fmla="*/ 197625 h 231414"/>
              <a:gd name="connsiteX0-141" fmla="*/ 0 w 1602673"/>
              <a:gd name="connsiteY0-142" fmla="*/ 197625 h 231414"/>
              <a:gd name="connsiteX1-143" fmla="*/ 241978 w 1602673"/>
              <a:gd name="connsiteY1-144" fmla="*/ 0 h 231414"/>
              <a:gd name="connsiteX2-145" fmla="*/ 1602673 w 1602673"/>
              <a:gd name="connsiteY2-146" fmla="*/ 7072 h 231414"/>
              <a:gd name="connsiteX3-147" fmla="*/ 1372661 w 1602673"/>
              <a:gd name="connsiteY3-148" fmla="*/ 231414 h 231414"/>
              <a:gd name="connsiteX4-149" fmla="*/ 0 w 1602673"/>
              <a:gd name="connsiteY4-150" fmla="*/ 197625 h 231414"/>
              <a:gd name="connsiteX0-151" fmla="*/ 0 w 1602673"/>
              <a:gd name="connsiteY0-152" fmla="*/ 197625 h 231414"/>
              <a:gd name="connsiteX1-153" fmla="*/ 241978 w 1602673"/>
              <a:gd name="connsiteY1-154" fmla="*/ 0 h 231414"/>
              <a:gd name="connsiteX2-155" fmla="*/ 1602673 w 1602673"/>
              <a:gd name="connsiteY2-156" fmla="*/ 7072 h 231414"/>
              <a:gd name="connsiteX3-157" fmla="*/ 1372661 w 1602673"/>
              <a:gd name="connsiteY3-158" fmla="*/ 231414 h 231414"/>
              <a:gd name="connsiteX4-159" fmla="*/ 0 w 1602673"/>
              <a:gd name="connsiteY4-160" fmla="*/ 197625 h 231414"/>
              <a:gd name="connsiteX0-161" fmla="*/ 0 w 1602673"/>
              <a:gd name="connsiteY0-162" fmla="*/ 197625 h 231414"/>
              <a:gd name="connsiteX1-163" fmla="*/ 241978 w 1602673"/>
              <a:gd name="connsiteY1-164" fmla="*/ 0 h 231414"/>
              <a:gd name="connsiteX2-165" fmla="*/ 1602673 w 1602673"/>
              <a:gd name="connsiteY2-166" fmla="*/ 7072 h 231414"/>
              <a:gd name="connsiteX3-167" fmla="*/ 1372661 w 1602673"/>
              <a:gd name="connsiteY3-168" fmla="*/ 231414 h 231414"/>
              <a:gd name="connsiteX4-169" fmla="*/ 0 w 1602673"/>
              <a:gd name="connsiteY4-170" fmla="*/ 197625 h 231414"/>
              <a:gd name="connsiteX0-171" fmla="*/ 0 w 1605755"/>
              <a:gd name="connsiteY0-172" fmla="*/ 226408 h 231414"/>
              <a:gd name="connsiteX1-173" fmla="*/ 245060 w 1605755"/>
              <a:gd name="connsiteY1-174" fmla="*/ 0 h 231414"/>
              <a:gd name="connsiteX2-175" fmla="*/ 1605755 w 1605755"/>
              <a:gd name="connsiteY2-176" fmla="*/ 7072 h 231414"/>
              <a:gd name="connsiteX3-177" fmla="*/ 1375743 w 1605755"/>
              <a:gd name="connsiteY3-178" fmla="*/ 231414 h 231414"/>
              <a:gd name="connsiteX4-179" fmla="*/ 0 w 1605755"/>
              <a:gd name="connsiteY4-180" fmla="*/ 226408 h 231414"/>
              <a:gd name="connsiteX0-181" fmla="*/ 0 w 1605755"/>
              <a:gd name="connsiteY0-182" fmla="*/ 226408 h 231538"/>
              <a:gd name="connsiteX1-183" fmla="*/ 245060 w 1605755"/>
              <a:gd name="connsiteY1-184" fmla="*/ 0 h 231538"/>
              <a:gd name="connsiteX2-185" fmla="*/ 1605755 w 1605755"/>
              <a:gd name="connsiteY2-186" fmla="*/ 7072 h 231538"/>
              <a:gd name="connsiteX3-187" fmla="*/ 1362376 w 1605755"/>
              <a:gd name="connsiteY3-188" fmla="*/ 231538 h 231538"/>
              <a:gd name="connsiteX4-189" fmla="*/ 0 w 1605755"/>
              <a:gd name="connsiteY4-190" fmla="*/ 226408 h 231538"/>
              <a:gd name="connsiteX0-191" fmla="*/ 0 w 1605755"/>
              <a:gd name="connsiteY0-192" fmla="*/ 226408 h 231538"/>
              <a:gd name="connsiteX1-193" fmla="*/ 245060 w 1605755"/>
              <a:gd name="connsiteY1-194" fmla="*/ 0 h 231538"/>
              <a:gd name="connsiteX2-195" fmla="*/ 1605755 w 1605755"/>
              <a:gd name="connsiteY2-196" fmla="*/ 7072 h 231538"/>
              <a:gd name="connsiteX3-197" fmla="*/ 1362376 w 1605755"/>
              <a:gd name="connsiteY3-198" fmla="*/ 231538 h 231538"/>
              <a:gd name="connsiteX4-199" fmla="*/ 0 w 1605755"/>
              <a:gd name="connsiteY4-200" fmla="*/ 226408 h 231538"/>
              <a:gd name="connsiteX0-201" fmla="*/ 0 w 1605755"/>
              <a:gd name="connsiteY0-202" fmla="*/ 226408 h 231538"/>
              <a:gd name="connsiteX1-203" fmla="*/ 245060 w 1605755"/>
              <a:gd name="connsiteY1-204" fmla="*/ 0 h 231538"/>
              <a:gd name="connsiteX2-205" fmla="*/ 1605755 w 1605755"/>
              <a:gd name="connsiteY2-206" fmla="*/ 7072 h 231538"/>
              <a:gd name="connsiteX3-207" fmla="*/ 1362376 w 1605755"/>
              <a:gd name="connsiteY3-208" fmla="*/ 231538 h 231538"/>
              <a:gd name="connsiteX4-209" fmla="*/ 0 w 1605755"/>
              <a:gd name="connsiteY4-210" fmla="*/ 226408 h 231538"/>
              <a:gd name="connsiteX0-211" fmla="*/ 0 w 1605755"/>
              <a:gd name="connsiteY0-212" fmla="*/ 226408 h 226408"/>
              <a:gd name="connsiteX1-213" fmla="*/ 245060 w 1605755"/>
              <a:gd name="connsiteY1-214" fmla="*/ 0 h 226408"/>
              <a:gd name="connsiteX2-215" fmla="*/ 1605755 w 1605755"/>
              <a:gd name="connsiteY2-216" fmla="*/ 7072 h 226408"/>
              <a:gd name="connsiteX3-217" fmla="*/ 1356419 w 1605755"/>
              <a:gd name="connsiteY3-218" fmla="*/ 209249 h 226408"/>
              <a:gd name="connsiteX4-219" fmla="*/ 0 w 1605755"/>
              <a:gd name="connsiteY4-220" fmla="*/ 226408 h 226408"/>
              <a:gd name="connsiteX0-221" fmla="*/ 0 w 1605755"/>
              <a:gd name="connsiteY0-222" fmla="*/ 226408 h 226408"/>
              <a:gd name="connsiteX1-223" fmla="*/ 245060 w 1605755"/>
              <a:gd name="connsiteY1-224" fmla="*/ 0 h 226408"/>
              <a:gd name="connsiteX2-225" fmla="*/ 1605755 w 1605755"/>
              <a:gd name="connsiteY2-226" fmla="*/ 7072 h 226408"/>
              <a:gd name="connsiteX3-227" fmla="*/ 1356419 w 1605755"/>
              <a:gd name="connsiteY3-228" fmla="*/ 209249 h 226408"/>
              <a:gd name="connsiteX4-229" fmla="*/ 0 w 1605755"/>
              <a:gd name="connsiteY4-230" fmla="*/ 226408 h 226408"/>
              <a:gd name="connsiteX0-231" fmla="*/ 0 w 1613484"/>
              <a:gd name="connsiteY0-232" fmla="*/ 240032 h 240032"/>
              <a:gd name="connsiteX1-233" fmla="*/ 245060 w 1613484"/>
              <a:gd name="connsiteY1-234" fmla="*/ 13624 h 240032"/>
              <a:gd name="connsiteX2-235" fmla="*/ 1613484 w 1613484"/>
              <a:gd name="connsiteY2-236" fmla="*/ 0 h 240032"/>
              <a:gd name="connsiteX3-237" fmla="*/ 1356419 w 1613484"/>
              <a:gd name="connsiteY3-238" fmla="*/ 222873 h 240032"/>
              <a:gd name="connsiteX4-239" fmla="*/ 0 w 1613484"/>
              <a:gd name="connsiteY4-240" fmla="*/ 240032 h 240032"/>
              <a:gd name="connsiteX0-241" fmla="*/ 0 w 1613484"/>
              <a:gd name="connsiteY0-242" fmla="*/ 240032 h 240032"/>
              <a:gd name="connsiteX1-243" fmla="*/ 245060 w 1613484"/>
              <a:gd name="connsiteY1-244" fmla="*/ 13624 h 240032"/>
              <a:gd name="connsiteX2-245" fmla="*/ 1613484 w 1613484"/>
              <a:gd name="connsiteY2-246" fmla="*/ 0 h 240032"/>
              <a:gd name="connsiteX3-247" fmla="*/ 1356419 w 1613484"/>
              <a:gd name="connsiteY3-248" fmla="*/ 222873 h 240032"/>
              <a:gd name="connsiteX4-249" fmla="*/ 0 w 1613484"/>
              <a:gd name="connsiteY4-250" fmla="*/ 240032 h 240032"/>
              <a:gd name="connsiteX0-251" fmla="*/ 0 w 1613484"/>
              <a:gd name="connsiteY0-252" fmla="*/ 240032 h 240032"/>
              <a:gd name="connsiteX1-253" fmla="*/ 262324 w 1613484"/>
              <a:gd name="connsiteY1-254" fmla="*/ 22018 h 240032"/>
              <a:gd name="connsiteX2-255" fmla="*/ 1613484 w 1613484"/>
              <a:gd name="connsiteY2-256" fmla="*/ 0 h 240032"/>
              <a:gd name="connsiteX3-257" fmla="*/ 1356419 w 1613484"/>
              <a:gd name="connsiteY3-258" fmla="*/ 222873 h 240032"/>
              <a:gd name="connsiteX4-259" fmla="*/ 0 w 1613484"/>
              <a:gd name="connsiteY4-260" fmla="*/ 240032 h 240032"/>
              <a:gd name="connsiteX0-261" fmla="*/ 0 w 1613484"/>
              <a:gd name="connsiteY0-262" fmla="*/ 240032 h 240032"/>
              <a:gd name="connsiteX1-263" fmla="*/ 262324 w 1613484"/>
              <a:gd name="connsiteY1-264" fmla="*/ 22018 h 240032"/>
              <a:gd name="connsiteX2-265" fmla="*/ 1613484 w 1613484"/>
              <a:gd name="connsiteY2-266" fmla="*/ 0 h 240032"/>
              <a:gd name="connsiteX3-267" fmla="*/ 1356419 w 1613484"/>
              <a:gd name="connsiteY3-268" fmla="*/ 222873 h 240032"/>
              <a:gd name="connsiteX4-269" fmla="*/ 0 w 1613484"/>
              <a:gd name="connsiteY4-270" fmla="*/ 240032 h 240032"/>
              <a:gd name="connsiteX0-271" fmla="*/ 0 w 1613484"/>
              <a:gd name="connsiteY0-272" fmla="*/ 240032 h 240032"/>
              <a:gd name="connsiteX1-273" fmla="*/ 262324 w 1613484"/>
              <a:gd name="connsiteY1-274" fmla="*/ 22018 h 240032"/>
              <a:gd name="connsiteX2-275" fmla="*/ 1613484 w 1613484"/>
              <a:gd name="connsiteY2-276" fmla="*/ 0 h 240032"/>
              <a:gd name="connsiteX3-277" fmla="*/ 1356419 w 1613484"/>
              <a:gd name="connsiteY3-278" fmla="*/ 222873 h 240032"/>
              <a:gd name="connsiteX4-279" fmla="*/ 0 w 1613484"/>
              <a:gd name="connsiteY4-280" fmla="*/ 240032 h 240032"/>
              <a:gd name="connsiteX0-281" fmla="*/ 0 w 1613484"/>
              <a:gd name="connsiteY0-282" fmla="*/ 240032 h 240032"/>
              <a:gd name="connsiteX1-283" fmla="*/ 262324 w 1613484"/>
              <a:gd name="connsiteY1-284" fmla="*/ 22018 h 240032"/>
              <a:gd name="connsiteX2-285" fmla="*/ 1613484 w 1613484"/>
              <a:gd name="connsiteY2-286" fmla="*/ 0 h 240032"/>
              <a:gd name="connsiteX3-287" fmla="*/ 1356419 w 1613484"/>
              <a:gd name="connsiteY3-288" fmla="*/ 222873 h 240032"/>
              <a:gd name="connsiteX4-289" fmla="*/ 0 w 1613484"/>
              <a:gd name="connsiteY4-290" fmla="*/ 240032 h 240032"/>
              <a:gd name="connsiteX0-291" fmla="*/ 0 w 1613484"/>
              <a:gd name="connsiteY0-292" fmla="*/ 240032 h 240032"/>
              <a:gd name="connsiteX1-293" fmla="*/ 262324 w 1613484"/>
              <a:gd name="connsiteY1-294" fmla="*/ 22018 h 240032"/>
              <a:gd name="connsiteX2-295" fmla="*/ 1613484 w 1613484"/>
              <a:gd name="connsiteY2-296" fmla="*/ 0 h 240032"/>
              <a:gd name="connsiteX3-297" fmla="*/ 1356419 w 1613484"/>
              <a:gd name="connsiteY3-298" fmla="*/ 222873 h 240032"/>
              <a:gd name="connsiteX4-299" fmla="*/ 0 w 1613484"/>
              <a:gd name="connsiteY4-300" fmla="*/ 240032 h 2400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3484" h="240032">
                <a:moveTo>
                  <a:pt x="0" y="240032"/>
                </a:moveTo>
                <a:cubicBezTo>
                  <a:pt x="241729" y="163961"/>
                  <a:pt x="226096" y="66750"/>
                  <a:pt x="262324" y="22018"/>
                </a:cubicBezTo>
                <a:lnTo>
                  <a:pt x="1613484" y="0"/>
                </a:lnTo>
                <a:cubicBezTo>
                  <a:pt x="1574036" y="105654"/>
                  <a:pt x="1571019" y="157953"/>
                  <a:pt x="1356419" y="222873"/>
                </a:cubicBezTo>
                <a:cubicBezTo>
                  <a:pt x="1303391" y="238655"/>
                  <a:pt x="452140" y="234312"/>
                  <a:pt x="0" y="240032"/>
                </a:cubicBezTo>
                <a:close/>
              </a:path>
            </a:pathLst>
          </a:custGeom>
          <a:gradFill>
            <a:gsLst>
              <a:gs pos="100000">
                <a:srgbClr val="008896"/>
              </a:gs>
              <a:gs pos="52000">
                <a:srgbClr val="00ABBD"/>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dirty="0"/>
          </a:p>
        </p:txBody>
      </p:sp>
      <p:sp>
        <p:nvSpPr>
          <p:cNvPr id="61" name="等腰三角形 60"/>
          <p:cNvSpPr/>
          <p:nvPr/>
        </p:nvSpPr>
        <p:spPr>
          <a:xfrm rot="17992130">
            <a:off x="4369892" y="1797341"/>
            <a:ext cx="399604" cy="440561"/>
          </a:xfrm>
          <a:prstGeom prst="triangle">
            <a:avLst>
              <a:gd name="adj" fmla="val 49954"/>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62" name="矩形 13"/>
          <p:cNvSpPr/>
          <p:nvPr/>
        </p:nvSpPr>
        <p:spPr>
          <a:xfrm rot="5415679">
            <a:off x="4995932" y="3363590"/>
            <a:ext cx="459323" cy="686729"/>
          </a:xfrm>
          <a:custGeom>
            <a:avLst/>
            <a:gdLst>
              <a:gd name="connsiteX0" fmla="*/ 0 w 783379"/>
              <a:gd name="connsiteY0" fmla="*/ 0 h 1233714"/>
              <a:gd name="connsiteX1" fmla="*/ 783379 w 783379"/>
              <a:gd name="connsiteY1" fmla="*/ 0 h 1233714"/>
              <a:gd name="connsiteX2" fmla="*/ 783379 w 783379"/>
              <a:gd name="connsiteY2" fmla="*/ 1233714 h 1233714"/>
              <a:gd name="connsiteX3" fmla="*/ 0 w 783379"/>
              <a:gd name="connsiteY3" fmla="*/ 1233714 h 1233714"/>
              <a:gd name="connsiteX4" fmla="*/ 0 w 783379"/>
              <a:gd name="connsiteY4" fmla="*/ 0 h 1233714"/>
              <a:gd name="connsiteX0-1" fmla="*/ 0 w 783379"/>
              <a:gd name="connsiteY0-2" fmla="*/ 0 h 1233714"/>
              <a:gd name="connsiteX1-3" fmla="*/ 756718 w 783379"/>
              <a:gd name="connsiteY1-4" fmla="*/ 17602 h 1233714"/>
              <a:gd name="connsiteX2-5" fmla="*/ 783379 w 783379"/>
              <a:gd name="connsiteY2-6" fmla="*/ 1233714 h 1233714"/>
              <a:gd name="connsiteX3-7" fmla="*/ 0 w 783379"/>
              <a:gd name="connsiteY3-8" fmla="*/ 1233714 h 1233714"/>
              <a:gd name="connsiteX4-9" fmla="*/ 0 w 783379"/>
              <a:gd name="connsiteY4-10" fmla="*/ 0 h 1233714"/>
              <a:gd name="connsiteX0-11" fmla="*/ 0 w 783379"/>
              <a:gd name="connsiteY0-12" fmla="*/ 0 h 1233714"/>
              <a:gd name="connsiteX1-13" fmla="*/ 756718 w 783379"/>
              <a:gd name="connsiteY1-14" fmla="*/ 17602 h 1233714"/>
              <a:gd name="connsiteX2-15" fmla="*/ 783379 w 783379"/>
              <a:gd name="connsiteY2-16" fmla="*/ 1233714 h 1233714"/>
              <a:gd name="connsiteX3-17" fmla="*/ 0 w 783379"/>
              <a:gd name="connsiteY3-18" fmla="*/ 1233714 h 1233714"/>
              <a:gd name="connsiteX4-19" fmla="*/ 0 w 783379"/>
              <a:gd name="connsiteY4-20" fmla="*/ 0 h 1233714"/>
              <a:gd name="connsiteX0-21" fmla="*/ 0 w 783379"/>
              <a:gd name="connsiteY0-22" fmla="*/ 0 h 1233714"/>
              <a:gd name="connsiteX1-23" fmla="*/ 738945 w 783379"/>
              <a:gd name="connsiteY1-24" fmla="*/ 29338 h 1233714"/>
              <a:gd name="connsiteX2-25" fmla="*/ 783379 w 783379"/>
              <a:gd name="connsiteY2-26" fmla="*/ 1233714 h 1233714"/>
              <a:gd name="connsiteX3-27" fmla="*/ 0 w 783379"/>
              <a:gd name="connsiteY3-28" fmla="*/ 1233714 h 1233714"/>
              <a:gd name="connsiteX4-29" fmla="*/ 0 w 783379"/>
              <a:gd name="connsiteY4-30" fmla="*/ 0 h 1233714"/>
              <a:gd name="connsiteX0-31" fmla="*/ 0 w 783379"/>
              <a:gd name="connsiteY0-32" fmla="*/ 0 h 1233714"/>
              <a:gd name="connsiteX1-33" fmla="*/ 738945 w 783379"/>
              <a:gd name="connsiteY1-34" fmla="*/ 29338 h 1233714"/>
              <a:gd name="connsiteX2-35" fmla="*/ 783379 w 783379"/>
              <a:gd name="connsiteY2-36" fmla="*/ 1233714 h 1233714"/>
              <a:gd name="connsiteX3-37" fmla="*/ 0 w 783379"/>
              <a:gd name="connsiteY3-38" fmla="*/ 1233714 h 1233714"/>
              <a:gd name="connsiteX4-39" fmla="*/ 0 w 783379"/>
              <a:gd name="connsiteY4-40" fmla="*/ 0 h 1233714"/>
              <a:gd name="connsiteX0-41" fmla="*/ 0 w 783379"/>
              <a:gd name="connsiteY0-42" fmla="*/ 6927 h 1240641"/>
              <a:gd name="connsiteX1-43" fmla="*/ 738945 w 783379"/>
              <a:gd name="connsiteY1-44" fmla="*/ 36265 h 1240641"/>
              <a:gd name="connsiteX2-45" fmla="*/ 783379 w 783379"/>
              <a:gd name="connsiteY2-46" fmla="*/ 1240641 h 1240641"/>
              <a:gd name="connsiteX3-47" fmla="*/ 0 w 783379"/>
              <a:gd name="connsiteY3-48" fmla="*/ 1240641 h 1240641"/>
              <a:gd name="connsiteX4-49" fmla="*/ 0 w 783379"/>
              <a:gd name="connsiteY4-50" fmla="*/ 6927 h 1240641"/>
              <a:gd name="connsiteX0-51" fmla="*/ 0 w 783379"/>
              <a:gd name="connsiteY0-52" fmla="*/ 0 h 1233714"/>
              <a:gd name="connsiteX1-53" fmla="*/ 722915 w 783379"/>
              <a:gd name="connsiteY1-54" fmla="*/ 47580 h 1233714"/>
              <a:gd name="connsiteX2-55" fmla="*/ 783379 w 783379"/>
              <a:gd name="connsiteY2-56" fmla="*/ 1233714 h 1233714"/>
              <a:gd name="connsiteX3-57" fmla="*/ 0 w 783379"/>
              <a:gd name="connsiteY3-58" fmla="*/ 1233714 h 1233714"/>
              <a:gd name="connsiteX4-59" fmla="*/ 0 w 783379"/>
              <a:gd name="connsiteY4-60" fmla="*/ 0 h 1233714"/>
              <a:gd name="connsiteX0-61" fmla="*/ 0 w 783379"/>
              <a:gd name="connsiteY0-62" fmla="*/ 0 h 1233714"/>
              <a:gd name="connsiteX1-63" fmla="*/ 722915 w 783379"/>
              <a:gd name="connsiteY1-64" fmla="*/ 47580 h 1233714"/>
              <a:gd name="connsiteX2-65" fmla="*/ 783379 w 783379"/>
              <a:gd name="connsiteY2-66" fmla="*/ 1233714 h 1233714"/>
              <a:gd name="connsiteX3-67" fmla="*/ 0 w 783379"/>
              <a:gd name="connsiteY3-68" fmla="*/ 1233714 h 1233714"/>
              <a:gd name="connsiteX4-69" fmla="*/ 0 w 783379"/>
              <a:gd name="connsiteY4-70" fmla="*/ 0 h 1233714"/>
              <a:gd name="connsiteX0-71" fmla="*/ 0 w 783379"/>
              <a:gd name="connsiteY0-72" fmla="*/ 0 h 1233714"/>
              <a:gd name="connsiteX1-73" fmla="*/ 696892 w 783379"/>
              <a:gd name="connsiteY1-74" fmla="*/ 54553 h 1233714"/>
              <a:gd name="connsiteX2-75" fmla="*/ 783379 w 783379"/>
              <a:gd name="connsiteY2-76" fmla="*/ 1233714 h 1233714"/>
              <a:gd name="connsiteX3-77" fmla="*/ 0 w 783379"/>
              <a:gd name="connsiteY3-78" fmla="*/ 1233714 h 1233714"/>
              <a:gd name="connsiteX4-79" fmla="*/ 0 w 783379"/>
              <a:gd name="connsiteY4-80" fmla="*/ 0 h 1233714"/>
              <a:gd name="connsiteX0-81" fmla="*/ 0 w 783379"/>
              <a:gd name="connsiteY0-82" fmla="*/ 0 h 1233714"/>
              <a:gd name="connsiteX1-83" fmla="*/ 696892 w 783379"/>
              <a:gd name="connsiteY1-84" fmla="*/ 54553 h 1233714"/>
              <a:gd name="connsiteX2-85" fmla="*/ 783379 w 783379"/>
              <a:gd name="connsiteY2-86" fmla="*/ 1233714 h 1233714"/>
              <a:gd name="connsiteX3-87" fmla="*/ 0 w 783379"/>
              <a:gd name="connsiteY3-88" fmla="*/ 1233714 h 1233714"/>
              <a:gd name="connsiteX4-89" fmla="*/ 0 w 783379"/>
              <a:gd name="connsiteY4-90" fmla="*/ 0 h 1233714"/>
              <a:gd name="connsiteX0-91" fmla="*/ 0 w 783379"/>
              <a:gd name="connsiteY0-92" fmla="*/ 13944 h 1247658"/>
              <a:gd name="connsiteX1-93" fmla="*/ 696892 w 783379"/>
              <a:gd name="connsiteY1-94" fmla="*/ 68497 h 1247658"/>
              <a:gd name="connsiteX2-95" fmla="*/ 783379 w 783379"/>
              <a:gd name="connsiteY2-96" fmla="*/ 1247658 h 1247658"/>
              <a:gd name="connsiteX3-97" fmla="*/ 0 w 783379"/>
              <a:gd name="connsiteY3-98" fmla="*/ 1247658 h 1247658"/>
              <a:gd name="connsiteX4-99" fmla="*/ 0 w 783379"/>
              <a:gd name="connsiteY4-100" fmla="*/ 13944 h 1247658"/>
              <a:gd name="connsiteX0-101" fmla="*/ 0 w 783379"/>
              <a:gd name="connsiteY0-102" fmla="*/ 13944 h 1247658"/>
              <a:gd name="connsiteX1-103" fmla="*/ 696892 w 783379"/>
              <a:gd name="connsiteY1-104" fmla="*/ 68497 h 1247658"/>
              <a:gd name="connsiteX2-105" fmla="*/ 783379 w 783379"/>
              <a:gd name="connsiteY2-106" fmla="*/ 1247658 h 1247658"/>
              <a:gd name="connsiteX3-107" fmla="*/ 0 w 783379"/>
              <a:gd name="connsiteY3-108" fmla="*/ 1247658 h 1247658"/>
              <a:gd name="connsiteX4-109" fmla="*/ 0 w 783379"/>
              <a:gd name="connsiteY4-110" fmla="*/ 13944 h 1247658"/>
              <a:gd name="connsiteX0-111" fmla="*/ 0 w 783379"/>
              <a:gd name="connsiteY0-112" fmla="*/ 13944 h 1247658"/>
              <a:gd name="connsiteX1-113" fmla="*/ 696892 w 783379"/>
              <a:gd name="connsiteY1-114" fmla="*/ 68497 h 1247658"/>
              <a:gd name="connsiteX2-115" fmla="*/ 783379 w 783379"/>
              <a:gd name="connsiteY2-116" fmla="*/ 1247658 h 1247658"/>
              <a:gd name="connsiteX3-117" fmla="*/ 0 w 783379"/>
              <a:gd name="connsiteY3-118" fmla="*/ 1247658 h 1247658"/>
              <a:gd name="connsiteX4-119" fmla="*/ 0 w 783379"/>
              <a:gd name="connsiteY4-120" fmla="*/ 13944 h 1247658"/>
              <a:gd name="connsiteX0-121" fmla="*/ 0 w 783379"/>
              <a:gd name="connsiteY0-122" fmla="*/ 2131 h 1235845"/>
              <a:gd name="connsiteX1-123" fmla="*/ 682604 w 783379"/>
              <a:gd name="connsiteY1-124" fmla="*/ 81430 h 1235845"/>
              <a:gd name="connsiteX2-125" fmla="*/ 783379 w 783379"/>
              <a:gd name="connsiteY2-126" fmla="*/ 1235845 h 1235845"/>
              <a:gd name="connsiteX3-127" fmla="*/ 0 w 783379"/>
              <a:gd name="connsiteY3-128" fmla="*/ 1235845 h 1235845"/>
              <a:gd name="connsiteX4-129" fmla="*/ 0 w 783379"/>
              <a:gd name="connsiteY4-130" fmla="*/ 2131 h 1235845"/>
              <a:gd name="connsiteX0-131" fmla="*/ 0 w 783379"/>
              <a:gd name="connsiteY0-132" fmla="*/ 2378 h 1236092"/>
              <a:gd name="connsiteX1-133" fmla="*/ 682604 w 783379"/>
              <a:gd name="connsiteY1-134" fmla="*/ 81677 h 1236092"/>
              <a:gd name="connsiteX2-135" fmla="*/ 783379 w 783379"/>
              <a:gd name="connsiteY2-136" fmla="*/ 1236092 h 1236092"/>
              <a:gd name="connsiteX3-137" fmla="*/ 0 w 783379"/>
              <a:gd name="connsiteY3-138" fmla="*/ 1236092 h 1236092"/>
              <a:gd name="connsiteX4-139" fmla="*/ 0 w 783379"/>
              <a:gd name="connsiteY4-140" fmla="*/ 2378 h 1236092"/>
              <a:gd name="connsiteX0-141" fmla="*/ 0 w 783379"/>
              <a:gd name="connsiteY0-142" fmla="*/ 2378 h 1236092"/>
              <a:gd name="connsiteX1-143" fmla="*/ 682604 w 783379"/>
              <a:gd name="connsiteY1-144" fmla="*/ 81677 h 1236092"/>
              <a:gd name="connsiteX2-145" fmla="*/ 783379 w 783379"/>
              <a:gd name="connsiteY2-146" fmla="*/ 1236092 h 1236092"/>
              <a:gd name="connsiteX3-147" fmla="*/ 0 w 783379"/>
              <a:gd name="connsiteY3-148" fmla="*/ 1236092 h 1236092"/>
              <a:gd name="connsiteX4-149" fmla="*/ 0 w 783379"/>
              <a:gd name="connsiteY4-150" fmla="*/ 2378 h 12360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3379" h="1236092">
                <a:moveTo>
                  <a:pt x="0" y="2378"/>
                </a:moveTo>
                <a:cubicBezTo>
                  <a:pt x="246315" y="12157"/>
                  <a:pt x="560240" y="-38015"/>
                  <a:pt x="682604" y="81677"/>
                </a:cubicBezTo>
                <a:cubicBezTo>
                  <a:pt x="794102" y="128347"/>
                  <a:pt x="774492" y="830721"/>
                  <a:pt x="783379" y="1236092"/>
                </a:cubicBezTo>
                <a:lnTo>
                  <a:pt x="0" y="1236092"/>
                </a:lnTo>
                <a:lnTo>
                  <a:pt x="0" y="2378"/>
                </a:lnTo>
                <a:close/>
              </a:path>
            </a:pathLst>
          </a:custGeom>
          <a:solidFill>
            <a:srgbClr val="F54A3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63" name="矩形 13"/>
          <p:cNvSpPr/>
          <p:nvPr/>
        </p:nvSpPr>
        <p:spPr>
          <a:xfrm rot="5415679">
            <a:off x="4995025" y="3365234"/>
            <a:ext cx="459323" cy="686729"/>
          </a:xfrm>
          <a:custGeom>
            <a:avLst/>
            <a:gdLst>
              <a:gd name="connsiteX0" fmla="*/ 0 w 783379"/>
              <a:gd name="connsiteY0" fmla="*/ 0 h 1233714"/>
              <a:gd name="connsiteX1" fmla="*/ 783379 w 783379"/>
              <a:gd name="connsiteY1" fmla="*/ 0 h 1233714"/>
              <a:gd name="connsiteX2" fmla="*/ 783379 w 783379"/>
              <a:gd name="connsiteY2" fmla="*/ 1233714 h 1233714"/>
              <a:gd name="connsiteX3" fmla="*/ 0 w 783379"/>
              <a:gd name="connsiteY3" fmla="*/ 1233714 h 1233714"/>
              <a:gd name="connsiteX4" fmla="*/ 0 w 783379"/>
              <a:gd name="connsiteY4" fmla="*/ 0 h 1233714"/>
              <a:gd name="connsiteX0-1" fmla="*/ 0 w 783379"/>
              <a:gd name="connsiteY0-2" fmla="*/ 0 h 1233714"/>
              <a:gd name="connsiteX1-3" fmla="*/ 756718 w 783379"/>
              <a:gd name="connsiteY1-4" fmla="*/ 17602 h 1233714"/>
              <a:gd name="connsiteX2-5" fmla="*/ 783379 w 783379"/>
              <a:gd name="connsiteY2-6" fmla="*/ 1233714 h 1233714"/>
              <a:gd name="connsiteX3-7" fmla="*/ 0 w 783379"/>
              <a:gd name="connsiteY3-8" fmla="*/ 1233714 h 1233714"/>
              <a:gd name="connsiteX4-9" fmla="*/ 0 w 783379"/>
              <a:gd name="connsiteY4-10" fmla="*/ 0 h 1233714"/>
              <a:gd name="connsiteX0-11" fmla="*/ 0 w 783379"/>
              <a:gd name="connsiteY0-12" fmla="*/ 0 h 1233714"/>
              <a:gd name="connsiteX1-13" fmla="*/ 756718 w 783379"/>
              <a:gd name="connsiteY1-14" fmla="*/ 17602 h 1233714"/>
              <a:gd name="connsiteX2-15" fmla="*/ 783379 w 783379"/>
              <a:gd name="connsiteY2-16" fmla="*/ 1233714 h 1233714"/>
              <a:gd name="connsiteX3-17" fmla="*/ 0 w 783379"/>
              <a:gd name="connsiteY3-18" fmla="*/ 1233714 h 1233714"/>
              <a:gd name="connsiteX4-19" fmla="*/ 0 w 783379"/>
              <a:gd name="connsiteY4-20" fmla="*/ 0 h 1233714"/>
              <a:gd name="connsiteX0-21" fmla="*/ 0 w 783379"/>
              <a:gd name="connsiteY0-22" fmla="*/ 0 h 1233714"/>
              <a:gd name="connsiteX1-23" fmla="*/ 738945 w 783379"/>
              <a:gd name="connsiteY1-24" fmla="*/ 29338 h 1233714"/>
              <a:gd name="connsiteX2-25" fmla="*/ 783379 w 783379"/>
              <a:gd name="connsiteY2-26" fmla="*/ 1233714 h 1233714"/>
              <a:gd name="connsiteX3-27" fmla="*/ 0 w 783379"/>
              <a:gd name="connsiteY3-28" fmla="*/ 1233714 h 1233714"/>
              <a:gd name="connsiteX4-29" fmla="*/ 0 w 783379"/>
              <a:gd name="connsiteY4-30" fmla="*/ 0 h 1233714"/>
              <a:gd name="connsiteX0-31" fmla="*/ 0 w 783379"/>
              <a:gd name="connsiteY0-32" fmla="*/ 0 h 1233714"/>
              <a:gd name="connsiteX1-33" fmla="*/ 738945 w 783379"/>
              <a:gd name="connsiteY1-34" fmla="*/ 29338 h 1233714"/>
              <a:gd name="connsiteX2-35" fmla="*/ 783379 w 783379"/>
              <a:gd name="connsiteY2-36" fmla="*/ 1233714 h 1233714"/>
              <a:gd name="connsiteX3-37" fmla="*/ 0 w 783379"/>
              <a:gd name="connsiteY3-38" fmla="*/ 1233714 h 1233714"/>
              <a:gd name="connsiteX4-39" fmla="*/ 0 w 783379"/>
              <a:gd name="connsiteY4-40" fmla="*/ 0 h 1233714"/>
              <a:gd name="connsiteX0-41" fmla="*/ 0 w 783379"/>
              <a:gd name="connsiteY0-42" fmla="*/ 6927 h 1240641"/>
              <a:gd name="connsiteX1-43" fmla="*/ 738945 w 783379"/>
              <a:gd name="connsiteY1-44" fmla="*/ 36265 h 1240641"/>
              <a:gd name="connsiteX2-45" fmla="*/ 783379 w 783379"/>
              <a:gd name="connsiteY2-46" fmla="*/ 1240641 h 1240641"/>
              <a:gd name="connsiteX3-47" fmla="*/ 0 w 783379"/>
              <a:gd name="connsiteY3-48" fmla="*/ 1240641 h 1240641"/>
              <a:gd name="connsiteX4-49" fmla="*/ 0 w 783379"/>
              <a:gd name="connsiteY4-50" fmla="*/ 6927 h 1240641"/>
              <a:gd name="connsiteX0-51" fmla="*/ 0 w 783379"/>
              <a:gd name="connsiteY0-52" fmla="*/ 0 h 1233714"/>
              <a:gd name="connsiteX1-53" fmla="*/ 722915 w 783379"/>
              <a:gd name="connsiteY1-54" fmla="*/ 47580 h 1233714"/>
              <a:gd name="connsiteX2-55" fmla="*/ 783379 w 783379"/>
              <a:gd name="connsiteY2-56" fmla="*/ 1233714 h 1233714"/>
              <a:gd name="connsiteX3-57" fmla="*/ 0 w 783379"/>
              <a:gd name="connsiteY3-58" fmla="*/ 1233714 h 1233714"/>
              <a:gd name="connsiteX4-59" fmla="*/ 0 w 783379"/>
              <a:gd name="connsiteY4-60" fmla="*/ 0 h 1233714"/>
              <a:gd name="connsiteX0-61" fmla="*/ 0 w 783379"/>
              <a:gd name="connsiteY0-62" fmla="*/ 0 h 1233714"/>
              <a:gd name="connsiteX1-63" fmla="*/ 722915 w 783379"/>
              <a:gd name="connsiteY1-64" fmla="*/ 47580 h 1233714"/>
              <a:gd name="connsiteX2-65" fmla="*/ 783379 w 783379"/>
              <a:gd name="connsiteY2-66" fmla="*/ 1233714 h 1233714"/>
              <a:gd name="connsiteX3-67" fmla="*/ 0 w 783379"/>
              <a:gd name="connsiteY3-68" fmla="*/ 1233714 h 1233714"/>
              <a:gd name="connsiteX4-69" fmla="*/ 0 w 783379"/>
              <a:gd name="connsiteY4-70" fmla="*/ 0 h 1233714"/>
              <a:gd name="connsiteX0-71" fmla="*/ 0 w 783379"/>
              <a:gd name="connsiteY0-72" fmla="*/ 0 h 1233714"/>
              <a:gd name="connsiteX1-73" fmla="*/ 696892 w 783379"/>
              <a:gd name="connsiteY1-74" fmla="*/ 54553 h 1233714"/>
              <a:gd name="connsiteX2-75" fmla="*/ 783379 w 783379"/>
              <a:gd name="connsiteY2-76" fmla="*/ 1233714 h 1233714"/>
              <a:gd name="connsiteX3-77" fmla="*/ 0 w 783379"/>
              <a:gd name="connsiteY3-78" fmla="*/ 1233714 h 1233714"/>
              <a:gd name="connsiteX4-79" fmla="*/ 0 w 783379"/>
              <a:gd name="connsiteY4-80" fmla="*/ 0 h 1233714"/>
              <a:gd name="connsiteX0-81" fmla="*/ 0 w 783379"/>
              <a:gd name="connsiteY0-82" fmla="*/ 0 h 1233714"/>
              <a:gd name="connsiteX1-83" fmla="*/ 696892 w 783379"/>
              <a:gd name="connsiteY1-84" fmla="*/ 54553 h 1233714"/>
              <a:gd name="connsiteX2-85" fmla="*/ 783379 w 783379"/>
              <a:gd name="connsiteY2-86" fmla="*/ 1233714 h 1233714"/>
              <a:gd name="connsiteX3-87" fmla="*/ 0 w 783379"/>
              <a:gd name="connsiteY3-88" fmla="*/ 1233714 h 1233714"/>
              <a:gd name="connsiteX4-89" fmla="*/ 0 w 783379"/>
              <a:gd name="connsiteY4-90" fmla="*/ 0 h 1233714"/>
              <a:gd name="connsiteX0-91" fmla="*/ 0 w 783379"/>
              <a:gd name="connsiteY0-92" fmla="*/ 13944 h 1247658"/>
              <a:gd name="connsiteX1-93" fmla="*/ 696892 w 783379"/>
              <a:gd name="connsiteY1-94" fmla="*/ 68497 h 1247658"/>
              <a:gd name="connsiteX2-95" fmla="*/ 783379 w 783379"/>
              <a:gd name="connsiteY2-96" fmla="*/ 1247658 h 1247658"/>
              <a:gd name="connsiteX3-97" fmla="*/ 0 w 783379"/>
              <a:gd name="connsiteY3-98" fmla="*/ 1247658 h 1247658"/>
              <a:gd name="connsiteX4-99" fmla="*/ 0 w 783379"/>
              <a:gd name="connsiteY4-100" fmla="*/ 13944 h 1247658"/>
              <a:gd name="connsiteX0-101" fmla="*/ 0 w 783379"/>
              <a:gd name="connsiteY0-102" fmla="*/ 13944 h 1247658"/>
              <a:gd name="connsiteX1-103" fmla="*/ 696892 w 783379"/>
              <a:gd name="connsiteY1-104" fmla="*/ 68497 h 1247658"/>
              <a:gd name="connsiteX2-105" fmla="*/ 783379 w 783379"/>
              <a:gd name="connsiteY2-106" fmla="*/ 1247658 h 1247658"/>
              <a:gd name="connsiteX3-107" fmla="*/ 0 w 783379"/>
              <a:gd name="connsiteY3-108" fmla="*/ 1247658 h 1247658"/>
              <a:gd name="connsiteX4-109" fmla="*/ 0 w 783379"/>
              <a:gd name="connsiteY4-110" fmla="*/ 13944 h 1247658"/>
              <a:gd name="connsiteX0-111" fmla="*/ 0 w 783379"/>
              <a:gd name="connsiteY0-112" fmla="*/ 13944 h 1247658"/>
              <a:gd name="connsiteX1-113" fmla="*/ 696892 w 783379"/>
              <a:gd name="connsiteY1-114" fmla="*/ 68497 h 1247658"/>
              <a:gd name="connsiteX2-115" fmla="*/ 783379 w 783379"/>
              <a:gd name="connsiteY2-116" fmla="*/ 1247658 h 1247658"/>
              <a:gd name="connsiteX3-117" fmla="*/ 0 w 783379"/>
              <a:gd name="connsiteY3-118" fmla="*/ 1247658 h 1247658"/>
              <a:gd name="connsiteX4-119" fmla="*/ 0 w 783379"/>
              <a:gd name="connsiteY4-120" fmla="*/ 13944 h 1247658"/>
              <a:gd name="connsiteX0-121" fmla="*/ 0 w 783379"/>
              <a:gd name="connsiteY0-122" fmla="*/ 2131 h 1235845"/>
              <a:gd name="connsiteX1-123" fmla="*/ 682604 w 783379"/>
              <a:gd name="connsiteY1-124" fmla="*/ 81430 h 1235845"/>
              <a:gd name="connsiteX2-125" fmla="*/ 783379 w 783379"/>
              <a:gd name="connsiteY2-126" fmla="*/ 1235845 h 1235845"/>
              <a:gd name="connsiteX3-127" fmla="*/ 0 w 783379"/>
              <a:gd name="connsiteY3-128" fmla="*/ 1235845 h 1235845"/>
              <a:gd name="connsiteX4-129" fmla="*/ 0 w 783379"/>
              <a:gd name="connsiteY4-130" fmla="*/ 2131 h 1235845"/>
              <a:gd name="connsiteX0-131" fmla="*/ 0 w 783379"/>
              <a:gd name="connsiteY0-132" fmla="*/ 2378 h 1236092"/>
              <a:gd name="connsiteX1-133" fmla="*/ 682604 w 783379"/>
              <a:gd name="connsiteY1-134" fmla="*/ 81677 h 1236092"/>
              <a:gd name="connsiteX2-135" fmla="*/ 783379 w 783379"/>
              <a:gd name="connsiteY2-136" fmla="*/ 1236092 h 1236092"/>
              <a:gd name="connsiteX3-137" fmla="*/ 0 w 783379"/>
              <a:gd name="connsiteY3-138" fmla="*/ 1236092 h 1236092"/>
              <a:gd name="connsiteX4-139" fmla="*/ 0 w 783379"/>
              <a:gd name="connsiteY4-140" fmla="*/ 2378 h 1236092"/>
              <a:gd name="connsiteX0-141" fmla="*/ 0 w 783379"/>
              <a:gd name="connsiteY0-142" fmla="*/ 2378 h 1236092"/>
              <a:gd name="connsiteX1-143" fmla="*/ 682604 w 783379"/>
              <a:gd name="connsiteY1-144" fmla="*/ 81677 h 1236092"/>
              <a:gd name="connsiteX2-145" fmla="*/ 783379 w 783379"/>
              <a:gd name="connsiteY2-146" fmla="*/ 1236092 h 1236092"/>
              <a:gd name="connsiteX3-147" fmla="*/ 0 w 783379"/>
              <a:gd name="connsiteY3-148" fmla="*/ 1236092 h 1236092"/>
              <a:gd name="connsiteX4-149" fmla="*/ 0 w 783379"/>
              <a:gd name="connsiteY4-150" fmla="*/ 2378 h 12360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3379" h="1236092">
                <a:moveTo>
                  <a:pt x="0" y="2378"/>
                </a:moveTo>
                <a:cubicBezTo>
                  <a:pt x="246315" y="12157"/>
                  <a:pt x="560240" y="-38015"/>
                  <a:pt x="682604" y="81677"/>
                </a:cubicBezTo>
                <a:cubicBezTo>
                  <a:pt x="794102" y="128347"/>
                  <a:pt x="774492" y="830721"/>
                  <a:pt x="783379" y="1236092"/>
                </a:cubicBezTo>
                <a:lnTo>
                  <a:pt x="0" y="1236092"/>
                </a:lnTo>
                <a:lnTo>
                  <a:pt x="0" y="2378"/>
                </a:lnTo>
                <a:close/>
              </a:path>
            </a:pathLst>
          </a:custGeom>
          <a:solidFill>
            <a:schemeClr val="accent5">
              <a:lumMod val="40000"/>
              <a:lumOff val="6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64" name="平行四边形 4"/>
          <p:cNvSpPr/>
          <p:nvPr/>
        </p:nvSpPr>
        <p:spPr>
          <a:xfrm rot="18516328">
            <a:off x="5354041" y="3571195"/>
            <a:ext cx="596836" cy="101929"/>
          </a:xfrm>
          <a:custGeom>
            <a:avLst/>
            <a:gdLst>
              <a:gd name="connsiteX0" fmla="*/ 0 w 1349669"/>
              <a:gd name="connsiteY0" fmla="*/ 185915 h 185915"/>
              <a:gd name="connsiteX1" fmla="*/ 46479 w 1349669"/>
              <a:gd name="connsiteY1" fmla="*/ 0 h 185915"/>
              <a:gd name="connsiteX2" fmla="*/ 1349669 w 1349669"/>
              <a:gd name="connsiteY2" fmla="*/ 0 h 185915"/>
              <a:gd name="connsiteX3" fmla="*/ 1303190 w 1349669"/>
              <a:gd name="connsiteY3" fmla="*/ 185915 h 185915"/>
              <a:gd name="connsiteX4" fmla="*/ 0 w 1349669"/>
              <a:gd name="connsiteY4" fmla="*/ 185915 h 185915"/>
              <a:gd name="connsiteX0-1" fmla="*/ 0 w 1349669"/>
              <a:gd name="connsiteY0-2" fmla="*/ 185915 h 216879"/>
              <a:gd name="connsiteX1-3" fmla="*/ 46479 w 1349669"/>
              <a:gd name="connsiteY1-4" fmla="*/ 0 h 216879"/>
              <a:gd name="connsiteX2-5" fmla="*/ 1349669 w 1349669"/>
              <a:gd name="connsiteY2-6" fmla="*/ 0 h 216879"/>
              <a:gd name="connsiteX3-7" fmla="*/ 1161595 w 1349669"/>
              <a:gd name="connsiteY3-8" fmla="*/ 216879 h 216879"/>
              <a:gd name="connsiteX4-9" fmla="*/ 0 w 1349669"/>
              <a:gd name="connsiteY4-10" fmla="*/ 185915 h 216879"/>
              <a:gd name="connsiteX0-11" fmla="*/ 0 w 1520597"/>
              <a:gd name="connsiteY0-12" fmla="*/ 181718 h 216879"/>
              <a:gd name="connsiteX1-13" fmla="*/ 217407 w 1520597"/>
              <a:gd name="connsiteY1-14" fmla="*/ 0 h 216879"/>
              <a:gd name="connsiteX2-15" fmla="*/ 1520597 w 1520597"/>
              <a:gd name="connsiteY2-16" fmla="*/ 0 h 216879"/>
              <a:gd name="connsiteX3-17" fmla="*/ 1332523 w 1520597"/>
              <a:gd name="connsiteY3-18" fmla="*/ 216879 h 216879"/>
              <a:gd name="connsiteX4-19" fmla="*/ 0 w 1520597"/>
              <a:gd name="connsiteY4-20" fmla="*/ 181718 h 216879"/>
              <a:gd name="connsiteX0-21" fmla="*/ 0 w 1544954"/>
              <a:gd name="connsiteY0-22" fmla="*/ 174515 h 216879"/>
              <a:gd name="connsiteX1-23" fmla="*/ 241764 w 1544954"/>
              <a:gd name="connsiteY1-24" fmla="*/ 0 h 216879"/>
              <a:gd name="connsiteX2-25" fmla="*/ 1544954 w 1544954"/>
              <a:gd name="connsiteY2-26" fmla="*/ 0 h 216879"/>
              <a:gd name="connsiteX3-27" fmla="*/ 1356880 w 1544954"/>
              <a:gd name="connsiteY3-28" fmla="*/ 216879 h 216879"/>
              <a:gd name="connsiteX4-29" fmla="*/ 0 w 1544954"/>
              <a:gd name="connsiteY4-30" fmla="*/ 174515 h 216879"/>
              <a:gd name="connsiteX0-31" fmla="*/ 0 w 1544954"/>
              <a:gd name="connsiteY0-32" fmla="*/ 174515 h 216879"/>
              <a:gd name="connsiteX1-33" fmla="*/ 241764 w 1544954"/>
              <a:gd name="connsiteY1-34" fmla="*/ 0 h 216879"/>
              <a:gd name="connsiteX2-35" fmla="*/ 1544954 w 1544954"/>
              <a:gd name="connsiteY2-36" fmla="*/ 0 h 216879"/>
              <a:gd name="connsiteX3-37" fmla="*/ 1356880 w 1544954"/>
              <a:gd name="connsiteY3-38" fmla="*/ 216879 h 216879"/>
              <a:gd name="connsiteX4-39" fmla="*/ 0 w 1544954"/>
              <a:gd name="connsiteY4-40" fmla="*/ 174515 h 216879"/>
              <a:gd name="connsiteX0-41" fmla="*/ 0 w 1544954"/>
              <a:gd name="connsiteY0-42" fmla="*/ 174515 h 216879"/>
              <a:gd name="connsiteX1-43" fmla="*/ 241764 w 1544954"/>
              <a:gd name="connsiteY1-44" fmla="*/ 0 h 216879"/>
              <a:gd name="connsiteX2-45" fmla="*/ 1544954 w 1544954"/>
              <a:gd name="connsiteY2-46" fmla="*/ 0 h 216879"/>
              <a:gd name="connsiteX3-47" fmla="*/ 1356880 w 1544954"/>
              <a:gd name="connsiteY3-48" fmla="*/ 216879 h 216879"/>
              <a:gd name="connsiteX4-49" fmla="*/ 0 w 1544954"/>
              <a:gd name="connsiteY4-50" fmla="*/ 174515 h 216879"/>
              <a:gd name="connsiteX0-51" fmla="*/ 0 w 1586892"/>
              <a:gd name="connsiteY0-52" fmla="*/ 181978 h 224342"/>
              <a:gd name="connsiteX1-53" fmla="*/ 241764 w 1586892"/>
              <a:gd name="connsiteY1-54" fmla="*/ 7463 h 224342"/>
              <a:gd name="connsiteX2-55" fmla="*/ 1586892 w 1586892"/>
              <a:gd name="connsiteY2-56" fmla="*/ 0 h 224342"/>
              <a:gd name="connsiteX3-57" fmla="*/ 1356880 w 1586892"/>
              <a:gd name="connsiteY3-58" fmla="*/ 224342 h 224342"/>
              <a:gd name="connsiteX4-59" fmla="*/ 0 w 1586892"/>
              <a:gd name="connsiteY4-60" fmla="*/ 181978 h 224342"/>
              <a:gd name="connsiteX0-61" fmla="*/ 0 w 1586892"/>
              <a:gd name="connsiteY0-62" fmla="*/ 181978 h 224342"/>
              <a:gd name="connsiteX1-63" fmla="*/ 241764 w 1586892"/>
              <a:gd name="connsiteY1-64" fmla="*/ 7463 h 224342"/>
              <a:gd name="connsiteX2-65" fmla="*/ 1586892 w 1586892"/>
              <a:gd name="connsiteY2-66" fmla="*/ 0 h 224342"/>
              <a:gd name="connsiteX3-67" fmla="*/ 1356880 w 1586892"/>
              <a:gd name="connsiteY3-68" fmla="*/ 224342 h 224342"/>
              <a:gd name="connsiteX4-69" fmla="*/ 0 w 1586892"/>
              <a:gd name="connsiteY4-70" fmla="*/ 181978 h 224342"/>
              <a:gd name="connsiteX0-71" fmla="*/ 0 w 1586892"/>
              <a:gd name="connsiteY0-72" fmla="*/ 181978 h 224342"/>
              <a:gd name="connsiteX1-73" fmla="*/ 241764 w 1586892"/>
              <a:gd name="connsiteY1-74" fmla="*/ 7463 h 224342"/>
              <a:gd name="connsiteX2-75" fmla="*/ 1586892 w 1586892"/>
              <a:gd name="connsiteY2-76" fmla="*/ 0 h 224342"/>
              <a:gd name="connsiteX3-77" fmla="*/ 1356880 w 1586892"/>
              <a:gd name="connsiteY3-78" fmla="*/ 224342 h 224342"/>
              <a:gd name="connsiteX4-79" fmla="*/ 0 w 1586892"/>
              <a:gd name="connsiteY4-80" fmla="*/ 181978 h 224342"/>
              <a:gd name="connsiteX0-81" fmla="*/ 0 w 1352325"/>
              <a:gd name="connsiteY0-82" fmla="*/ 284458 h 284458"/>
              <a:gd name="connsiteX1-83" fmla="*/ 7197 w 1352325"/>
              <a:gd name="connsiteY1-84" fmla="*/ 7463 h 284458"/>
              <a:gd name="connsiteX2-85" fmla="*/ 1352325 w 1352325"/>
              <a:gd name="connsiteY2-86" fmla="*/ 0 h 284458"/>
              <a:gd name="connsiteX3-87" fmla="*/ 1122313 w 1352325"/>
              <a:gd name="connsiteY3-88" fmla="*/ 224342 h 284458"/>
              <a:gd name="connsiteX4-89" fmla="*/ 0 w 1352325"/>
              <a:gd name="connsiteY4-90" fmla="*/ 284458 h 284458"/>
              <a:gd name="connsiteX0-91" fmla="*/ 0 w 1602673"/>
              <a:gd name="connsiteY0-92" fmla="*/ 190553 h 224342"/>
              <a:gd name="connsiteX1-93" fmla="*/ 257545 w 1602673"/>
              <a:gd name="connsiteY1-94" fmla="*/ 7463 h 224342"/>
              <a:gd name="connsiteX2-95" fmla="*/ 1602673 w 1602673"/>
              <a:gd name="connsiteY2-96" fmla="*/ 0 h 224342"/>
              <a:gd name="connsiteX3-97" fmla="*/ 1372661 w 1602673"/>
              <a:gd name="connsiteY3-98" fmla="*/ 224342 h 224342"/>
              <a:gd name="connsiteX4-99" fmla="*/ 0 w 1602673"/>
              <a:gd name="connsiteY4-100" fmla="*/ 190553 h 224342"/>
              <a:gd name="connsiteX0-101" fmla="*/ 0 w 1602673"/>
              <a:gd name="connsiteY0-102" fmla="*/ 190553 h 224342"/>
              <a:gd name="connsiteX1-103" fmla="*/ 257545 w 1602673"/>
              <a:gd name="connsiteY1-104" fmla="*/ 7463 h 224342"/>
              <a:gd name="connsiteX2-105" fmla="*/ 1602673 w 1602673"/>
              <a:gd name="connsiteY2-106" fmla="*/ 0 h 224342"/>
              <a:gd name="connsiteX3-107" fmla="*/ 1372661 w 1602673"/>
              <a:gd name="connsiteY3-108" fmla="*/ 224342 h 224342"/>
              <a:gd name="connsiteX4-109" fmla="*/ 0 w 1602673"/>
              <a:gd name="connsiteY4-110" fmla="*/ 190553 h 224342"/>
              <a:gd name="connsiteX0-111" fmla="*/ 0 w 1602673"/>
              <a:gd name="connsiteY0-112" fmla="*/ 197497 h 231286"/>
              <a:gd name="connsiteX1-113" fmla="*/ 208830 w 1602673"/>
              <a:gd name="connsiteY1-114" fmla="*/ 0 h 231286"/>
              <a:gd name="connsiteX2-115" fmla="*/ 1602673 w 1602673"/>
              <a:gd name="connsiteY2-116" fmla="*/ 6944 h 231286"/>
              <a:gd name="connsiteX3-117" fmla="*/ 1372661 w 1602673"/>
              <a:gd name="connsiteY3-118" fmla="*/ 231286 h 231286"/>
              <a:gd name="connsiteX4-119" fmla="*/ 0 w 1602673"/>
              <a:gd name="connsiteY4-120" fmla="*/ 197497 h 231286"/>
              <a:gd name="connsiteX0-121" fmla="*/ 0 w 1602673"/>
              <a:gd name="connsiteY0-122" fmla="*/ 198870 h 232659"/>
              <a:gd name="connsiteX1-123" fmla="*/ 248967 w 1602673"/>
              <a:gd name="connsiteY1-124" fmla="*/ 0 h 232659"/>
              <a:gd name="connsiteX2-125" fmla="*/ 1602673 w 1602673"/>
              <a:gd name="connsiteY2-126" fmla="*/ 8317 h 232659"/>
              <a:gd name="connsiteX3-127" fmla="*/ 1372661 w 1602673"/>
              <a:gd name="connsiteY3-128" fmla="*/ 232659 h 232659"/>
              <a:gd name="connsiteX4-129" fmla="*/ 0 w 1602673"/>
              <a:gd name="connsiteY4-130" fmla="*/ 198870 h 232659"/>
              <a:gd name="connsiteX0-131" fmla="*/ 0 w 1602673"/>
              <a:gd name="connsiteY0-132" fmla="*/ 197625 h 231414"/>
              <a:gd name="connsiteX1-133" fmla="*/ 241978 w 1602673"/>
              <a:gd name="connsiteY1-134" fmla="*/ 0 h 231414"/>
              <a:gd name="connsiteX2-135" fmla="*/ 1602673 w 1602673"/>
              <a:gd name="connsiteY2-136" fmla="*/ 7072 h 231414"/>
              <a:gd name="connsiteX3-137" fmla="*/ 1372661 w 1602673"/>
              <a:gd name="connsiteY3-138" fmla="*/ 231414 h 231414"/>
              <a:gd name="connsiteX4-139" fmla="*/ 0 w 1602673"/>
              <a:gd name="connsiteY4-140" fmla="*/ 197625 h 231414"/>
              <a:gd name="connsiteX0-141" fmla="*/ 0 w 1602673"/>
              <a:gd name="connsiteY0-142" fmla="*/ 197625 h 231414"/>
              <a:gd name="connsiteX1-143" fmla="*/ 241978 w 1602673"/>
              <a:gd name="connsiteY1-144" fmla="*/ 0 h 231414"/>
              <a:gd name="connsiteX2-145" fmla="*/ 1602673 w 1602673"/>
              <a:gd name="connsiteY2-146" fmla="*/ 7072 h 231414"/>
              <a:gd name="connsiteX3-147" fmla="*/ 1372661 w 1602673"/>
              <a:gd name="connsiteY3-148" fmla="*/ 231414 h 231414"/>
              <a:gd name="connsiteX4-149" fmla="*/ 0 w 1602673"/>
              <a:gd name="connsiteY4-150" fmla="*/ 197625 h 231414"/>
              <a:gd name="connsiteX0-151" fmla="*/ 0 w 1602673"/>
              <a:gd name="connsiteY0-152" fmla="*/ 197625 h 231414"/>
              <a:gd name="connsiteX1-153" fmla="*/ 241978 w 1602673"/>
              <a:gd name="connsiteY1-154" fmla="*/ 0 h 231414"/>
              <a:gd name="connsiteX2-155" fmla="*/ 1602673 w 1602673"/>
              <a:gd name="connsiteY2-156" fmla="*/ 7072 h 231414"/>
              <a:gd name="connsiteX3-157" fmla="*/ 1372661 w 1602673"/>
              <a:gd name="connsiteY3-158" fmla="*/ 231414 h 231414"/>
              <a:gd name="connsiteX4-159" fmla="*/ 0 w 1602673"/>
              <a:gd name="connsiteY4-160" fmla="*/ 197625 h 231414"/>
              <a:gd name="connsiteX0-161" fmla="*/ 0 w 1602673"/>
              <a:gd name="connsiteY0-162" fmla="*/ 197625 h 231414"/>
              <a:gd name="connsiteX1-163" fmla="*/ 241978 w 1602673"/>
              <a:gd name="connsiteY1-164" fmla="*/ 0 h 231414"/>
              <a:gd name="connsiteX2-165" fmla="*/ 1602673 w 1602673"/>
              <a:gd name="connsiteY2-166" fmla="*/ 7072 h 231414"/>
              <a:gd name="connsiteX3-167" fmla="*/ 1372661 w 1602673"/>
              <a:gd name="connsiteY3-168" fmla="*/ 231414 h 231414"/>
              <a:gd name="connsiteX4-169" fmla="*/ 0 w 1602673"/>
              <a:gd name="connsiteY4-170" fmla="*/ 197625 h 231414"/>
              <a:gd name="connsiteX0-171" fmla="*/ 0 w 1605755"/>
              <a:gd name="connsiteY0-172" fmla="*/ 226408 h 231414"/>
              <a:gd name="connsiteX1-173" fmla="*/ 245060 w 1605755"/>
              <a:gd name="connsiteY1-174" fmla="*/ 0 h 231414"/>
              <a:gd name="connsiteX2-175" fmla="*/ 1605755 w 1605755"/>
              <a:gd name="connsiteY2-176" fmla="*/ 7072 h 231414"/>
              <a:gd name="connsiteX3-177" fmla="*/ 1375743 w 1605755"/>
              <a:gd name="connsiteY3-178" fmla="*/ 231414 h 231414"/>
              <a:gd name="connsiteX4-179" fmla="*/ 0 w 1605755"/>
              <a:gd name="connsiteY4-180" fmla="*/ 226408 h 231414"/>
              <a:gd name="connsiteX0-181" fmla="*/ 0 w 1605755"/>
              <a:gd name="connsiteY0-182" fmla="*/ 226408 h 231538"/>
              <a:gd name="connsiteX1-183" fmla="*/ 245060 w 1605755"/>
              <a:gd name="connsiteY1-184" fmla="*/ 0 h 231538"/>
              <a:gd name="connsiteX2-185" fmla="*/ 1605755 w 1605755"/>
              <a:gd name="connsiteY2-186" fmla="*/ 7072 h 231538"/>
              <a:gd name="connsiteX3-187" fmla="*/ 1362376 w 1605755"/>
              <a:gd name="connsiteY3-188" fmla="*/ 231538 h 231538"/>
              <a:gd name="connsiteX4-189" fmla="*/ 0 w 1605755"/>
              <a:gd name="connsiteY4-190" fmla="*/ 226408 h 231538"/>
              <a:gd name="connsiteX0-191" fmla="*/ 0 w 1605755"/>
              <a:gd name="connsiteY0-192" fmla="*/ 226408 h 231538"/>
              <a:gd name="connsiteX1-193" fmla="*/ 245060 w 1605755"/>
              <a:gd name="connsiteY1-194" fmla="*/ 0 h 231538"/>
              <a:gd name="connsiteX2-195" fmla="*/ 1605755 w 1605755"/>
              <a:gd name="connsiteY2-196" fmla="*/ 7072 h 231538"/>
              <a:gd name="connsiteX3-197" fmla="*/ 1362376 w 1605755"/>
              <a:gd name="connsiteY3-198" fmla="*/ 231538 h 231538"/>
              <a:gd name="connsiteX4-199" fmla="*/ 0 w 1605755"/>
              <a:gd name="connsiteY4-200" fmla="*/ 226408 h 231538"/>
              <a:gd name="connsiteX0-201" fmla="*/ 0 w 1605755"/>
              <a:gd name="connsiteY0-202" fmla="*/ 226408 h 231538"/>
              <a:gd name="connsiteX1-203" fmla="*/ 245060 w 1605755"/>
              <a:gd name="connsiteY1-204" fmla="*/ 0 h 231538"/>
              <a:gd name="connsiteX2-205" fmla="*/ 1605755 w 1605755"/>
              <a:gd name="connsiteY2-206" fmla="*/ 7072 h 231538"/>
              <a:gd name="connsiteX3-207" fmla="*/ 1362376 w 1605755"/>
              <a:gd name="connsiteY3-208" fmla="*/ 231538 h 231538"/>
              <a:gd name="connsiteX4-209" fmla="*/ 0 w 1605755"/>
              <a:gd name="connsiteY4-210" fmla="*/ 226408 h 231538"/>
              <a:gd name="connsiteX0-211" fmla="*/ 0 w 1605755"/>
              <a:gd name="connsiteY0-212" fmla="*/ 226408 h 226408"/>
              <a:gd name="connsiteX1-213" fmla="*/ 245060 w 1605755"/>
              <a:gd name="connsiteY1-214" fmla="*/ 0 h 226408"/>
              <a:gd name="connsiteX2-215" fmla="*/ 1605755 w 1605755"/>
              <a:gd name="connsiteY2-216" fmla="*/ 7072 h 226408"/>
              <a:gd name="connsiteX3-217" fmla="*/ 1356419 w 1605755"/>
              <a:gd name="connsiteY3-218" fmla="*/ 209249 h 226408"/>
              <a:gd name="connsiteX4-219" fmla="*/ 0 w 1605755"/>
              <a:gd name="connsiteY4-220" fmla="*/ 226408 h 226408"/>
              <a:gd name="connsiteX0-221" fmla="*/ 0 w 1605755"/>
              <a:gd name="connsiteY0-222" fmla="*/ 226408 h 226408"/>
              <a:gd name="connsiteX1-223" fmla="*/ 245060 w 1605755"/>
              <a:gd name="connsiteY1-224" fmla="*/ 0 h 226408"/>
              <a:gd name="connsiteX2-225" fmla="*/ 1605755 w 1605755"/>
              <a:gd name="connsiteY2-226" fmla="*/ 7072 h 226408"/>
              <a:gd name="connsiteX3-227" fmla="*/ 1356419 w 1605755"/>
              <a:gd name="connsiteY3-228" fmla="*/ 209249 h 226408"/>
              <a:gd name="connsiteX4-229" fmla="*/ 0 w 1605755"/>
              <a:gd name="connsiteY4-230" fmla="*/ 226408 h 226408"/>
              <a:gd name="connsiteX0-231" fmla="*/ 0 w 1613484"/>
              <a:gd name="connsiteY0-232" fmla="*/ 240032 h 240032"/>
              <a:gd name="connsiteX1-233" fmla="*/ 245060 w 1613484"/>
              <a:gd name="connsiteY1-234" fmla="*/ 13624 h 240032"/>
              <a:gd name="connsiteX2-235" fmla="*/ 1613484 w 1613484"/>
              <a:gd name="connsiteY2-236" fmla="*/ 0 h 240032"/>
              <a:gd name="connsiteX3-237" fmla="*/ 1356419 w 1613484"/>
              <a:gd name="connsiteY3-238" fmla="*/ 222873 h 240032"/>
              <a:gd name="connsiteX4-239" fmla="*/ 0 w 1613484"/>
              <a:gd name="connsiteY4-240" fmla="*/ 240032 h 240032"/>
              <a:gd name="connsiteX0-241" fmla="*/ 0 w 1613484"/>
              <a:gd name="connsiteY0-242" fmla="*/ 240032 h 240032"/>
              <a:gd name="connsiteX1-243" fmla="*/ 245060 w 1613484"/>
              <a:gd name="connsiteY1-244" fmla="*/ 13624 h 240032"/>
              <a:gd name="connsiteX2-245" fmla="*/ 1613484 w 1613484"/>
              <a:gd name="connsiteY2-246" fmla="*/ 0 h 240032"/>
              <a:gd name="connsiteX3-247" fmla="*/ 1356419 w 1613484"/>
              <a:gd name="connsiteY3-248" fmla="*/ 222873 h 240032"/>
              <a:gd name="connsiteX4-249" fmla="*/ 0 w 1613484"/>
              <a:gd name="connsiteY4-250" fmla="*/ 240032 h 240032"/>
              <a:gd name="connsiteX0-251" fmla="*/ 0 w 1613484"/>
              <a:gd name="connsiteY0-252" fmla="*/ 240032 h 240032"/>
              <a:gd name="connsiteX1-253" fmla="*/ 262324 w 1613484"/>
              <a:gd name="connsiteY1-254" fmla="*/ 22018 h 240032"/>
              <a:gd name="connsiteX2-255" fmla="*/ 1613484 w 1613484"/>
              <a:gd name="connsiteY2-256" fmla="*/ 0 h 240032"/>
              <a:gd name="connsiteX3-257" fmla="*/ 1356419 w 1613484"/>
              <a:gd name="connsiteY3-258" fmla="*/ 222873 h 240032"/>
              <a:gd name="connsiteX4-259" fmla="*/ 0 w 1613484"/>
              <a:gd name="connsiteY4-260" fmla="*/ 240032 h 240032"/>
              <a:gd name="connsiteX0-261" fmla="*/ 0 w 1613484"/>
              <a:gd name="connsiteY0-262" fmla="*/ 240032 h 240032"/>
              <a:gd name="connsiteX1-263" fmla="*/ 262324 w 1613484"/>
              <a:gd name="connsiteY1-264" fmla="*/ 22018 h 240032"/>
              <a:gd name="connsiteX2-265" fmla="*/ 1613484 w 1613484"/>
              <a:gd name="connsiteY2-266" fmla="*/ 0 h 240032"/>
              <a:gd name="connsiteX3-267" fmla="*/ 1356419 w 1613484"/>
              <a:gd name="connsiteY3-268" fmla="*/ 222873 h 240032"/>
              <a:gd name="connsiteX4-269" fmla="*/ 0 w 1613484"/>
              <a:gd name="connsiteY4-270" fmla="*/ 240032 h 240032"/>
              <a:gd name="connsiteX0-271" fmla="*/ 0 w 1613484"/>
              <a:gd name="connsiteY0-272" fmla="*/ 240032 h 240032"/>
              <a:gd name="connsiteX1-273" fmla="*/ 262324 w 1613484"/>
              <a:gd name="connsiteY1-274" fmla="*/ 22018 h 240032"/>
              <a:gd name="connsiteX2-275" fmla="*/ 1613484 w 1613484"/>
              <a:gd name="connsiteY2-276" fmla="*/ 0 h 240032"/>
              <a:gd name="connsiteX3-277" fmla="*/ 1356419 w 1613484"/>
              <a:gd name="connsiteY3-278" fmla="*/ 222873 h 240032"/>
              <a:gd name="connsiteX4-279" fmla="*/ 0 w 1613484"/>
              <a:gd name="connsiteY4-280" fmla="*/ 240032 h 240032"/>
              <a:gd name="connsiteX0-281" fmla="*/ 0 w 1613484"/>
              <a:gd name="connsiteY0-282" fmla="*/ 240032 h 240032"/>
              <a:gd name="connsiteX1-283" fmla="*/ 262324 w 1613484"/>
              <a:gd name="connsiteY1-284" fmla="*/ 22018 h 240032"/>
              <a:gd name="connsiteX2-285" fmla="*/ 1613484 w 1613484"/>
              <a:gd name="connsiteY2-286" fmla="*/ 0 h 240032"/>
              <a:gd name="connsiteX3-287" fmla="*/ 1356419 w 1613484"/>
              <a:gd name="connsiteY3-288" fmla="*/ 222873 h 240032"/>
              <a:gd name="connsiteX4-289" fmla="*/ 0 w 1613484"/>
              <a:gd name="connsiteY4-290" fmla="*/ 240032 h 240032"/>
              <a:gd name="connsiteX0-291" fmla="*/ 0 w 1613484"/>
              <a:gd name="connsiteY0-292" fmla="*/ 240032 h 240032"/>
              <a:gd name="connsiteX1-293" fmla="*/ 262324 w 1613484"/>
              <a:gd name="connsiteY1-294" fmla="*/ 22018 h 240032"/>
              <a:gd name="connsiteX2-295" fmla="*/ 1613484 w 1613484"/>
              <a:gd name="connsiteY2-296" fmla="*/ 0 h 240032"/>
              <a:gd name="connsiteX3-297" fmla="*/ 1356419 w 1613484"/>
              <a:gd name="connsiteY3-298" fmla="*/ 222873 h 240032"/>
              <a:gd name="connsiteX4-299" fmla="*/ 0 w 1613484"/>
              <a:gd name="connsiteY4-300" fmla="*/ 240032 h 2400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3484" h="240032">
                <a:moveTo>
                  <a:pt x="0" y="240032"/>
                </a:moveTo>
                <a:cubicBezTo>
                  <a:pt x="241729" y="163961"/>
                  <a:pt x="226096" y="66750"/>
                  <a:pt x="262324" y="22018"/>
                </a:cubicBezTo>
                <a:lnTo>
                  <a:pt x="1613484" y="0"/>
                </a:lnTo>
                <a:cubicBezTo>
                  <a:pt x="1574036" y="105654"/>
                  <a:pt x="1571019" y="157953"/>
                  <a:pt x="1356419" y="222873"/>
                </a:cubicBezTo>
                <a:cubicBezTo>
                  <a:pt x="1303391" y="238655"/>
                  <a:pt x="452140" y="234312"/>
                  <a:pt x="0" y="240032"/>
                </a:cubicBezTo>
                <a:close/>
              </a:path>
            </a:pathLst>
          </a:custGeom>
          <a:solidFill>
            <a:schemeClr val="accent5">
              <a:lumMod val="60000"/>
              <a:lumOff val="40000"/>
            </a:schemeClr>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dirty="0"/>
          </a:p>
        </p:txBody>
      </p:sp>
      <p:sp>
        <p:nvSpPr>
          <p:cNvPr id="65" name="下箭头 64"/>
          <p:cNvSpPr/>
          <p:nvPr/>
        </p:nvSpPr>
        <p:spPr>
          <a:xfrm rot="9015679">
            <a:off x="4831696" y="2202561"/>
            <a:ext cx="894045" cy="1377491"/>
          </a:xfrm>
          <a:prstGeom prst="downArrow">
            <a:avLst/>
          </a:prstGeom>
          <a:solidFill>
            <a:srgbClr val="93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66" name="等腰三角形 65"/>
          <p:cNvSpPr/>
          <p:nvPr/>
        </p:nvSpPr>
        <p:spPr>
          <a:xfrm rot="3607809">
            <a:off x="5409789" y="3263729"/>
            <a:ext cx="399604" cy="440561"/>
          </a:xfrm>
          <a:prstGeom prst="triangle">
            <a:avLst>
              <a:gd name="adj" fmla="val 49954"/>
            </a:avLst>
          </a:prstGeom>
          <a:solidFill>
            <a:srgbClr val="93C6CE"/>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67" name="矩形 13"/>
          <p:cNvSpPr/>
          <p:nvPr/>
        </p:nvSpPr>
        <p:spPr>
          <a:xfrm rot="12610314">
            <a:off x="3692380" y="2872799"/>
            <a:ext cx="435218" cy="724765"/>
          </a:xfrm>
          <a:custGeom>
            <a:avLst/>
            <a:gdLst>
              <a:gd name="connsiteX0" fmla="*/ 0 w 783379"/>
              <a:gd name="connsiteY0" fmla="*/ 0 h 1233714"/>
              <a:gd name="connsiteX1" fmla="*/ 783379 w 783379"/>
              <a:gd name="connsiteY1" fmla="*/ 0 h 1233714"/>
              <a:gd name="connsiteX2" fmla="*/ 783379 w 783379"/>
              <a:gd name="connsiteY2" fmla="*/ 1233714 h 1233714"/>
              <a:gd name="connsiteX3" fmla="*/ 0 w 783379"/>
              <a:gd name="connsiteY3" fmla="*/ 1233714 h 1233714"/>
              <a:gd name="connsiteX4" fmla="*/ 0 w 783379"/>
              <a:gd name="connsiteY4" fmla="*/ 0 h 1233714"/>
              <a:gd name="connsiteX0-1" fmla="*/ 0 w 783379"/>
              <a:gd name="connsiteY0-2" fmla="*/ 0 h 1233714"/>
              <a:gd name="connsiteX1-3" fmla="*/ 756718 w 783379"/>
              <a:gd name="connsiteY1-4" fmla="*/ 17602 h 1233714"/>
              <a:gd name="connsiteX2-5" fmla="*/ 783379 w 783379"/>
              <a:gd name="connsiteY2-6" fmla="*/ 1233714 h 1233714"/>
              <a:gd name="connsiteX3-7" fmla="*/ 0 w 783379"/>
              <a:gd name="connsiteY3-8" fmla="*/ 1233714 h 1233714"/>
              <a:gd name="connsiteX4-9" fmla="*/ 0 w 783379"/>
              <a:gd name="connsiteY4-10" fmla="*/ 0 h 1233714"/>
              <a:gd name="connsiteX0-11" fmla="*/ 0 w 783379"/>
              <a:gd name="connsiteY0-12" fmla="*/ 0 h 1233714"/>
              <a:gd name="connsiteX1-13" fmla="*/ 756718 w 783379"/>
              <a:gd name="connsiteY1-14" fmla="*/ 17602 h 1233714"/>
              <a:gd name="connsiteX2-15" fmla="*/ 783379 w 783379"/>
              <a:gd name="connsiteY2-16" fmla="*/ 1233714 h 1233714"/>
              <a:gd name="connsiteX3-17" fmla="*/ 0 w 783379"/>
              <a:gd name="connsiteY3-18" fmla="*/ 1233714 h 1233714"/>
              <a:gd name="connsiteX4-19" fmla="*/ 0 w 783379"/>
              <a:gd name="connsiteY4-20" fmla="*/ 0 h 1233714"/>
              <a:gd name="connsiteX0-21" fmla="*/ 0 w 783379"/>
              <a:gd name="connsiteY0-22" fmla="*/ 0 h 1233714"/>
              <a:gd name="connsiteX1-23" fmla="*/ 738945 w 783379"/>
              <a:gd name="connsiteY1-24" fmla="*/ 29338 h 1233714"/>
              <a:gd name="connsiteX2-25" fmla="*/ 783379 w 783379"/>
              <a:gd name="connsiteY2-26" fmla="*/ 1233714 h 1233714"/>
              <a:gd name="connsiteX3-27" fmla="*/ 0 w 783379"/>
              <a:gd name="connsiteY3-28" fmla="*/ 1233714 h 1233714"/>
              <a:gd name="connsiteX4-29" fmla="*/ 0 w 783379"/>
              <a:gd name="connsiteY4-30" fmla="*/ 0 h 1233714"/>
              <a:gd name="connsiteX0-31" fmla="*/ 0 w 783379"/>
              <a:gd name="connsiteY0-32" fmla="*/ 0 h 1233714"/>
              <a:gd name="connsiteX1-33" fmla="*/ 738945 w 783379"/>
              <a:gd name="connsiteY1-34" fmla="*/ 29338 h 1233714"/>
              <a:gd name="connsiteX2-35" fmla="*/ 783379 w 783379"/>
              <a:gd name="connsiteY2-36" fmla="*/ 1233714 h 1233714"/>
              <a:gd name="connsiteX3-37" fmla="*/ 0 w 783379"/>
              <a:gd name="connsiteY3-38" fmla="*/ 1233714 h 1233714"/>
              <a:gd name="connsiteX4-39" fmla="*/ 0 w 783379"/>
              <a:gd name="connsiteY4-40" fmla="*/ 0 h 1233714"/>
              <a:gd name="connsiteX0-41" fmla="*/ 0 w 783379"/>
              <a:gd name="connsiteY0-42" fmla="*/ 6927 h 1240641"/>
              <a:gd name="connsiteX1-43" fmla="*/ 738945 w 783379"/>
              <a:gd name="connsiteY1-44" fmla="*/ 36265 h 1240641"/>
              <a:gd name="connsiteX2-45" fmla="*/ 783379 w 783379"/>
              <a:gd name="connsiteY2-46" fmla="*/ 1240641 h 1240641"/>
              <a:gd name="connsiteX3-47" fmla="*/ 0 w 783379"/>
              <a:gd name="connsiteY3-48" fmla="*/ 1240641 h 1240641"/>
              <a:gd name="connsiteX4-49" fmla="*/ 0 w 783379"/>
              <a:gd name="connsiteY4-50" fmla="*/ 6927 h 1240641"/>
              <a:gd name="connsiteX0-51" fmla="*/ 0 w 783379"/>
              <a:gd name="connsiteY0-52" fmla="*/ 0 h 1233714"/>
              <a:gd name="connsiteX1-53" fmla="*/ 722915 w 783379"/>
              <a:gd name="connsiteY1-54" fmla="*/ 47580 h 1233714"/>
              <a:gd name="connsiteX2-55" fmla="*/ 783379 w 783379"/>
              <a:gd name="connsiteY2-56" fmla="*/ 1233714 h 1233714"/>
              <a:gd name="connsiteX3-57" fmla="*/ 0 w 783379"/>
              <a:gd name="connsiteY3-58" fmla="*/ 1233714 h 1233714"/>
              <a:gd name="connsiteX4-59" fmla="*/ 0 w 783379"/>
              <a:gd name="connsiteY4-60" fmla="*/ 0 h 1233714"/>
              <a:gd name="connsiteX0-61" fmla="*/ 0 w 783379"/>
              <a:gd name="connsiteY0-62" fmla="*/ 0 h 1233714"/>
              <a:gd name="connsiteX1-63" fmla="*/ 722915 w 783379"/>
              <a:gd name="connsiteY1-64" fmla="*/ 47580 h 1233714"/>
              <a:gd name="connsiteX2-65" fmla="*/ 783379 w 783379"/>
              <a:gd name="connsiteY2-66" fmla="*/ 1233714 h 1233714"/>
              <a:gd name="connsiteX3-67" fmla="*/ 0 w 783379"/>
              <a:gd name="connsiteY3-68" fmla="*/ 1233714 h 1233714"/>
              <a:gd name="connsiteX4-69" fmla="*/ 0 w 783379"/>
              <a:gd name="connsiteY4-70" fmla="*/ 0 h 1233714"/>
              <a:gd name="connsiteX0-71" fmla="*/ 0 w 783379"/>
              <a:gd name="connsiteY0-72" fmla="*/ 0 h 1233714"/>
              <a:gd name="connsiteX1-73" fmla="*/ 696892 w 783379"/>
              <a:gd name="connsiteY1-74" fmla="*/ 54553 h 1233714"/>
              <a:gd name="connsiteX2-75" fmla="*/ 783379 w 783379"/>
              <a:gd name="connsiteY2-76" fmla="*/ 1233714 h 1233714"/>
              <a:gd name="connsiteX3-77" fmla="*/ 0 w 783379"/>
              <a:gd name="connsiteY3-78" fmla="*/ 1233714 h 1233714"/>
              <a:gd name="connsiteX4-79" fmla="*/ 0 w 783379"/>
              <a:gd name="connsiteY4-80" fmla="*/ 0 h 1233714"/>
              <a:gd name="connsiteX0-81" fmla="*/ 0 w 783379"/>
              <a:gd name="connsiteY0-82" fmla="*/ 0 h 1233714"/>
              <a:gd name="connsiteX1-83" fmla="*/ 696892 w 783379"/>
              <a:gd name="connsiteY1-84" fmla="*/ 54553 h 1233714"/>
              <a:gd name="connsiteX2-85" fmla="*/ 783379 w 783379"/>
              <a:gd name="connsiteY2-86" fmla="*/ 1233714 h 1233714"/>
              <a:gd name="connsiteX3-87" fmla="*/ 0 w 783379"/>
              <a:gd name="connsiteY3-88" fmla="*/ 1233714 h 1233714"/>
              <a:gd name="connsiteX4-89" fmla="*/ 0 w 783379"/>
              <a:gd name="connsiteY4-90" fmla="*/ 0 h 1233714"/>
              <a:gd name="connsiteX0-91" fmla="*/ 0 w 783379"/>
              <a:gd name="connsiteY0-92" fmla="*/ 13944 h 1247658"/>
              <a:gd name="connsiteX1-93" fmla="*/ 696892 w 783379"/>
              <a:gd name="connsiteY1-94" fmla="*/ 68497 h 1247658"/>
              <a:gd name="connsiteX2-95" fmla="*/ 783379 w 783379"/>
              <a:gd name="connsiteY2-96" fmla="*/ 1247658 h 1247658"/>
              <a:gd name="connsiteX3-97" fmla="*/ 0 w 783379"/>
              <a:gd name="connsiteY3-98" fmla="*/ 1247658 h 1247658"/>
              <a:gd name="connsiteX4-99" fmla="*/ 0 w 783379"/>
              <a:gd name="connsiteY4-100" fmla="*/ 13944 h 1247658"/>
              <a:gd name="connsiteX0-101" fmla="*/ 0 w 783379"/>
              <a:gd name="connsiteY0-102" fmla="*/ 13944 h 1247658"/>
              <a:gd name="connsiteX1-103" fmla="*/ 696892 w 783379"/>
              <a:gd name="connsiteY1-104" fmla="*/ 68497 h 1247658"/>
              <a:gd name="connsiteX2-105" fmla="*/ 783379 w 783379"/>
              <a:gd name="connsiteY2-106" fmla="*/ 1247658 h 1247658"/>
              <a:gd name="connsiteX3-107" fmla="*/ 0 w 783379"/>
              <a:gd name="connsiteY3-108" fmla="*/ 1247658 h 1247658"/>
              <a:gd name="connsiteX4-109" fmla="*/ 0 w 783379"/>
              <a:gd name="connsiteY4-110" fmla="*/ 13944 h 1247658"/>
              <a:gd name="connsiteX0-111" fmla="*/ 0 w 783379"/>
              <a:gd name="connsiteY0-112" fmla="*/ 13944 h 1247658"/>
              <a:gd name="connsiteX1-113" fmla="*/ 696892 w 783379"/>
              <a:gd name="connsiteY1-114" fmla="*/ 68497 h 1247658"/>
              <a:gd name="connsiteX2-115" fmla="*/ 783379 w 783379"/>
              <a:gd name="connsiteY2-116" fmla="*/ 1247658 h 1247658"/>
              <a:gd name="connsiteX3-117" fmla="*/ 0 w 783379"/>
              <a:gd name="connsiteY3-118" fmla="*/ 1247658 h 1247658"/>
              <a:gd name="connsiteX4-119" fmla="*/ 0 w 783379"/>
              <a:gd name="connsiteY4-120" fmla="*/ 13944 h 1247658"/>
              <a:gd name="connsiteX0-121" fmla="*/ 0 w 783379"/>
              <a:gd name="connsiteY0-122" fmla="*/ 2131 h 1235845"/>
              <a:gd name="connsiteX1-123" fmla="*/ 682604 w 783379"/>
              <a:gd name="connsiteY1-124" fmla="*/ 81430 h 1235845"/>
              <a:gd name="connsiteX2-125" fmla="*/ 783379 w 783379"/>
              <a:gd name="connsiteY2-126" fmla="*/ 1235845 h 1235845"/>
              <a:gd name="connsiteX3-127" fmla="*/ 0 w 783379"/>
              <a:gd name="connsiteY3-128" fmla="*/ 1235845 h 1235845"/>
              <a:gd name="connsiteX4-129" fmla="*/ 0 w 783379"/>
              <a:gd name="connsiteY4-130" fmla="*/ 2131 h 1235845"/>
              <a:gd name="connsiteX0-131" fmla="*/ 0 w 783379"/>
              <a:gd name="connsiteY0-132" fmla="*/ 2378 h 1236092"/>
              <a:gd name="connsiteX1-133" fmla="*/ 682604 w 783379"/>
              <a:gd name="connsiteY1-134" fmla="*/ 81677 h 1236092"/>
              <a:gd name="connsiteX2-135" fmla="*/ 783379 w 783379"/>
              <a:gd name="connsiteY2-136" fmla="*/ 1236092 h 1236092"/>
              <a:gd name="connsiteX3-137" fmla="*/ 0 w 783379"/>
              <a:gd name="connsiteY3-138" fmla="*/ 1236092 h 1236092"/>
              <a:gd name="connsiteX4-139" fmla="*/ 0 w 783379"/>
              <a:gd name="connsiteY4-140" fmla="*/ 2378 h 1236092"/>
              <a:gd name="connsiteX0-141" fmla="*/ 0 w 783379"/>
              <a:gd name="connsiteY0-142" fmla="*/ 2378 h 1236092"/>
              <a:gd name="connsiteX1-143" fmla="*/ 682604 w 783379"/>
              <a:gd name="connsiteY1-144" fmla="*/ 81677 h 1236092"/>
              <a:gd name="connsiteX2-145" fmla="*/ 783379 w 783379"/>
              <a:gd name="connsiteY2-146" fmla="*/ 1236092 h 1236092"/>
              <a:gd name="connsiteX3-147" fmla="*/ 0 w 783379"/>
              <a:gd name="connsiteY3-148" fmla="*/ 1236092 h 1236092"/>
              <a:gd name="connsiteX4-149" fmla="*/ 0 w 783379"/>
              <a:gd name="connsiteY4-150" fmla="*/ 2378 h 12360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3379" h="1236092">
                <a:moveTo>
                  <a:pt x="0" y="2378"/>
                </a:moveTo>
                <a:cubicBezTo>
                  <a:pt x="246315" y="12157"/>
                  <a:pt x="560240" y="-38015"/>
                  <a:pt x="682604" y="81677"/>
                </a:cubicBezTo>
                <a:cubicBezTo>
                  <a:pt x="794102" y="128347"/>
                  <a:pt x="774492" y="830721"/>
                  <a:pt x="783379" y="1236092"/>
                </a:cubicBezTo>
                <a:lnTo>
                  <a:pt x="0" y="1236092"/>
                </a:lnTo>
                <a:lnTo>
                  <a:pt x="0" y="2378"/>
                </a:lnTo>
                <a:close/>
              </a:path>
            </a:pathLst>
          </a:custGeom>
          <a:solidFill>
            <a:srgbClr val="F29600"/>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68" name="矩形 13"/>
          <p:cNvSpPr/>
          <p:nvPr/>
        </p:nvSpPr>
        <p:spPr>
          <a:xfrm rot="12610314">
            <a:off x="3691483" y="2871148"/>
            <a:ext cx="435218" cy="724765"/>
          </a:xfrm>
          <a:custGeom>
            <a:avLst/>
            <a:gdLst>
              <a:gd name="connsiteX0" fmla="*/ 0 w 783379"/>
              <a:gd name="connsiteY0" fmla="*/ 0 h 1233714"/>
              <a:gd name="connsiteX1" fmla="*/ 783379 w 783379"/>
              <a:gd name="connsiteY1" fmla="*/ 0 h 1233714"/>
              <a:gd name="connsiteX2" fmla="*/ 783379 w 783379"/>
              <a:gd name="connsiteY2" fmla="*/ 1233714 h 1233714"/>
              <a:gd name="connsiteX3" fmla="*/ 0 w 783379"/>
              <a:gd name="connsiteY3" fmla="*/ 1233714 h 1233714"/>
              <a:gd name="connsiteX4" fmla="*/ 0 w 783379"/>
              <a:gd name="connsiteY4" fmla="*/ 0 h 1233714"/>
              <a:gd name="connsiteX0-1" fmla="*/ 0 w 783379"/>
              <a:gd name="connsiteY0-2" fmla="*/ 0 h 1233714"/>
              <a:gd name="connsiteX1-3" fmla="*/ 756718 w 783379"/>
              <a:gd name="connsiteY1-4" fmla="*/ 17602 h 1233714"/>
              <a:gd name="connsiteX2-5" fmla="*/ 783379 w 783379"/>
              <a:gd name="connsiteY2-6" fmla="*/ 1233714 h 1233714"/>
              <a:gd name="connsiteX3-7" fmla="*/ 0 w 783379"/>
              <a:gd name="connsiteY3-8" fmla="*/ 1233714 h 1233714"/>
              <a:gd name="connsiteX4-9" fmla="*/ 0 w 783379"/>
              <a:gd name="connsiteY4-10" fmla="*/ 0 h 1233714"/>
              <a:gd name="connsiteX0-11" fmla="*/ 0 w 783379"/>
              <a:gd name="connsiteY0-12" fmla="*/ 0 h 1233714"/>
              <a:gd name="connsiteX1-13" fmla="*/ 756718 w 783379"/>
              <a:gd name="connsiteY1-14" fmla="*/ 17602 h 1233714"/>
              <a:gd name="connsiteX2-15" fmla="*/ 783379 w 783379"/>
              <a:gd name="connsiteY2-16" fmla="*/ 1233714 h 1233714"/>
              <a:gd name="connsiteX3-17" fmla="*/ 0 w 783379"/>
              <a:gd name="connsiteY3-18" fmla="*/ 1233714 h 1233714"/>
              <a:gd name="connsiteX4-19" fmla="*/ 0 w 783379"/>
              <a:gd name="connsiteY4-20" fmla="*/ 0 h 1233714"/>
              <a:gd name="connsiteX0-21" fmla="*/ 0 w 783379"/>
              <a:gd name="connsiteY0-22" fmla="*/ 0 h 1233714"/>
              <a:gd name="connsiteX1-23" fmla="*/ 738945 w 783379"/>
              <a:gd name="connsiteY1-24" fmla="*/ 29338 h 1233714"/>
              <a:gd name="connsiteX2-25" fmla="*/ 783379 w 783379"/>
              <a:gd name="connsiteY2-26" fmla="*/ 1233714 h 1233714"/>
              <a:gd name="connsiteX3-27" fmla="*/ 0 w 783379"/>
              <a:gd name="connsiteY3-28" fmla="*/ 1233714 h 1233714"/>
              <a:gd name="connsiteX4-29" fmla="*/ 0 w 783379"/>
              <a:gd name="connsiteY4-30" fmla="*/ 0 h 1233714"/>
              <a:gd name="connsiteX0-31" fmla="*/ 0 w 783379"/>
              <a:gd name="connsiteY0-32" fmla="*/ 0 h 1233714"/>
              <a:gd name="connsiteX1-33" fmla="*/ 738945 w 783379"/>
              <a:gd name="connsiteY1-34" fmla="*/ 29338 h 1233714"/>
              <a:gd name="connsiteX2-35" fmla="*/ 783379 w 783379"/>
              <a:gd name="connsiteY2-36" fmla="*/ 1233714 h 1233714"/>
              <a:gd name="connsiteX3-37" fmla="*/ 0 w 783379"/>
              <a:gd name="connsiteY3-38" fmla="*/ 1233714 h 1233714"/>
              <a:gd name="connsiteX4-39" fmla="*/ 0 w 783379"/>
              <a:gd name="connsiteY4-40" fmla="*/ 0 h 1233714"/>
              <a:gd name="connsiteX0-41" fmla="*/ 0 w 783379"/>
              <a:gd name="connsiteY0-42" fmla="*/ 6927 h 1240641"/>
              <a:gd name="connsiteX1-43" fmla="*/ 738945 w 783379"/>
              <a:gd name="connsiteY1-44" fmla="*/ 36265 h 1240641"/>
              <a:gd name="connsiteX2-45" fmla="*/ 783379 w 783379"/>
              <a:gd name="connsiteY2-46" fmla="*/ 1240641 h 1240641"/>
              <a:gd name="connsiteX3-47" fmla="*/ 0 w 783379"/>
              <a:gd name="connsiteY3-48" fmla="*/ 1240641 h 1240641"/>
              <a:gd name="connsiteX4-49" fmla="*/ 0 w 783379"/>
              <a:gd name="connsiteY4-50" fmla="*/ 6927 h 1240641"/>
              <a:gd name="connsiteX0-51" fmla="*/ 0 w 783379"/>
              <a:gd name="connsiteY0-52" fmla="*/ 0 h 1233714"/>
              <a:gd name="connsiteX1-53" fmla="*/ 722915 w 783379"/>
              <a:gd name="connsiteY1-54" fmla="*/ 47580 h 1233714"/>
              <a:gd name="connsiteX2-55" fmla="*/ 783379 w 783379"/>
              <a:gd name="connsiteY2-56" fmla="*/ 1233714 h 1233714"/>
              <a:gd name="connsiteX3-57" fmla="*/ 0 w 783379"/>
              <a:gd name="connsiteY3-58" fmla="*/ 1233714 h 1233714"/>
              <a:gd name="connsiteX4-59" fmla="*/ 0 w 783379"/>
              <a:gd name="connsiteY4-60" fmla="*/ 0 h 1233714"/>
              <a:gd name="connsiteX0-61" fmla="*/ 0 w 783379"/>
              <a:gd name="connsiteY0-62" fmla="*/ 0 h 1233714"/>
              <a:gd name="connsiteX1-63" fmla="*/ 722915 w 783379"/>
              <a:gd name="connsiteY1-64" fmla="*/ 47580 h 1233714"/>
              <a:gd name="connsiteX2-65" fmla="*/ 783379 w 783379"/>
              <a:gd name="connsiteY2-66" fmla="*/ 1233714 h 1233714"/>
              <a:gd name="connsiteX3-67" fmla="*/ 0 w 783379"/>
              <a:gd name="connsiteY3-68" fmla="*/ 1233714 h 1233714"/>
              <a:gd name="connsiteX4-69" fmla="*/ 0 w 783379"/>
              <a:gd name="connsiteY4-70" fmla="*/ 0 h 1233714"/>
              <a:gd name="connsiteX0-71" fmla="*/ 0 w 783379"/>
              <a:gd name="connsiteY0-72" fmla="*/ 0 h 1233714"/>
              <a:gd name="connsiteX1-73" fmla="*/ 696892 w 783379"/>
              <a:gd name="connsiteY1-74" fmla="*/ 54553 h 1233714"/>
              <a:gd name="connsiteX2-75" fmla="*/ 783379 w 783379"/>
              <a:gd name="connsiteY2-76" fmla="*/ 1233714 h 1233714"/>
              <a:gd name="connsiteX3-77" fmla="*/ 0 w 783379"/>
              <a:gd name="connsiteY3-78" fmla="*/ 1233714 h 1233714"/>
              <a:gd name="connsiteX4-79" fmla="*/ 0 w 783379"/>
              <a:gd name="connsiteY4-80" fmla="*/ 0 h 1233714"/>
              <a:gd name="connsiteX0-81" fmla="*/ 0 w 783379"/>
              <a:gd name="connsiteY0-82" fmla="*/ 0 h 1233714"/>
              <a:gd name="connsiteX1-83" fmla="*/ 696892 w 783379"/>
              <a:gd name="connsiteY1-84" fmla="*/ 54553 h 1233714"/>
              <a:gd name="connsiteX2-85" fmla="*/ 783379 w 783379"/>
              <a:gd name="connsiteY2-86" fmla="*/ 1233714 h 1233714"/>
              <a:gd name="connsiteX3-87" fmla="*/ 0 w 783379"/>
              <a:gd name="connsiteY3-88" fmla="*/ 1233714 h 1233714"/>
              <a:gd name="connsiteX4-89" fmla="*/ 0 w 783379"/>
              <a:gd name="connsiteY4-90" fmla="*/ 0 h 1233714"/>
              <a:gd name="connsiteX0-91" fmla="*/ 0 w 783379"/>
              <a:gd name="connsiteY0-92" fmla="*/ 13944 h 1247658"/>
              <a:gd name="connsiteX1-93" fmla="*/ 696892 w 783379"/>
              <a:gd name="connsiteY1-94" fmla="*/ 68497 h 1247658"/>
              <a:gd name="connsiteX2-95" fmla="*/ 783379 w 783379"/>
              <a:gd name="connsiteY2-96" fmla="*/ 1247658 h 1247658"/>
              <a:gd name="connsiteX3-97" fmla="*/ 0 w 783379"/>
              <a:gd name="connsiteY3-98" fmla="*/ 1247658 h 1247658"/>
              <a:gd name="connsiteX4-99" fmla="*/ 0 w 783379"/>
              <a:gd name="connsiteY4-100" fmla="*/ 13944 h 1247658"/>
              <a:gd name="connsiteX0-101" fmla="*/ 0 w 783379"/>
              <a:gd name="connsiteY0-102" fmla="*/ 13944 h 1247658"/>
              <a:gd name="connsiteX1-103" fmla="*/ 696892 w 783379"/>
              <a:gd name="connsiteY1-104" fmla="*/ 68497 h 1247658"/>
              <a:gd name="connsiteX2-105" fmla="*/ 783379 w 783379"/>
              <a:gd name="connsiteY2-106" fmla="*/ 1247658 h 1247658"/>
              <a:gd name="connsiteX3-107" fmla="*/ 0 w 783379"/>
              <a:gd name="connsiteY3-108" fmla="*/ 1247658 h 1247658"/>
              <a:gd name="connsiteX4-109" fmla="*/ 0 w 783379"/>
              <a:gd name="connsiteY4-110" fmla="*/ 13944 h 1247658"/>
              <a:gd name="connsiteX0-111" fmla="*/ 0 w 783379"/>
              <a:gd name="connsiteY0-112" fmla="*/ 13944 h 1247658"/>
              <a:gd name="connsiteX1-113" fmla="*/ 696892 w 783379"/>
              <a:gd name="connsiteY1-114" fmla="*/ 68497 h 1247658"/>
              <a:gd name="connsiteX2-115" fmla="*/ 783379 w 783379"/>
              <a:gd name="connsiteY2-116" fmla="*/ 1247658 h 1247658"/>
              <a:gd name="connsiteX3-117" fmla="*/ 0 w 783379"/>
              <a:gd name="connsiteY3-118" fmla="*/ 1247658 h 1247658"/>
              <a:gd name="connsiteX4-119" fmla="*/ 0 w 783379"/>
              <a:gd name="connsiteY4-120" fmla="*/ 13944 h 1247658"/>
              <a:gd name="connsiteX0-121" fmla="*/ 0 w 783379"/>
              <a:gd name="connsiteY0-122" fmla="*/ 2131 h 1235845"/>
              <a:gd name="connsiteX1-123" fmla="*/ 682604 w 783379"/>
              <a:gd name="connsiteY1-124" fmla="*/ 81430 h 1235845"/>
              <a:gd name="connsiteX2-125" fmla="*/ 783379 w 783379"/>
              <a:gd name="connsiteY2-126" fmla="*/ 1235845 h 1235845"/>
              <a:gd name="connsiteX3-127" fmla="*/ 0 w 783379"/>
              <a:gd name="connsiteY3-128" fmla="*/ 1235845 h 1235845"/>
              <a:gd name="connsiteX4-129" fmla="*/ 0 w 783379"/>
              <a:gd name="connsiteY4-130" fmla="*/ 2131 h 1235845"/>
              <a:gd name="connsiteX0-131" fmla="*/ 0 w 783379"/>
              <a:gd name="connsiteY0-132" fmla="*/ 2378 h 1236092"/>
              <a:gd name="connsiteX1-133" fmla="*/ 682604 w 783379"/>
              <a:gd name="connsiteY1-134" fmla="*/ 81677 h 1236092"/>
              <a:gd name="connsiteX2-135" fmla="*/ 783379 w 783379"/>
              <a:gd name="connsiteY2-136" fmla="*/ 1236092 h 1236092"/>
              <a:gd name="connsiteX3-137" fmla="*/ 0 w 783379"/>
              <a:gd name="connsiteY3-138" fmla="*/ 1236092 h 1236092"/>
              <a:gd name="connsiteX4-139" fmla="*/ 0 w 783379"/>
              <a:gd name="connsiteY4-140" fmla="*/ 2378 h 1236092"/>
              <a:gd name="connsiteX0-141" fmla="*/ 0 w 783379"/>
              <a:gd name="connsiteY0-142" fmla="*/ 2378 h 1236092"/>
              <a:gd name="connsiteX1-143" fmla="*/ 682604 w 783379"/>
              <a:gd name="connsiteY1-144" fmla="*/ 81677 h 1236092"/>
              <a:gd name="connsiteX2-145" fmla="*/ 783379 w 783379"/>
              <a:gd name="connsiteY2-146" fmla="*/ 1236092 h 1236092"/>
              <a:gd name="connsiteX3-147" fmla="*/ 0 w 783379"/>
              <a:gd name="connsiteY3-148" fmla="*/ 1236092 h 1236092"/>
              <a:gd name="connsiteX4-149" fmla="*/ 0 w 783379"/>
              <a:gd name="connsiteY4-150" fmla="*/ 2378 h 123609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783379" h="1236092">
                <a:moveTo>
                  <a:pt x="0" y="2378"/>
                </a:moveTo>
                <a:cubicBezTo>
                  <a:pt x="246315" y="12157"/>
                  <a:pt x="560240" y="-38015"/>
                  <a:pt x="682604" y="81677"/>
                </a:cubicBezTo>
                <a:cubicBezTo>
                  <a:pt x="794102" y="128347"/>
                  <a:pt x="774492" y="830721"/>
                  <a:pt x="783379" y="1236092"/>
                </a:cubicBezTo>
                <a:lnTo>
                  <a:pt x="0" y="1236092"/>
                </a:lnTo>
                <a:lnTo>
                  <a:pt x="0" y="2378"/>
                </a:lnTo>
                <a:close/>
              </a:path>
            </a:pathLst>
          </a:custGeom>
          <a:gradFill>
            <a:gsLst>
              <a:gs pos="0">
                <a:schemeClr val="tx1">
                  <a:alpha val="10000"/>
                </a:schemeClr>
              </a:gs>
              <a:gs pos="100000">
                <a:schemeClr val="bg1">
                  <a:alpha val="0"/>
                </a:schemeClr>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69" name="平行四边形 4"/>
          <p:cNvSpPr/>
          <p:nvPr/>
        </p:nvSpPr>
        <p:spPr>
          <a:xfrm rot="4110963">
            <a:off x="3468359" y="3617002"/>
            <a:ext cx="596836" cy="101929"/>
          </a:xfrm>
          <a:custGeom>
            <a:avLst/>
            <a:gdLst>
              <a:gd name="connsiteX0" fmla="*/ 0 w 1349669"/>
              <a:gd name="connsiteY0" fmla="*/ 185915 h 185915"/>
              <a:gd name="connsiteX1" fmla="*/ 46479 w 1349669"/>
              <a:gd name="connsiteY1" fmla="*/ 0 h 185915"/>
              <a:gd name="connsiteX2" fmla="*/ 1349669 w 1349669"/>
              <a:gd name="connsiteY2" fmla="*/ 0 h 185915"/>
              <a:gd name="connsiteX3" fmla="*/ 1303190 w 1349669"/>
              <a:gd name="connsiteY3" fmla="*/ 185915 h 185915"/>
              <a:gd name="connsiteX4" fmla="*/ 0 w 1349669"/>
              <a:gd name="connsiteY4" fmla="*/ 185915 h 185915"/>
              <a:gd name="connsiteX0-1" fmla="*/ 0 w 1349669"/>
              <a:gd name="connsiteY0-2" fmla="*/ 185915 h 216879"/>
              <a:gd name="connsiteX1-3" fmla="*/ 46479 w 1349669"/>
              <a:gd name="connsiteY1-4" fmla="*/ 0 h 216879"/>
              <a:gd name="connsiteX2-5" fmla="*/ 1349669 w 1349669"/>
              <a:gd name="connsiteY2-6" fmla="*/ 0 h 216879"/>
              <a:gd name="connsiteX3-7" fmla="*/ 1161595 w 1349669"/>
              <a:gd name="connsiteY3-8" fmla="*/ 216879 h 216879"/>
              <a:gd name="connsiteX4-9" fmla="*/ 0 w 1349669"/>
              <a:gd name="connsiteY4-10" fmla="*/ 185915 h 216879"/>
              <a:gd name="connsiteX0-11" fmla="*/ 0 w 1520597"/>
              <a:gd name="connsiteY0-12" fmla="*/ 181718 h 216879"/>
              <a:gd name="connsiteX1-13" fmla="*/ 217407 w 1520597"/>
              <a:gd name="connsiteY1-14" fmla="*/ 0 h 216879"/>
              <a:gd name="connsiteX2-15" fmla="*/ 1520597 w 1520597"/>
              <a:gd name="connsiteY2-16" fmla="*/ 0 h 216879"/>
              <a:gd name="connsiteX3-17" fmla="*/ 1332523 w 1520597"/>
              <a:gd name="connsiteY3-18" fmla="*/ 216879 h 216879"/>
              <a:gd name="connsiteX4-19" fmla="*/ 0 w 1520597"/>
              <a:gd name="connsiteY4-20" fmla="*/ 181718 h 216879"/>
              <a:gd name="connsiteX0-21" fmla="*/ 0 w 1544954"/>
              <a:gd name="connsiteY0-22" fmla="*/ 174515 h 216879"/>
              <a:gd name="connsiteX1-23" fmla="*/ 241764 w 1544954"/>
              <a:gd name="connsiteY1-24" fmla="*/ 0 h 216879"/>
              <a:gd name="connsiteX2-25" fmla="*/ 1544954 w 1544954"/>
              <a:gd name="connsiteY2-26" fmla="*/ 0 h 216879"/>
              <a:gd name="connsiteX3-27" fmla="*/ 1356880 w 1544954"/>
              <a:gd name="connsiteY3-28" fmla="*/ 216879 h 216879"/>
              <a:gd name="connsiteX4-29" fmla="*/ 0 w 1544954"/>
              <a:gd name="connsiteY4-30" fmla="*/ 174515 h 216879"/>
              <a:gd name="connsiteX0-31" fmla="*/ 0 w 1544954"/>
              <a:gd name="connsiteY0-32" fmla="*/ 174515 h 216879"/>
              <a:gd name="connsiteX1-33" fmla="*/ 241764 w 1544954"/>
              <a:gd name="connsiteY1-34" fmla="*/ 0 h 216879"/>
              <a:gd name="connsiteX2-35" fmla="*/ 1544954 w 1544954"/>
              <a:gd name="connsiteY2-36" fmla="*/ 0 h 216879"/>
              <a:gd name="connsiteX3-37" fmla="*/ 1356880 w 1544954"/>
              <a:gd name="connsiteY3-38" fmla="*/ 216879 h 216879"/>
              <a:gd name="connsiteX4-39" fmla="*/ 0 w 1544954"/>
              <a:gd name="connsiteY4-40" fmla="*/ 174515 h 216879"/>
              <a:gd name="connsiteX0-41" fmla="*/ 0 w 1544954"/>
              <a:gd name="connsiteY0-42" fmla="*/ 174515 h 216879"/>
              <a:gd name="connsiteX1-43" fmla="*/ 241764 w 1544954"/>
              <a:gd name="connsiteY1-44" fmla="*/ 0 h 216879"/>
              <a:gd name="connsiteX2-45" fmla="*/ 1544954 w 1544954"/>
              <a:gd name="connsiteY2-46" fmla="*/ 0 h 216879"/>
              <a:gd name="connsiteX3-47" fmla="*/ 1356880 w 1544954"/>
              <a:gd name="connsiteY3-48" fmla="*/ 216879 h 216879"/>
              <a:gd name="connsiteX4-49" fmla="*/ 0 w 1544954"/>
              <a:gd name="connsiteY4-50" fmla="*/ 174515 h 216879"/>
              <a:gd name="connsiteX0-51" fmla="*/ 0 w 1586892"/>
              <a:gd name="connsiteY0-52" fmla="*/ 181978 h 224342"/>
              <a:gd name="connsiteX1-53" fmla="*/ 241764 w 1586892"/>
              <a:gd name="connsiteY1-54" fmla="*/ 7463 h 224342"/>
              <a:gd name="connsiteX2-55" fmla="*/ 1586892 w 1586892"/>
              <a:gd name="connsiteY2-56" fmla="*/ 0 h 224342"/>
              <a:gd name="connsiteX3-57" fmla="*/ 1356880 w 1586892"/>
              <a:gd name="connsiteY3-58" fmla="*/ 224342 h 224342"/>
              <a:gd name="connsiteX4-59" fmla="*/ 0 w 1586892"/>
              <a:gd name="connsiteY4-60" fmla="*/ 181978 h 224342"/>
              <a:gd name="connsiteX0-61" fmla="*/ 0 w 1586892"/>
              <a:gd name="connsiteY0-62" fmla="*/ 181978 h 224342"/>
              <a:gd name="connsiteX1-63" fmla="*/ 241764 w 1586892"/>
              <a:gd name="connsiteY1-64" fmla="*/ 7463 h 224342"/>
              <a:gd name="connsiteX2-65" fmla="*/ 1586892 w 1586892"/>
              <a:gd name="connsiteY2-66" fmla="*/ 0 h 224342"/>
              <a:gd name="connsiteX3-67" fmla="*/ 1356880 w 1586892"/>
              <a:gd name="connsiteY3-68" fmla="*/ 224342 h 224342"/>
              <a:gd name="connsiteX4-69" fmla="*/ 0 w 1586892"/>
              <a:gd name="connsiteY4-70" fmla="*/ 181978 h 224342"/>
              <a:gd name="connsiteX0-71" fmla="*/ 0 w 1586892"/>
              <a:gd name="connsiteY0-72" fmla="*/ 181978 h 224342"/>
              <a:gd name="connsiteX1-73" fmla="*/ 241764 w 1586892"/>
              <a:gd name="connsiteY1-74" fmla="*/ 7463 h 224342"/>
              <a:gd name="connsiteX2-75" fmla="*/ 1586892 w 1586892"/>
              <a:gd name="connsiteY2-76" fmla="*/ 0 h 224342"/>
              <a:gd name="connsiteX3-77" fmla="*/ 1356880 w 1586892"/>
              <a:gd name="connsiteY3-78" fmla="*/ 224342 h 224342"/>
              <a:gd name="connsiteX4-79" fmla="*/ 0 w 1586892"/>
              <a:gd name="connsiteY4-80" fmla="*/ 181978 h 224342"/>
              <a:gd name="connsiteX0-81" fmla="*/ 0 w 1352325"/>
              <a:gd name="connsiteY0-82" fmla="*/ 284458 h 284458"/>
              <a:gd name="connsiteX1-83" fmla="*/ 7197 w 1352325"/>
              <a:gd name="connsiteY1-84" fmla="*/ 7463 h 284458"/>
              <a:gd name="connsiteX2-85" fmla="*/ 1352325 w 1352325"/>
              <a:gd name="connsiteY2-86" fmla="*/ 0 h 284458"/>
              <a:gd name="connsiteX3-87" fmla="*/ 1122313 w 1352325"/>
              <a:gd name="connsiteY3-88" fmla="*/ 224342 h 284458"/>
              <a:gd name="connsiteX4-89" fmla="*/ 0 w 1352325"/>
              <a:gd name="connsiteY4-90" fmla="*/ 284458 h 284458"/>
              <a:gd name="connsiteX0-91" fmla="*/ 0 w 1602673"/>
              <a:gd name="connsiteY0-92" fmla="*/ 190553 h 224342"/>
              <a:gd name="connsiteX1-93" fmla="*/ 257545 w 1602673"/>
              <a:gd name="connsiteY1-94" fmla="*/ 7463 h 224342"/>
              <a:gd name="connsiteX2-95" fmla="*/ 1602673 w 1602673"/>
              <a:gd name="connsiteY2-96" fmla="*/ 0 h 224342"/>
              <a:gd name="connsiteX3-97" fmla="*/ 1372661 w 1602673"/>
              <a:gd name="connsiteY3-98" fmla="*/ 224342 h 224342"/>
              <a:gd name="connsiteX4-99" fmla="*/ 0 w 1602673"/>
              <a:gd name="connsiteY4-100" fmla="*/ 190553 h 224342"/>
              <a:gd name="connsiteX0-101" fmla="*/ 0 w 1602673"/>
              <a:gd name="connsiteY0-102" fmla="*/ 190553 h 224342"/>
              <a:gd name="connsiteX1-103" fmla="*/ 257545 w 1602673"/>
              <a:gd name="connsiteY1-104" fmla="*/ 7463 h 224342"/>
              <a:gd name="connsiteX2-105" fmla="*/ 1602673 w 1602673"/>
              <a:gd name="connsiteY2-106" fmla="*/ 0 h 224342"/>
              <a:gd name="connsiteX3-107" fmla="*/ 1372661 w 1602673"/>
              <a:gd name="connsiteY3-108" fmla="*/ 224342 h 224342"/>
              <a:gd name="connsiteX4-109" fmla="*/ 0 w 1602673"/>
              <a:gd name="connsiteY4-110" fmla="*/ 190553 h 224342"/>
              <a:gd name="connsiteX0-111" fmla="*/ 0 w 1602673"/>
              <a:gd name="connsiteY0-112" fmla="*/ 197497 h 231286"/>
              <a:gd name="connsiteX1-113" fmla="*/ 208830 w 1602673"/>
              <a:gd name="connsiteY1-114" fmla="*/ 0 h 231286"/>
              <a:gd name="connsiteX2-115" fmla="*/ 1602673 w 1602673"/>
              <a:gd name="connsiteY2-116" fmla="*/ 6944 h 231286"/>
              <a:gd name="connsiteX3-117" fmla="*/ 1372661 w 1602673"/>
              <a:gd name="connsiteY3-118" fmla="*/ 231286 h 231286"/>
              <a:gd name="connsiteX4-119" fmla="*/ 0 w 1602673"/>
              <a:gd name="connsiteY4-120" fmla="*/ 197497 h 231286"/>
              <a:gd name="connsiteX0-121" fmla="*/ 0 w 1602673"/>
              <a:gd name="connsiteY0-122" fmla="*/ 198870 h 232659"/>
              <a:gd name="connsiteX1-123" fmla="*/ 248967 w 1602673"/>
              <a:gd name="connsiteY1-124" fmla="*/ 0 h 232659"/>
              <a:gd name="connsiteX2-125" fmla="*/ 1602673 w 1602673"/>
              <a:gd name="connsiteY2-126" fmla="*/ 8317 h 232659"/>
              <a:gd name="connsiteX3-127" fmla="*/ 1372661 w 1602673"/>
              <a:gd name="connsiteY3-128" fmla="*/ 232659 h 232659"/>
              <a:gd name="connsiteX4-129" fmla="*/ 0 w 1602673"/>
              <a:gd name="connsiteY4-130" fmla="*/ 198870 h 232659"/>
              <a:gd name="connsiteX0-131" fmla="*/ 0 w 1602673"/>
              <a:gd name="connsiteY0-132" fmla="*/ 197625 h 231414"/>
              <a:gd name="connsiteX1-133" fmla="*/ 241978 w 1602673"/>
              <a:gd name="connsiteY1-134" fmla="*/ 0 h 231414"/>
              <a:gd name="connsiteX2-135" fmla="*/ 1602673 w 1602673"/>
              <a:gd name="connsiteY2-136" fmla="*/ 7072 h 231414"/>
              <a:gd name="connsiteX3-137" fmla="*/ 1372661 w 1602673"/>
              <a:gd name="connsiteY3-138" fmla="*/ 231414 h 231414"/>
              <a:gd name="connsiteX4-139" fmla="*/ 0 w 1602673"/>
              <a:gd name="connsiteY4-140" fmla="*/ 197625 h 231414"/>
              <a:gd name="connsiteX0-141" fmla="*/ 0 w 1602673"/>
              <a:gd name="connsiteY0-142" fmla="*/ 197625 h 231414"/>
              <a:gd name="connsiteX1-143" fmla="*/ 241978 w 1602673"/>
              <a:gd name="connsiteY1-144" fmla="*/ 0 h 231414"/>
              <a:gd name="connsiteX2-145" fmla="*/ 1602673 w 1602673"/>
              <a:gd name="connsiteY2-146" fmla="*/ 7072 h 231414"/>
              <a:gd name="connsiteX3-147" fmla="*/ 1372661 w 1602673"/>
              <a:gd name="connsiteY3-148" fmla="*/ 231414 h 231414"/>
              <a:gd name="connsiteX4-149" fmla="*/ 0 w 1602673"/>
              <a:gd name="connsiteY4-150" fmla="*/ 197625 h 231414"/>
              <a:gd name="connsiteX0-151" fmla="*/ 0 w 1602673"/>
              <a:gd name="connsiteY0-152" fmla="*/ 197625 h 231414"/>
              <a:gd name="connsiteX1-153" fmla="*/ 241978 w 1602673"/>
              <a:gd name="connsiteY1-154" fmla="*/ 0 h 231414"/>
              <a:gd name="connsiteX2-155" fmla="*/ 1602673 w 1602673"/>
              <a:gd name="connsiteY2-156" fmla="*/ 7072 h 231414"/>
              <a:gd name="connsiteX3-157" fmla="*/ 1372661 w 1602673"/>
              <a:gd name="connsiteY3-158" fmla="*/ 231414 h 231414"/>
              <a:gd name="connsiteX4-159" fmla="*/ 0 w 1602673"/>
              <a:gd name="connsiteY4-160" fmla="*/ 197625 h 231414"/>
              <a:gd name="connsiteX0-161" fmla="*/ 0 w 1602673"/>
              <a:gd name="connsiteY0-162" fmla="*/ 197625 h 231414"/>
              <a:gd name="connsiteX1-163" fmla="*/ 241978 w 1602673"/>
              <a:gd name="connsiteY1-164" fmla="*/ 0 h 231414"/>
              <a:gd name="connsiteX2-165" fmla="*/ 1602673 w 1602673"/>
              <a:gd name="connsiteY2-166" fmla="*/ 7072 h 231414"/>
              <a:gd name="connsiteX3-167" fmla="*/ 1372661 w 1602673"/>
              <a:gd name="connsiteY3-168" fmla="*/ 231414 h 231414"/>
              <a:gd name="connsiteX4-169" fmla="*/ 0 w 1602673"/>
              <a:gd name="connsiteY4-170" fmla="*/ 197625 h 231414"/>
              <a:gd name="connsiteX0-171" fmla="*/ 0 w 1605755"/>
              <a:gd name="connsiteY0-172" fmla="*/ 226408 h 231414"/>
              <a:gd name="connsiteX1-173" fmla="*/ 245060 w 1605755"/>
              <a:gd name="connsiteY1-174" fmla="*/ 0 h 231414"/>
              <a:gd name="connsiteX2-175" fmla="*/ 1605755 w 1605755"/>
              <a:gd name="connsiteY2-176" fmla="*/ 7072 h 231414"/>
              <a:gd name="connsiteX3-177" fmla="*/ 1375743 w 1605755"/>
              <a:gd name="connsiteY3-178" fmla="*/ 231414 h 231414"/>
              <a:gd name="connsiteX4-179" fmla="*/ 0 w 1605755"/>
              <a:gd name="connsiteY4-180" fmla="*/ 226408 h 231414"/>
              <a:gd name="connsiteX0-181" fmla="*/ 0 w 1605755"/>
              <a:gd name="connsiteY0-182" fmla="*/ 226408 h 231538"/>
              <a:gd name="connsiteX1-183" fmla="*/ 245060 w 1605755"/>
              <a:gd name="connsiteY1-184" fmla="*/ 0 h 231538"/>
              <a:gd name="connsiteX2-185" fmla="*/ 1605755 w 1605755"/>
              <a:gd name="connsiteY2-186" fmla="*/ 7072 h 231538"/>
              <a:gd name="connsiteX3-187" fmla="*/ 1362376 w 1605755"/>
              <a:gd name="connsiteY3-188" fmla="*/ 231538 h 231538"/>
              <a:gd name="connsiteX4-189" fmla="*/ 0 w 1605755"/>
              <a:gd name="connsiteY4-190" fmla="*/ 226408 h 231538"/>
              <a:gd name="connsiteX0-191" fmla="*/ 0 w 1605755"/>
              <a:gd name="connsiteY0-192" fmla="*/ 226408 h 231538"/>
              <a:gd name="connsiteX1-193" fmla="*/ 245060 w 1605755"/>
              <a:gd name="connsiteY1-194" fmla="*/ 0 h 231538"/>
              <a:gd name="connsiteX2-195" fmla="*/ 1605755 w 1605755"/>
              <a:gd name="connsiteY2-196" fmla="*/ 7072 h 231538"/>
              <a:gd name="connsiteX3-197" fmla="*/ 1362376 w 1605755"/>
              <a:gd name="connsiteY3-198" fmla="*/ 231538 h 231538"/>
              <a:gd name="connsiteX4-199" fmla="*/ 0 w 1605755"/>
              <a:gd name="connsiteY4-200" fmla="*/ 226408 h 231538"/>
              <a:gd name="connsiteX0-201" fmla="*/ 0 w 1605755"/>
              <a:gd name="connsiteY0-202" fmla="*/ 226408 h 231538"/>
              <a:gd name="connsiteX1-203" fmla="*/ 245060 w 1605755"/>
              <a:gd name="connsiteY1-204" fmla="*/ 0 h 231538"/>
              <a:gd name="connsiteX2-205" fmla="*/ 1605755 w 1605755"/>
              <a:gd name="connsiteY2-206" fmla="*/ 7072 h 231538"/>
              <a:gd name="connsiteX3-207" fmla="*/ 1362376 w 1605755"/>
              <a:gd name="connsiteY3-208" fmla="*/ 231538 h 231538"/>
              <a:gd name="connsiteX4-209" fmla="*/ 0 w 1605755"/>
              <a:gd name="connsiteY4-210" fmla="*/ 226408 h 231538"/>
              <a:gd name="connsiteX0-211" fmla="*/ 0 w 1605755"/>
              <a:gd name="connsiteY0-212" fmla="*/ 226408 h 226408"/>
              <a:gd name="connsiteX1-213" fmla="*/ 245060 w 1605755"/>
              <a:gd name="connsiteY1-214" fmla="*/ 0 h 226408"/>
              <a:gd name="connsiteX2-215" fmla="*/ 1605755 w 1605755"/>
              <a:gd name="connsiteY2-216" fmla="*/ 7072 h 226408"/>
              <a:gd name="connsiteX3-217" fmla="*/ 1356419 w 1605755"/>
              <a:gd name="connsiteY3-218" fmla="*/ 209249 h 226408"/>
              <a:gd name="connsiteX4-219" fmla="*/ 0 w 1605755"/>
              <a:gd name="connsiteY4-220" fmla="*/ 226408 h 226408"/>
              <a:gd name="connsiteX0-221" fmla="*/ 0 w 1605755"/>
              <a:gd name="connsiteY0-222" fmla="*/ 226408 h 226408"/>
              <a:gd name="connsiteX1-223" fmla="*/ 245060 w 1605755"/>
              <a:gd name="connsiteY1-224" fmla="*/ 0 h 226408"/>
              <a:gd name="connsiteX2-225" fmla="*/ 1605755 w 1605755"/>
              <a:gd name="connsiteY2-226" fmla="*/ 7072 h 226408"/>
              <a:gd name="connsiteX3-227" fmla="*/ 1356419 w 1605755"/>
              <a:gd name="connsiteY3-228" fmla="*/ 209249 h 226408"/>
              <a:gd name="connsiteX4-229" fmla="*/ 0 w 1605755"/>
              <a:gd name="connsiteY4-230" fmla="*/ 226408 h 226408"/>
              <a:gd name="connsiteX0-231" fmla="*/ 0 w 1613484"/>
              <a:gd name="connsiteY0-232" fmla="*/ 240032 h 240032"/>
              <a:gd name="connsiteX1-233" fmla="*/ 245060 w 1613484"/>
              <a:gd name="connsiteY1-234" fmla="*/ 13624 h 240032"/>
              <a:gd name="connsiteX2-235" fmla="*/ 1613484 w 1613484"/>
              <a:gd name="connsiteY2-236" fmla="*/ 0 h 240032"/>
              <a:gd name="connsiteX3-237" fmla="*/ 1356419 w 1613484"/>
              <a:gd name="connsiteY3-238" fmla="*/ 222873 h 240032"/>
              <a:gd name="connsiteX4-239" fmla="*/ 0 w 1613484"/>
              <a:gd name="connsiteY4-240" fmla="*/ 240032 h 240032"/>
              <a:gd name="connsiteX0-241" fmla="*/ 0 w 1613484"/>
              <a:gd name="connsiteY0-242" fmla="*/ 240032 h 240032"/>
              <a:gd name="connsiteX1-243" fmla="*/ 245060 w 1613484"/>
              <a:gd name="connsiteY1-244" fmla="*/ 13624 h 240032"/>
              <a:gd name="connsiteX2-245" fmla="*/ 1613484 w 1613484"/>
              <a:gd name="connsiteY2-246" fmla="*/ 0 h 240032"/>
              <a:gd name="connsiteX3-247" fmla="*/ 1356419 w 1613484"/>
              <a:gd name="connsiteY3-248" fmla="*/ 222873 h 240032"/>
              <a:gd name="connsiteX4-249" fmla="*/ 0 w 1613484"/>
              <a:gd name="connsiteY4-250" fmla="*/ 240032 h 240032"/>
              <a:gd name="connsiteX0-251" fmla="*/ 0 w 1613484"/>
              <a:gd name="connsiteY0-252" fmla="*/ 240032 h 240032"/>
              <a:gd name="connsiteX1-253" fmla="*/ 262324 w 1613484"/>
              <a:gd name="connsiteY1-254" fmla="*/ 22018 h 240032"/>
              <a:gd name="connsiteX2-255" fmla="*/ 1613484 w 1613484"/>
              <a:gd name="connsiteY2-256" fmla="*/ 0 h 240032"/>
              <a:gd name="connsiteX3-257" fmla="*/ 1356419 w 1613484"/>
              <a:gd name="connsiteY3-258" fmla="*/ 222873 h 240032"/>
              <a:gd name="connsiteX4-259" fmla="*/ 0 w 1613484"/>
              <a:gd name="connsiteY4-260" fmla="*/ 240032 h 240032"/>
              <a:gd name="connsiteX0-261" fmla="*/ 0 w 1613484"/>
              <a:gd name="connsiteY0-262" fmla="*/ 240032 h 240032"/>
              <a:gd name="connsiteX1-263" fmla="*/ 262324 w 1613484"/>
              <a:gd name="connsiteY1-264" fmla="*/ 22018 h 240032"/>
              <a:gd name="connsiteX2-265" fmla="*/ 1613484 w 1613484"/>
              <a:gd name="connsiteY2-266" fmla="*/ 0 h 240032"/>
              <a:gd name="connsiteX3-267" fmla="*/ 1356419 w 1613484"/>
              <a:gd name="connsiteY3-268" fmla="*/ 222873 h 240032"/>
              <a:gd name="connsiteX4-269" fmla="*/ 0 w 1613484"/>
              <a:gd name="connsiteY4-270" fmla="*/ 240032 h 240032"/>
              <a:gd name="connsiteX0-271" fmla="*/ 0 w 1613484"/>
              <a:gd name="connsiteY0-272" fmla="*/ 240032 h 240032"/>
              <a:gd name="connsiteX1-273" fmla="*/ 262324 w 1613484"/>
              <a:gd name="connsiteY1-274" fmla="*/ 22018 h 240032"/>
              <a:gd name="connsiteX2-275" fmla="*/ 1613484 w 1613484"/>
              <a:gd name="connsiteY2-276" fmla="*/ 0 h 240032"/>
              <a:gd name="connsiteX3-277" fmla="*/ 1356419 w 1613484"/>
              <a:gd name="connsiteY3-278" fmla="*/ 222873 h 240032"/>
              <a:gd name="connsiteX4-279" fmla="*/ 0 w 1613484"/>
              <a:gd name="connsiteY4-280" fmla="*/ 240032 h 240032"/>
              <a:gd name="connsiteX0-281" fmla="*/ 0 w 1613484"/>
              <a:gd name="connsiteY0-282" fmla="*/ 240032 h 240032"/>
              <a:gd name="connsiteX1-283" fmla="*/ 262324 w 1613484"/>
              <a:gd name="connsiteY1-284" fmla="*/ 22018 h 240032"/>
              <a:gd name="connsiteX2-285" fmla="*/ 1613484 w 1613484"/>
              <a:gd name="connsiteY2-286" fmla="*/ 0 h 240032"/>
              <a:gd name="connsiteX3-287" fmla="*/ 1356419 w 1613484"/>
              <a:gd name="connsiteY3-288" fmla="*/ 222873 h 240032"/>
              <a:gd name="connsiteX4-289" fmla="*/ 0 w 1613484"/>
              <a:gd name="connsiteY4-290" fmla="*/ 240032 h 240032"/>
              <a:gd name="connsiteX0-291" fmla="*/ 0 w 1613484"/>
              <a:gd name="connsiteY0-292" fmla="*/ 240032 h 240032"/>
              <a:gd name="connsiteX1-293" fmla="*/ 262324 w 1613484"/>
              <a:gd name="connsiteY1-294" fmla="*/ 22018 h 240032"/>
              <a:gd name="connsiteX2-295" fmla="*/ 1613484 w 1613484"/>
              <a:gd name="connsiteY2-296" fmla="*/ 0 h 240032"/>
              <a:gd name="connsiteX3-297" fmla="*/ 1356419 w 1613484"/>
              <a:gd name="connsiteY3-298" fmla="*/ 222873 h 240032"/>
              <a:gd name="connsiteX4-299" fmla="*/ 0 w 1613484"/>
              <a:gd name="connsiteY4-300" fmla="*/ 240032 h 240032"/>
            </a:gdLst>
            <a:ahLst/>
            <a:cxnLst>
              <a:cxn ang="0">
                <a:pos x="connsiteX0-1" y="connsiteY0-2"/>
              </a:cxn>
              <a:cxn ang="0">
                <a:pos x="connsiteX1-3" y="connsiteY1-4"/>
              </a:cxn>
              <a:cxn ang="0">
                <a:pos x="connsiteX2-5" y="connsiteY2-6"/>
              </a:cxn>
              <a:cxn ang="0">
                <a:pos x="connsiteX3-7" y="connsiteY3-8"/>
              </a:cxn>
              <a:cxn ang="0">
                <a:pos x="connsiteX4-9" y="connsiteY4-10"/>
              </a:cxn>
            </a:cxnLst>
            <a:rect l="l" t="t" r="r" b="b"/>
            <a:pathLst>
              <a:path w="1613484" h="240032">
                <a:moveTo>
                  <a:pt x="0" y="240032"/>
                </a:moveTo>
                <a:cubicBezTo>
                  <a:pt x="241729" y="163961"/>
                  <a:pt x="226096" y="66750"/>
                  <a:pt x="262324" y="22018"/>
                </a:cubicBezTo>
                <a:lnTo>
                  <a:pt x="1613484" y="0"/>
                </a:lnTo>
                <a:cubicBezTo>
                  <a:pt x="1574036" y="105654"/>
                  <a:pt x="1571019" y="157953"/>
                  <a:pt x="1356419" y="222873"/>
                </a:cubicBezTo>
                <a:cubicBezTo>
                  <a:pt x="1303391" y="238655"/>
                  <a:pt x="452140" y="234312"/>
                  <a:pt x="0" y="240032"/>
                </a:cubicBezTo>
                <a:close/>
              </a:path>
            </a:pathLst>
          </a:custGeom>
          <a:gradFill>
            <a:gsLst>
              <a:gs pos="100000">
                <a:srgbClr val="F29600"/>
              </a:gs>
              <a:gs pos="52000">
                <a:srgbClr val="FFA81B"/>
              </a:gs>
            </a:gsLst>
            <a:lin ang="5400000" scaled="1"/>
          </a:gra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dirty="0"/>
          </a:p>
        </p:txBody>
      </p:sp>
      <p:sp>
        <p:nvSpPr>
          <p:cNvPr id="70" name="下箭头 69"/>
          <p:cNvSpPr/>
          <p:nvPr/>
        </p:nvSpPr>
        <p:spPr>
          <a:xfrm rot="16210314">
            <a:off x="4089245" y="3045615"/>
            <a:ext cx="927934" cy="1305200"/>
          </a:xfrm>
          <a:prstGeom prst="downArrow">
            <a:avLst/>
          </a:prstGeom>
          <a:solidFill>
            <a:srgbClr val="FF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71" name="等腰三角形 70"/>
          <p:cNvSpPr/>
          <p:nvPr/>
        </p:nvSpPr>
        <p:spPr>
          <a:xfrm rot="10802444">
            <a:off x="3712301" y="3465158"/>
            <a:ext cx="378633" cy="464962"/>
          </a:xfrm>
          <a:prstGeom prst="triangle">
            <a:avLst>
              <a:gd name="adj" fmla="val 49954"/>
            </a:avLst>
          </a:prstGeom>
          <a:solidFill>
            <a:srgbClr val="FFA81B"/>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72" name="下箭头 71"/>
          <p:cNvSpPr/>
          <p:nvPr/>
        </p:nvSpPr>
        <p:spPr>
          <a:xfrm rot="1800000">
            <a:off x="3786452" y="1925170"/>
            <a:ext cx="879235" cy="1377491"/>
          </a:xfrm>
          <a:prstGeom prst="downArrow">
            <a:avLst/>
          </a:prstGeom>
          <a:solidFill>
            <a:srgbClr val="00ABBD"/>
          </a:solidFill>
          <a:ln>
            <a:noFill/>
          </a:ln>
        </p:spPr>
        <p:style>
          <a:lnRef idx="2">
            <a:schemeClr val="accent1">
              <a:shade val="50000"/>
            </a:schemeClr>
          </a:lnRef>
          <a:fillRef idx="1">
            <a:schemeClr val="accent1"/>
          </a:fillRef>
          <a:effectRef idx="0">
            <a:schemeClr val="accent1"/>
          </a:effectRef>
          <a:fontRef idx="minor">
            <a:schemeClr val="lt1"/>
          </a:fontRef>
        </p:style>
        <p:txBody>
          <a:bodyPr rtlCol="0" anchor="ctr"/>
          <a:lstStyle>
            <a:defPPr>
              <a:defRPr lang="zh-CN"/>
            </a:defPPr>
            <a:lvl1pPr marL="0" algn="l" defTabSz="914400" rtl="0" eaLnBrk="1" latinLnBrk="0" hangingPunct="1">
              <a:defRPr sz="1800" kern="1200">
                <a:solidFill>
                  <a:schemeClr val="lt1"/>
                </a:solidFill>
                <a:latin typeface="+mn-lt"/>
                <a:ea typeface="+mn-ea"/>
                <a:cs typeface="+mn-cs"/>
              </a:defRPr>
            </a:lvl1pPr>
            <a:lvl2pPr marL="457200" algn="l" defTabSz="914400" rtl="0" eaLnBrk="1" latinLnBrk="0" hangingPunct="1">
              <a:defRPr sz="1800" kern="1200">
                <a:solidFill>
                  <a:schemeClr val="lt1"/>
                </a:solidFill>
                <a:latin typeface="+mn-lt"/>
                <a:ea typeface="+mn-ea"/>
                <a:cs typeface="+mn-cs"/>
              </a:defRPr>
            </a:lvl2pPr>
            <a:lvl3pPr marL="914400" algn="l" defTabSz="914400" rtl="0" eaLnBrk="1" latinLnBrk="0" hangingPunct="1">
              <a:defRPr sz="1800" kern="1200">
                <a:solidFill>
                  <a:schemeClr val="lt1"/>
                </a:solidFill>
                <a:latin typeface="+mn-lt"/>
                <a:ea typeface="+mn-ea"/>
                <a:cs typeface="+mn-cs"/>
              </a:defRPr>
            </a:lvl3pPr>
            <a:lvl4pPr marL="1371600" algn="l" defTabSz="914400" rtl="0" eaLnBrk="1" latinLnBrk="0" hangingPunct="1">
              <a:defRPr sz="1800" kern="1200">
                <a:solidFill>
                  <a:schemeClr val="lt1"/>
                </a:solidFill>
                <a:latin typeface="+mn-lt"/>
                <a:ea typeface="+mn-ea"/>
                <a:cs typeface="+mn-cs"/>
              </a:defRPr>
            </a:lvl4pPr>
            <a:lvl5pPr marL="1828800" algn="l" defTabSz="914400" rtl="0" eaLnBrk="1" latinLnBrk="0" hangingPunct="1">
              <a:defRPr sz="1800" kern="1200">
                <a:solidFill>
                  <a:schemeClr val="lt1"/>
                </a:solidFill>
                <a:latin typeface="+mn-lt"/>
                <a:ea typeface="+mn-ea"/>
                <a:cs typeface="+mn-cs"/>
              </a:defRPr>
            </a:lvl5pPr>
            <a:lvl6pPr marL="2286000" algn="l" defTabSz="914400" rtl="0" eaLnBrk="1" latinLnBrk="0" hangingPunct="1">
              <a:defRPr sz="1800" kern="1200">
                <a:solidFill>
                  <a:schemeClr val="lt1"/>
                </a:solidFill>
                <a:latin typeface="+mn-lt"/>
                <a:ea typeface="+mn-ea"/>
                <a:cs typeface="+mn-cs"/>
              </a:defRPr>
            </a:lvl6pPr>
            <a:lvl7pPr marL="2743200" algn="l" defTabSz="914400" rtl="0" eaLnBrk="1" latinLnBrk="0" hangingPunct="1">
              <a:defRPr sz="1800" kern="1200">
                <a:solidFill>
                  <a:schemeClr val="lt1"/>
                </a:solidFill>
                <a:latin typeface="+mn-lt"/>
                <a:ea typeface="+mn-ea"/>
                <a:cs typeface="+mn-cs"/>
              </a:defRPr>
            </a:lvl7pPr>
            <a:lvl8pPr marL="3200400" algn="l" defTabSz="914400" rtl="0" eaLnBrk="1" latinLnBrk="0" hangingPunct="1">
              <a:defRPr sz="1800" kern="1200">
                <a:solidFill>
                  <a:schemeClr val="lt1"/>
                </a:solidFill>
                <a:latin typeface="+mn-lt"/>
                <a:ea typeface="+mn-ea"/>
                <a:cs typeface="+mn-cs"/>
              </a:defRPr>
            </a:lvl8pPr>
            <a:lvl9pPr marL="3657600" algn="l" defTabSz="914400" rtl="0" eaLnBrk="1" latinLnBrk="0" hangingPunct="1">
              <a:defRPr sz="1800" kern="1200">
                <a:solidFill>
                  <a:schemeClr val="lt1"/>
                </a:solidFill>
                <a:latin typeface="+mn-lt"/>
                <a:ea typeface="+mn-ea"/>
                <a:cs typeface="+mn-cs"/>
              </a:defRPr>
            </a:lvl9pPr>
          </a:lstStyle>
          <a:p>
            <a:pPr algn="ctr"/>
            <a:endParaRPr lang="zh-CN" altLang="en-US" sz="1050"/>
          </a:p>
        </p:txBody>
      </p:sp>
      <p:sp>
        <p:nvSpPr>
          <p:cNvPr id="80" name="文本框 62"/>
          <p:cNvSpPr txBox="1"/>
          <p:nvPr/>
        </p:nvSpPr>
        <p:spPr>
          <a:xfrm rot="1767844">
            <a:off x="4047860" y="2004247"/>
            <a:ext cx="497784" cy="954107"/>
          </a:xfrm>
          <a:prstGeom prst="rect">
            <a:avLst/>
          </a:prstGeom>
          <a:noFill/>
        </p:spPr>
        <p:txBody>
          <a:bodyPr wrap="square" rtlCol="0">
            <a:spAutoFit/>
          </a:bodyPr>
          <a:lstStyle>
            <a:defPPr>
              <a:defRPr lang="zh-CN"/>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a:lstStyle>
          <a:p>
            <a:pPr algn="ctr"/>
            <a:r>
              <a:rPr lang="zh-CN" altLang="en-US" sz="1400" dirty="0">
                <a:solidFill>
                  <a:srgbClr val="F4FFFF"/>
                </a:solidFill>
                <a:latin typeface="微软雅黑" panose="020B0503020204020204" pitchFamily="34" charset="-122"/>
                <a:ea typeface="微软雅黑" panose="020B0503020204020204" pitchFamily="34" charset="-122"/>
              </a:rPr>
              <a:t>硬件销售</a:t>
            </a:r>
            <a:endParaRPr lang="zh-CN" altLang="en-US" sz="1400" dirty="0">
              <a:solidFill>
                <a:srgbClr val="F4FFFF"/>
              </a:solidFill>
              <a:latin typeface="微软雅黑" panose="020B0503020204020204" pitchFamily="34" charset="-122"/>
              <a:ea typeface="微软雅黑" panose="020B0503020204020204" pitchFamily="34" charset="-122"/>
            </a:endParaRPr>
          </a:p>
        </p:txBody>
      </p:sp>
      <p:sp>
        <p:nvSpPr>
          <p:cNvPr id="81" name="文本框 63"/>
          <p:cNvSpPr txBox="1"/>
          <p:nvPr/>
        </p:nvSpPr>
        <p:spPr>
          <a:xfrm rot="19908159">
            <a:off x="5119987" y="2544922"/>
            <a:ext cx="497784" cy="954107"/>
          </a:xfrm>
          <a:prstGeom prst="rect">
            <a:avLst/>
          </a:prstGeom>
          <a:noFill/>
        </p:spPr>
        <p:txBody>
          <a:bodyPr wrap="square" rtlCol="0">
            <a:spAutoFit/>
          </a:bodyPr>
          <a:lstStyle>
            <a:defPPr>
              <a:defRPr lang="zh-CN"/>
            </a:defPPr>
            <a:lvl1pPr algn="ctr">
              <a:defRPr sz="1400">
                <a:solidFill>
                  <a:srgbClr val="F4FFFF"/>
                </a:solidFill>
                <a:latin typeface="微软雅黑" panose="020B0503020204020204" pitchFamily="34" charset="-122"/>
                <a:ea typeface="微软雅黑" panose="020B0503020204020204" pitchFamily="34" charset="-122"/>
              </a:defRPr>
            </a:lvl1pPr>
          </a:lstStyle>
          <a:p>
            <a:r>
              <a:rPr lang="zh-CN" altLang="en-US" dirty="0"/>
              <a:t>政府补贴</a:t>
            </a:r>
            <a:endParaRPr lang="zh-CN" altLang="en-US" dirty="0"/>
          </a:p>
        </p:txBody>
      </p:sp>
      <p:sp>
        <p:nvSpPr>
          <p:cNvPr id="82" name="文本框 64"/>
          <p:cNvSpPr txBox="1"/>
          <p:nvPr/>
        </p:nvSpPr>
        <p:spPr>
          <a:xfrm>
            <a:off x="3863757" y="3542661"/>
            <a:ext cx="1254193" cy="307777"/>
          </a:xfrm>
          <a:prstGeom prst="rect">
            <a:avLst/>
          </a:prstGeom>
          <a:noFill/>
        </p:spPr>
        <p:txBody>
          <a:bodyPr wrap="square" rtlCol="0">
            <a:spAutoFit/>
          </a:bodyPr>
          <a:lstStyle>
            <a:defPPr>
              <a:defRPr lang="zh-CN"/>
            </a:defPPr>
            <a:lvl1pPr algn="ctr">
              <a:defRPr sz="1400">
                <a:solidFill>
                  <a:srgbClr val="F4FFFF"/>
                </a:solidFill>
                <a:latin typeface="微软雅黑" panose="020B0503020204020204" pitchFamily="34" charset="-122"/>
                <a:ea typeface="微软雅黑" panose="020B0503020204020204" pitchFamily="34" charset="-122"/>
              </a:defRPr>
            </a:lvl1pPr>
          </a:lstStyle>
          <a:p>
            <a:r>
              <a:rPr lang="zh-CN" altLang="en-US" dirty="0"/>
              <a:t>充电服务费</a:t>
            </a:r>
            <a:endParaRPr lang="zh-CN" altLang="en-US" dirty="0"/>
          </a:p>
        </p:txBody>
      </p:sp>
      <p:sp>
        <p:nvSpPr>
          <p:cNvPr id="84" name="矩形 83"/>
          <p:cNvSpPr/>
          <p:nvPr/>
        </p:nvSpPr>
        <p:spPr>
          <a:xfrm>
            <a:off x="6114012" y="3671176"/>
            <a:ext cx="1261884" cy="307777"/>
          </a:xfrm>
          <a:prstGeom prst="rect">
            <a:avLst/>
          </a:prstGeom>
        </p:spPr>
        <p:txBody>
          <a:bodyPr wrap="none">
            <a:spAutoFit/>
          </a:bodyPr>
          <a:lstStyle/>
          <a:p>
            <a:r>
              <a:rPr lang="zh-CN" altLang="en-US" sz="1400" b="1" dirty="0">
                <a:solidFill>
                  <a:srgbClr val="93C6CE"/>
                </a:solidFill>
                <a:latin typeface="微软雅黑" panose="020B0503020204020204" pitchFamily="34" charset="-122"/>
                <a:ea typeface="微软雅黑" panose="020B0503020204020204" pitchFamily="34" charset="-122"/>
              </a:rPr>
              <a:t>获取政府补贴</a:t>
            </a:r>
            <a:endParaRPr lang="zh-CN" altLang="en-US" sz="1400" b="1" dirty="0">
              <a:solidFill>
                <a:srgbClr val="93C6CE"/>
              </a:solidFill>
              <a:latin typeface="微软雅黑" panose="020B0503020204020204" pitchFamily="34" charset="-122"/>
              <a:ea typeface="微软雅黑" panose="020B0503020204020204" pitchFamily="34" charset="-122"/>
            </a:endParaRPr>
          </a:p>
        </p:txBody>
      </p:sp>
      <p:sp>
        <p:nvSpPr>
          <p:cNvPr id="86" name="矩形 85"/>
          <p:cNvSpPr/>
          <p:nvPr/>
        </p:nvSpPr>
        <p:spPr>
          <a:xfrm>
            <a:off x="6019684" y="1184294"/>
            <a:ext cx="902811" cy="307777"/>
          </a:xfrm>
          <a:prstGeom prst="rect">
            <a:avLst/>
          </a:prstGeom>
        </p:spPr>
        <p:txBody>
          <a:bodyPr wrap="none">
            <a:spAutoFit/>
          </a:bodyPr>
          <a:lstStyle/>
          <a:p>
            <a:r>
              <a:rPr lang="zh-CN" altLang="en-US" sz="1400" b="1" dirty="0">
                <a:solidFill>
                  <a:srgbClr val="00ABBD"/>
                </a:solidFill>
                <a:latin typeface="微软雅黑" panose="020B0503020204020204" pitchFamily="34" charset="-122"/>
                <a:ea typeface="微软雅黑" panose="020B0503020204020204" pitchFamily="34" charset="-122"/>
              </a:rPr>
              <a:t>硬件销售</a:t>
            </a:r>
            <a:endParaRPr lang="zh-CN" altLang="en-US" sz="1400" b="1" dirty="0">
              <a:solidFill>
                <a:srgbClr val="00ABBD"/>
              </a:solidFill>
              <a:latin typeface="微软雅黑" panose="020B0503020204020204" pitchFamily="34" charset="-122"/>
              <a:ea typeface="微软雅黑" panose="020B0503020204020204" pitchFamily="34" charset="-122"/>
            </a:endParaRPr>
          </a:p>
        </p:txBody>
      </p:sp>
      <p:sp>
        <p:nvSpPr>
          <p:cNvPr id="88" name="矩形 87"/>
          <p:cNvSpPr/>
          <p:nvPr/>
        </p:nvSpPr>
        <p:spPr>
          <a:xfrm>
            <a:off x="357957" y="1236844"/>
            <a:ext cx="2698175" cy="307777"/>
          </a:xfrm>
          <a:prstGeom prst="rect">
            <a:avLst/>
          </a:prstGeom>
        </p:spPr>
        <p:txBody>
          <a:bodyPr wrap="none">
            <a:spAutoFit/>
          </a:bodyPr>
          <a:lstStyle/>
          <a:p>
            <a:r>
              <a:rPr lang="zh-CN" altLang="en-US" sz="1400" b="1" dirty="0">
                <a:solidFill>
                  <a:srgbClr val="FFA81B"/>
                </a:solidFill>
                <a:latin typeface="微软雅黑" panose="020B0503020204020204" pitchFamily="34" charset="-122"/>
                <a:ea typeface="微软雅黑" panose="020B0503020204020204" pitchFamily="34" charset="-122"/>
              </a:rPr>
              <a:t>充营充电设施，收取充电服务费</a:t>
            </a:r>
            <a:endParaRPr lang="zh-CN" altLang="en-US" sz="1400" b="1" dirty="0">
              <a:solidFill>
                <a:srgbClr val="FFA81B"/>
              </a:solidFill>
              <a:latin typeface="微软雅黑" panose="020B0503020204020204" pitchFamily="34" charset="-122"/>
              <a:ea typeface="微软雅黑" panose="020B0503020204020204" pitchFamily="34" charset="-122"/>
            </a:endParaRPr>
          </a:p>
        </p:txBody>
      </p:sp>
      <p:graphicFrame>
        <p:nvGraphicFramePr>
          <p:cNvPr id="5" name="表格 4"/>
          <p:cNvGraphicFramePr>
            <a:graphicFrameLocks noGrp="1"/>
          </p:cNvGraphicFramePr>
          <p:nvPr/>
        </p:nvGraphicFramePr>
        <p:xfrm>
          <a:off x="413830" y="1749625"/>
          <a:ext cx="2578581" cy="2126017"/>
        </p:xfrm>
        <a:graphic>
          <a:graphicData uri="http://schemas.openxmlformats.org/drawingml/2006/table">
            <a:tbl>
              <a:tblPr firstRow="1" bandRow="1">
                <a:tableStyleId>{5C22544A-7EE6-4342-B048-85BDC9FD1C3A}</a:tableStyleId>
              </a:tblPr>
              <a:tblGrid>
                <a:gridCol w="683432"/>
                <a:gridCol w="1895149"/>
              </a:tblGrid>
              <a:tr h="247111">
                <a:tc>
                  <a:txBody>
                    <a:bodyPr/>
                    <a:lstStyle/>
                    <a:p>
                      <a:pPr algn="ctr"/>
                      <a:r>
                        <a:rPr lang="zh-CN" altLang="en-US" sz="1000" dirty="0">
                          <a:latin typeface="微软雅黑" panose="020B0503020204020204" pitchFamily="34" charset="-122"/>
                          <a:ea typeface="微软雅黑" panose="020B0503020204020204" pitchFamily="34" charset="-122"/>
                        </a:rPr>
                        <a:t>地区</a:t>
                      </a:r>
                      <a:endParaRPr lang="zh-CN" altLang="en-US" sz="1000" dirty="0">
                        <a:latin typeface="微软雅黑" panose="020B0503020204020204" pitchFamily="34" charset="-122"/>
                        <a:ea typeface="微软雅黑" panose="020B0503020204020204" pitchFamily="34" charset="-122"/>
                      </a:endParaRPr>
                    </a:p>
                  </a:txBody>
                  <a:tcPr/>
                </a:tc>
                <a:tc>
                  <a:txBody>
                    <a:bodyPr/>
                    <a:lstStyle/>
                    <a:p>
                      <a:pPr algn="ctr"/>
                      <a:r>
                        <a:rPr lang="zh-CN" altLang="en-US" sz="1000" dirty="0">
                          <a:latin typeface="微软雅黑" panose="020B0503020204020204" pitchFamily="34" charset="-122"/>
                          <a:ea typeface="微软雅黑" panose="020B0503020204020204" pitchFamily="34" charset="-122"/>
                        </a:rPr>
                        <a:t>收费（每</a:t>
                      </a:r>
                      <a:r>
                        <a:rPr lang="en-US" altLang="zh-CN" sz="1000" dirty="0">
                          <a:latin typeface="微软雅黑" panose="020B0503020204020204" pitchFamily="34" charset="-122"/>
                          <a:ea typeface="微软雅黑" panose="020B0503020204020204" pitchFamily="34" charset="-122"/>
                        </a:rPr>
                        <a:t>KW</a:t>
                      </a:r>
                      <a:r>
                        <a:rPr lang="zh-CN" altLang="en-US" sz="1000" dirty="0">
                          <a:latin typeface="微软雅黑" panose="020B0503020204020204" pitchFamily="34" charset="-122"/>
                          <a:ea typeface="微软雅黑" panose="020B0503020204020204" pitchFamily="34" charset="-122"/>
                        </a:rPr>
                        <a:t>时</a:t>
                      </a:r>
                      <a:r>
                        <a:rPr lang="en-US" altLang="zh-CN" sz="1000" dirty="0">
                          <a:latin typeface="微软雅黑" panose="020B0503020204020204" pitchFamily="34" charset="-122"/>
                          <a:ea typeface="微软雅黑" panose="020B0503020204020204" pitchFamily="34" charset="-122"/>
                        </a:rPr>
                        <a:t>/</a:t>
                      </a:r>
                      <a:r>
                        <a:rPr lang="zh-CN" altLang="en-US" sz="1000" dirty="0">
                          <a:latin typeface="微软雅黑" panose="020B0503020204020204" pitchFamily="34" charset="-122"/>
                          <a:ea typeface="微软雅黑" panose="020B0503020204020204" pitchFamily="34" charset="-122"/>
                        </a:rPr>
                        <a:t>元）</a:t>
                      </a:r>
                      <a:endParaRPr lang="zh-CN" altLang="en-US" sz="1000" dirty="0">
                        <a:latin typeface="微软雅黑" panose="020B0503020204020204" pitchFamily="34" charset="-122"/>
                        <a:ea typeface="微软雅黑" panose="020B0503020204020204" pitchFamily="34" charset="-122"/>
                      </a:endParaRPr>
                    </a:p>
                  </a:txBody>
                  <a:tcPr/>
                </a:tc>
              </a:tr>
              <a:tr h="247111">
                <a:tc>
                  <a:txBody>
                    <a:bodyPr/>
                    <a:lstStyle/>
                    <a:p>
                      <a:pPr algn="ctr"/>
                      <a:r>
                        <a:rPr lang="zh-CN" altLang="en-US" sz="1000" dirty="0">
                          <a:latin typeface="微软雅黑" panose="020B0503020204020204" pitchFamily="34" charset="-122"/>
                          <a:ea typeface="微软雅黑" panose="020B0503020204020204" pitchFamily="34" charset="-122"/>
                        </a:rPr>
                        <a:t>北京</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zh-CN" altLang="en-US" sz="1000" dirty="0">
                          <a:latin typeface="微软雅黑" panose="020B0503020204020204" pitchFamily="34" charset="-122"/>
                          <a:ea typeface="微软雅黑" panose="020B0503020204020204" pitchFamily="34" charset="-122"/>
                        </a:rPr>
                        <a:t>当日本市</a:t>
                      </a:r>
                      <a:r>
                        <a:rPr lang="en-US" altLang="zh-CN" sz="1000" dirty="0">
                          <a:latin typeface="微软雅黑" panose="020B0503020204020204" pitchFamily="34" charset="-122"/>
                          <a:ea typeface="微软雅黑" panose="020B0503020204020204" pitchFamily="34" charset="-122"/>
                        </a:rPr>
                        <a:t>92</a:t>
                      </a:r>
                      <a:r>
                        <a:rPr lang="zh-CN" altLang="en-US" sz="1000" dirty="0">
                          <a:latin typeface="微软雅黑" panose="020B0503020204020204" pitchFamily="34" charset="-122"/>
                          <a:ea typeface="微软雅黑" panose="020B0503020204020204" pitchFamily="34" charset="-122"/>
                        </a:rPr>
                        <a:t>号汽油每升最高零售价的</a:t>
                      </a:r>
                      <a:r>
                        <a:rPr lang="en-US" altLang="zh-CN" sz="1000" dirty="0">
                          <a:latin typeface="微软雅黑" panose="020B0503020204020204" pitchFamily="34" charset="-122"/>
                          <a:ea typeface="微软雅黑" panose="020B0503020204020204" pitchFamily="34" charset="-122"/>
                        </a:rPr>
                        <a:t>15%</a:t>
                      </a:r>
                      <a:endParaRPr lang="zh-CN" altLang="en-US" sz="1000" dirty="0">
                        <a:latin typeface="微软雅黑" panose="020B0503020204020204" pitchFamily="34" charset="-122"/>
                        <a:ea typeface="微软雅黑" panose="020B0503020204020204" pitchFamily="34" charset="-122"/>
                      </a:endParaRPr>
                    </a:p>
                  </a:txBody>
                  <a:tcPr/>
                </a:tc>
              </a:tr>
              <a:tr h="247111">
                <a:tc>
                  <a:txBody>
                    <a:bodyPr/>
                    <a:lstStyle/>
                    <a:p>
                      <a:pPr algn="ctr"/>
                      <a:r>
                        <a:rPr lang="zh-CN" altLang="en-US" sz="1000" dirty="0">
                          <a:latin typeface="微软雅黑" panose="020B0503020204020204" pitchFamily="34" charset="-122"/>
                          <a:ea typeface="微软雅黑" panose="020B0503020204020204" pitchFamily="34" charset="-122"/>
                        </a:rPr>
                        <a:t>上海</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en-US" altLang="zh-CN" sz="1000" dirty="0">
                          <a:latin typeface="微软雅黑" panose="020B0503020204020204" pitchFamily="34" charset="-122"/>
                          <a:ea typeface="微软雅黑" panose="020B0503020204020204" pitchFamily="34" charset="-122"/>
                        </a:rPr>
                        <a:t>1.6</a:t>
                      </a:r>
                      <a:r>
                        <a:rPr lang="zh-CN" altLang="en-US" sz="1000" dirty="0">
                          <a:latin typeface="微软雅黑" panose="020B0503020204020204" pitchFamily="34" charset="-122"/>
                          <a:ea typeface="微软雅黑" panose="020B0503020204020204" pitchFamily="34" charset="-122"/>
                        </a:rPr>
                        <a:t>元</a:t>
                      </a:r>
                      <a:endParaRPr lang="zh-CN" altLang="en-US" sz="1000" dirty="0">
                        <a:latin typeface="微软雅黑" panose="020B0503020204020204" pitchFamily="34" charset="-122"/>
                        <a:ea typeface="微软雅黑" panose="020B0503020204020204" pitchFamily="34" charset="-122"/>
                      </a:endParaRPr>
                    </a:p>
                  </a:txBody>
                  <a:tcPr/>
                </a:tc>
              </a:tr>
              <a:tr h="247111">
                <a:tc>
                  <a:txBody>
                    <a:bodyPr/>
                    <a:lstStyle/>
                    <a:p>
                      <a:pPr algn="ctr"/>
                      <a:r>
                        <a:rPr lang="zh-CN" altLang="en-US" sz="1000" dirty="0">
                          <a:latin typeface="微软雅黑" panose="020B0503020204020204" pitchFamily="34" charset="-122"/>
                          <a:ea typeface="微软雅黑" panose="020B0503020204020204" pitchFamily="34" charset="-122"/>
                        </a:rPr>
                        <a:t>深圳</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en-US" altLang="zh-CN" sz="1000" dirty="0">
                          <a:latin typeface="微软雅黑" panose="020B0503020204020204" pitchFamily="34" charset="-122"/>
                          <a:ea typeface="微软雅黑" panose="020B0503020204020204" pitchFamily="34" charset="-122"/>
                        </a:rPr>
                        <a:t>1</a:t>
                      </a:r>
                      <a:r>
                        <a:rPr lang="zh-CN" altLang="en-US" sz="1000" dirty="0">
                          <a:latin typeface="微软雅黑" panose="020B0503020204020204" pitchFamily="34" charset="-122"/>
                          <a:ea typeface="微软雅黑" panose="020B0503020204020204" pitchFamily="34" charset="-122"/>
                        </a:rPr>
                        <a:t>元</a:t>
                      </a:r>
                      <a:endParaRPr lang="zh-CN" altLang="en-US" sz="1000" dirty="0">
                        <a:latin typeface="微软雅黑" panose="020B0503020204020204" pitchFamily="34" charset="-122"/>
                        <a:ea typeface="微软雅黑" panose="020B0503020204020204" pitchFamily="34" charset="-122"/>
                      </a:endParaRPr>
                    </a:p>
                  </a:txBody>
                  <a:tcPr/>
                </a:tc>
              </a:tr>
              <a:tr h="247111">
                <a:tc>
                  <a:txBody>
                    <a:bodyPr/>
                    <a:lstStyle/>
                    <a:p>
                      <a:pPr algn="ctr"/>
                      <a:r>
                        <a:rPr lang="zh-CN" altLang="en-US" sz="1000" dirty="0">
                          <a:latin typeface="微软雅黑" panose="020B0503020204020204" pitchFamily="34" charset="-122"/>
                          <a:ea typeface="微软雅黑" panose="020B0503020204020204" pitchFamily="34" charset="-122"/>
                        </a:rPr>
                        <a:t>武汉</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en-US" altLang="zh-CN" sz="1000" dirty="0">
                          <a:latin typeface="微软雅黑" panose="020B0503020204020204" pitchFamily="34" charset="-122"/>
                          <a:ea typeface="微软雅黑" panose="020B0503020204020204" pitchFamily="34" charset="-122"/>
                        </a:rPr>
                        <a:t>0.95</a:t>
                      </a:r>
                      <a:r>
                        <a:rPr lang="zh-CN" altLang="en-US" sz="1000" dirty="0">
                          <a:latin typeface="微软雅黑" panose="020B0503020204020204" pitchFamily="34" charset="-122"/>
                          <a:ea typeface="微软雅黑" panose="020B0503020204020204" pitchFamily="34" charset="-122"/>
                        </a:rPr>
                        <a:t>元</a:t>
                      </a:r>
                      <a:endParaRPr lang="zh-CN" altLang="en-US" sz="1000" dirty="0">
                        <a:latin typeface="微软雅黑" panose="020B0503020204020204" pitchFamily="34" charset="-122"/>
                        <a:ea typeface="微软雅黑" panose="020B0503020204020204" pitchFamily="34" charset="-122"/>
                      </a:endParaRPr>
                    </a:p>
                  </a:txBody>
                  <a:tcPr/>
                </a:tc>
              </a:tr>
              <a:tr h="247111">
                <a:tc>
                  <a:txBody>
                    <a:bodyPr/>
                    <a:lstStyle/>
                    <a:p>
                      <a:pPr algn="ctr"/>
                      <a:r>
                        <a:rPr lang="zh-CN" altLang="en-US" sz="1000" dirty="0">
                          <a:latin typeface="微软雅黑" panose="020B0503020204020204" pitchFamily="34" charset="-122"/>
                          <a:ea typeface="微软雅黑" panose="020B0503020204020204" pitchFamily="34" charset="-122"/>
                        </a:rPr>
                        <a:t>广州</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zh-CN" altLang="en-US" sz="1000" dirty="0">
                          <a:latin typeface="微软雅黑" panose="020B0503020204020204" pitchFamily="34" charset="-122"/>
                          <a:ea typeface="微软雅黑" panose="020B0503020204020204" pitchFamily="34" charset="-122"/>
                        </a:rPr>
                        <a:t>公交车</a:t>
                      </a:r>
                      <a:r>
                        <a:rPr lang="en-US" altLang="zh-CN" sz="1000" dirty="0">
                          <a:latin typeface="微软雅黑" panose="020B0503020204020204" pitchFamily="34" charset="-122"/>
                          <a:ea typeface="微软雅黑" panose="020B0503020204020204" pitchFamily="34" charset="-122"/>
                        </a:rPr>
                        <a:t>0.8</a:t>
                      </a:r>
                      <a:r>
                        <a:rPr lang="zh-CN" altLang="en-US" sz="1000" dirty="0">
                          <a:latin typeface="微软雅黑" panose="020B0503020204020204" pitchFamily="34" charset="-122"/>
                          <a:ea typeface="微软雅黑" panose="020B0503020204020204" pitchFamily="34" charset="-122"/>
                        </a:rPr>
                        <a:t>元      其他</a:t>
                      </a:r>
                      <a:r>
                        <a:rPr lang="en-US" altLang="zh-CN" sz="1000" dirty="0">
                          <a:latin typeface="微软雅黑" panose="020B0503020204020204" pitchFamily="34" charset="-122"/>
                          <a:ea typeface="微软雅黑" panose="020B0503020204020204" pitchFamily="34" charset="-122"/>
                        </a:rPr>
                        <a:t>1.2</a:t>
                      </a:r>
                      <a:r>
                        <a:rPr lang="zh-CN" altLang="en-US" sz="1000" dirty="0">
                          <a:latin typeface="微软雅黑" panose="020B0503020204020204" pitchFamily="34" charset="-122"/>
                          <a:ea typeface="微软雅黑" panose="020B0503020204020204" pitchFamily="34" charset="-122"/>
                        </a:rPr>
                        <a:t>元</a:t>
                      </a:r>
                      <a:endParaRPr lang="zh-CN" altLang="en-US" sz="1000" dirty="0">
                        <a:latin typeface="微软雅黑" panose="020B0503020204020204" pitchFamily="34" charset="-122"/>
                        <a:ea typeface="微软雅黑" panose="020B0503020204020204" pitchFamily="34" charset="-122"/>
                      </a:endParaRPr>
                    </a:p>
                  </a:txBody>
                  <a:tcPr/>
                </a:tc>
              </a:tr>
              <a:tr h="247111">
                <a:tc>
                  <a:txBody>
                    <a:bodyPr/>
                    <a:lstStyle/>
                    <a:p>
                      <a:pPr algn="ctr"/>
                      <a:r>
                        <a:rPr lang="zh-CN" altLang="en-US" sz="1000" dirty="0">
                          <a:latin typeface="微软雅黑" panose="020B0503020204020204" pitchFamily="34" charset="-122"/>
                          <a:ea typeface="微软雅黑" panose="020B0503020204020204" pitchFamily="34" charset="-122"/>
                        </a:rPr>
                        <a:t>西安</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zh-CN" altLang="en-US" sz="1000" dirty="0">
                          <a:latin typeface="微软雅黑" panose="020B0503020204020204" pitchFamily="34" charset="-122"/>
                          <a:ea typeface="微软雅黑" panose="020B0503020204020204" pitchFamily="34" charset="-122"/>
                        </a:rPr>
                        <a:t>公交车</a:t>
                      </a:r>
                      <a:r>
                        <a:rPr lang="en-US" altLang="zh-CN" sz="1000" dirty="0">
                          <a:latin typeface="微软雅黑" panose="020B0503020204020204" pitchFamily="34" charset="-122"/>
                          <a:ea typeface="微软雅黑" panose="020B0503020204020204" pitchFamily="34" charset="-122"/>
                        </a:rPr>
                        <a:t>0.35</a:t>
                      </a:r>
                      <a:r>
                        <a:rPr lang="zh-CN" altLang="en-US" sz="1000" dirty="0">
                          <a:latin typeface="微软雅黑" panose="020B0503020204020204" pitchFamily="34" charset="-122"/>
                          <a:ea typeface="微软雅黑" panose="020B0503020204020204" pitchFamily="34" charset="-122"/>
                        </a:rPr>
                        <a:t>元    乘用车</a:t>
                      </a:r>
                      <a:r>
                        <a:rPr lang="en-US" altLang="zh-CN" sz="1000" dirty="0">
                          <a:latin typeface="微软雅黑" panose="020B0503020204020204" pitchFamily="34" charset="-122"/>
                          <a:ea typeface="微软雅黑" panose="020B0503020204020204" pitchFamily="34" charset="-122"/>
                        </a:rPr>
                        <a:t>0.4</a:t>
                      </a:r>
                      <a:r>
                        <a:rPr lang="zh-CN" altLang="en-US" sz="1000" dirty="0">
                          <a:latin typeface="微软雅黑" panose="020B0503020204020204" pitchFamily="34" charset="-122"/>
                          <a:ea typeface="微软雅黑" panose="020B0503020204020204" pitchFamily="34" charset="-122"/>
                        </a:rPr>
                        <a:t>元</a:t>
                      </a:r>
                      <a:endParaRPr lang="zh-CN" altLang="en-US" sz="1000" dirty="0">
                        <a:latin typeface="微软雅黑" panose="020B0503020204020204" pitchFamily="34" charset="-122"/>
                        <a:ea typeface="微软雅黑" panose="020B0503020204020204" pitchFamily="34" charset="-122"/>
                      </a:endParaRPr>
                    </a:p>
                  </a:txBody>
                  <a:tcPr/>
                </a:tc>
              </a:tr>
              <a:tr h="247111">
                <a:tc>
                  <a:txBody>
                    <a:bodyPr/>
                    <a:lstStyle/>
                    <a:p>
                      <a:pPr algn="ctr"/>
                      <a:r>
                        <a:rPr lang="zh-CN" altLang="en-US" sz="1000" dirty="0">
                          <a:latin typeface="微软雅黑" panose="020B0503020204020204" pitchFamily="34" charset="-122"/>
                          <a:ea typeface="微软雅黑" panose="020B0503020204020204" pitchFamily="34" charset="-122"/>
                        </a:rPr>
                        <a:t>青岛</a:t>
                      </a:r>
                      <a:endParaRPr lang="zh-CN" altLang="en-US" sz="1000" dirty="0">
                        <a:latin typeface="微软雅黑" panose="020B0503020204020204" pitchFamily="34" charset="-122"/>
                        <a:ea typeface="微软雅黑" panose="020B0503020204020204" pitchFamily="34" charset="-122"/>
                      </a:endParaRPr>
                    </a:p>
                  </a:txBody>
                  <a:tcPr/>
                </a:tc>
                <a:tc>
                  <a:txBody>
                    <a:bodyPr/>
                    <a:lstStyle/>
                    <a:p>
                      <a:r>
                        <a:rPr lang="zh-CN" altLang="en-US" sz="1000" dirty="0">
                          <a:latin typeface="微软雅黑" panose="020B0503020204020204" pitchFamily="34" charset="-122"/>
                          <a:ea typeface="微软雅黑" panose="020B0503020204020204" pitchFamily="34" charset="-122"/>
                        </a:rPr>
                        <a:t>公交车</a:t>
                      </a:r>
                      <a:r>
                        <a:rPr lang="en-US" altLang="zh-CN" sz="1000" dirty="0">
                          <a:latin typeface="微软雅黑" panose="020B0503020204020204" pitchFamily="34" charset="-122"/>
                          <a:ea typeface="微软雅黑" panose="020B0503020204020204" pitchFamily="34" charset="-122"/>
                        </a:rPr>
                        <a:t>0.6</a:t>
                      </a:r>
                      <a:r>
                        <a:rPr lang="zh-CN" altLang="en-US" sz="1000" dirty="0">
                          <a:latin typeface="微软雅黑" panose="020B0503020204020204" pitchFamily="34" charset="-122"/>
                          <a:ea typeface="微软雅黑" panose="020B0503020204020204" pitchFamily="34" charset="-122"/>
                        </a:rPr>
                        <a:t>元      乘用车</a:t>
                      </a:r>
                      <a:r>
                        <a:rPr lang="en-US" altLang="zh-CN" sz="1000" dirty="0">
                          <a:latin typeface="微软雅黑" panose="020B0503020204020204" pitchFamily="34" charset="-122"/>
                          <a:ea typeface="微软雅黑" panose="020B0503020204020204" pitchFamily="34" charset="-122"/>
                        </a:rPr>
                        <a:t>0.65</a:t>
                      </a:r>
                      <a:r>
                        <a:rPr lang="zh-CN" altLang="en-US" sz="1000" dirty="0">
                          <a:latin typeface="微软雅黑" panose="020B0503020204020204" pitchFamily="34" charset="-122"/>
                          <a:ea typeface="微软雅黑" panose="020B0503020204020204" pitchFamily="34" charset="-122"/>
                        </a:rPr>
                        <a:t>元</a:t>
                      </a:r>
                      <a:endParaRPr lang="zh-CN" altLang="en-US" sz="1000" dirty="0">
                        <a:latin typeface="微软雅黑" panose="020B0503020204020204" pitchFamily="34" charset="-122"/>
                        <a:ea typeface="微软雅黑" panose="020B0503020204020204" pitchFamily="34" charset="-122"/>
                      </a:endParaRPr>
                    </a:p>
                  </a:txBody>
                  <a:tcPr/>
                </a:tc>
              </a:tr>
            </a:tbl>
          </a:graphicData>
        </a:graphic>
      </p:graphicFrame>
    </p:spTree>
  </p:cSld>
  <p:clrMapOvr>
    <a:masterClrMapping/>
  </p:clrMapOvr>
</p:sld>
</file>

<file path=ppt/slides/slide42.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充电桩产业平台盈利模式分析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模式创新</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9" name="标题 1"/>
          <p:cNvSpPr txBox="1"/>
          <p:nvPr/>
        </p:nvSpPr>
        <p:spPr>
          <a:xfrm>
            <a:off x="794191" y="627535"/>
            <a:ext cx="5796644" cy="428372"/>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cs typeface="Arial" panose="020B0604020202020204" pitchFamily="34" charset="0"/>
              </a:rPr>
              <a:t>充电设施运营商积极探索多元化盈利模式，回收设施运营成本</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graphicFrame>
        <p:nvGraphicFramePr>
          <p:cNvPr id="2" name="图示 1"/>
          <p:cNvGraphicFramePr/>
          <p:nvPr/>
        </p:nvGraphicFramePr>
        <p:xfrm>
          <a:off x="90061" y="1010460"/>
          <a:ext cx="4840912" cy="3819378"/>
        </p:xfrm>
        <a:graphic>
          <a:graphicData uri="http://schemas.openxmlformats.org/drawingml/2006/diagram">
            <dgm:relIds xmlns:dgm="http://schemas.openxmlformats.org/drawingml/2006/diagram" xmlns:r="http://schemas.openxmlformats.org/officeDocument/2006/relationships" r:dm="rId1" r:lo="rId2" r:qs="rId3" r:cs="rId4"/>
          </a:graphicData>
        </a:graphic>
      </p:graphicFrame>
      <p:sp>
        <p:nvSpPr>
          <p:cNvPr id="33" name="标题 1"/>
          <p:cNvSpPr txBox="1"/>
          <p:nvPr/>
        </p:nvSpPr>
        <p:spPr>
          <a:xfrm>
            <a:off x="179512" y="4784391"/>
            <a:ext cx="5796644" cy="331248"/>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dirty="0">
                <a:latin typeface="微软雅黑" panose="020B0503020204020204" pitchFamily="34" charset="-122"/>
                <a:ea typeface="微软雅黑" panose="020B0503020204020204" pitchFamily="34" charset="-122"/>
                <a:cs typeface="Arial" panose="020B0604020202020204" pitchFamily="34" charset="0"/>
              </a:rPr>
              <a:t>传统运营模式：主要依靠收取电费差价</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充电服务费</a:t>
            </a:r>
            <a:r>
              <a:rPr lang="en-US" altLang="zh-CN" sz="1400" dirty="0">
                <a:latin typeface="微软雅黑" panose="020B0503020204020204" pitchFamily="34" charset="-122"/>
                <a:ea typeface="微软雅黑" panose="020B0503020204020204" pitchFamily="34" charset="-122"/>
                <a:cs typeface="Arial" panose="020B0604020202020204" pitchFamily="34" charset="0"/>
              </a:rPr>
              <a:t>+</a:t>
            </a:r>
            <a:r>
              <a:rPr lang="zh-CN" altLang="en-US" sz="1400" dirty="0">
                <a:latin typeface="微软雅黑" panose="020B0503020204020204" pitchFamily="34" charset="-122"/>
                <a:ea typeface="微软雅黑" panose="020B0503020204020204" pitchFamily="34" charset="-122"/>
                <a:cs typeface="Arial" panose="020B0604020202020204" pitchFamily="34" charset="0"/>
              </a:rPr>
              <a:t>政府补贴</a:t>
            </a:r>
            <a:endParaRPr lang="zh-CN" altLang="en-US" sz="1400"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6" name="左大括号 5"/>
          <p:cNvSpPr/>
          <p:nvPr/>
        </p:nvSpPr>
        <p:spPr>
          <a:xfrm>
            <a:off x="4394591" y="1010460"/>
            <a:ext cx="625833" cy="3773931"/>
          </a:xfrm>
          <a:prstGeom prst="leftBrace">
            <a:avLst/>
          </a:prstGeom>
        </p:spPr>
        <p:style>
          <a:lnRef idx="1">
            <a:schemeClr val="accent1"/>
          </a:lnRef>
          <a:fillRef idx="0">
            <a:schemeClr val="accent1"/>
          </a:fillRef>
          <a:effectRef idx="0">
            <a:schemeClr val="accent1"/>
          </a:effectRef>
          <a:fontRef idx="minor">
            <a:schemeClr val="tx1"/>
          </a:fontRef>
        </p:style>
        <p:txBody>
          <a:bodyPr rtlCol="0" anchor="ctr"/>
          <a:lstStyle/>
          <a:p>
            <a:pPr algn="ctr"/>
            <a:endParaRPr lang="zh-CN" altLang="en-US"/>
          </a:p>
        </p:txBody>
      </p:sp>
      <p:sp>
        <p:nvSpPr>
          <p:cNvPr id="7" name="文本框 6"/>
          <p:cNvSpPr txBox="1"/>
          <p:nvPr/>
        </p:nvSpPr>
        <p:spPr>
          <a:xfrm>
            <a:off x="5020424" y="954120"/>
            <a:ext cx="4016072" cy="3875718"/>
          </a:xfrm>
          <a:prstGeom prst="rect">
            <a:avLst/>
          </a:prstGeom>
          <a:noFill/>
          <a:ln>
            <a:noFill/>
          </a:ln>
        </p:spPr>
        <p:txBody>
          <a:bodyPr wrap="square" rtlCol="0">
            <a:noAutofit/>
          </a:bodyPr>
          <a:lstStyle/>
          <a:p>
            <a:pPr marL="285750" indent="-285750">
              <a:lnSpc>
                <a:spcPct val="150000"/>
              </a:lnSpc>
              <a:buFont typeface="Wingdings" panose="05000000000000000000" pitchFamily="2" charset="2"/>
              <a:buChar char="Ø"/>
            </a:pPr>
            <a:r>
              <a:rPr lang="zh-CN" altLang="en-US" sz="1400" dirty="0">
                <a:solidFill>
                  <a:srgbClr val="C00000"/>
                </a:solidFill>
                <a:latin typeface="微软雅黑" panose="020B0503020204020204" pitchFamily="34" charset="-122"/>
                <a:ea typeface="微软雅黑" panose="020B0503020204020204" pitchFamily="34" charset="-122"/>
              </a:rPr>
              <a:t>车位经营</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：收取停车费，增加运营收入</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rgbClr val="C00000"/>
                </a:solidFill>
                <a:latin typeface="微软雅黑" panose="020B0503020204020204" pitchFamily="34" charset="-122"/>
                <a:ea typeface="微软雅黑" panose="020B0503020204020204" pitchFamily="34" charset="-122"/>
              </a:rPr>
              <a:t>维修保养</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：利用汽车充电的时间提供汽车维修保养服务</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充电桩</a:t>
            </a:r>
            <a:r>
              <a:rPr lang="zh-CN" altLang="en-US" sz="1400" dirty="0">
                <a:solidFill>
                  <a:srgbClr val="C00000"/>
                </a:solidFill>
                <a:latin typeface="微软雅黑" panose="020B0503020204020204" pitchFamily="34" charset="-122"/>
                <a:ea typeface="微软雅黑" panose="020B0503020204020204" pitchFamily="34" charset="-122"/>
              </a:rPr>
              <a:t>保险服务</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：充电桩财务保险及充电安全责任险等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rgbClr val="C00000"/>
                </a:solidFill>
                <a:latin typeface="微软雅黑" panose="020B0503020204020204" pitchFamily="34" charset="-122"/>
                <a:ea typeface="微软雅黑" panose="020B0503020204020204" pitchFamily="34" charset="-122"/>
              </a:rPr>
              <a:t>广告收益</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：提供充电桩桩体和屏幕广告等</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rgbClr val="C00000"/>
                </a:solidFill>
                <a:latin typeface="微软雅黑" panose="020B0503020204020204" pitchFamily="34" charset="-122"/>
                <a:ea typeface="微软雅黑" panose="020B0503020204020204" pitchFamily="34" charset="-122"/>
              </a:rPr>
              <a:t>大数据分析</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：挖掘新能源汽车使用数据、车主行车及充电行为，提供大数据增值服务</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a:lnSpc>
                <a:spcPct val="150000"/>
              </a:lnSpc>
            </a:pP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pPr marL="285750" indent="-285750">
              <a:lnSpc>
                <a:spcPct val="150000"/>
              </a:lnSpc>
              <a:buFont typeface="Wingdings" panose="05000000000000000000" pitchFamily="2" charset="2"/>
              <a:buChar char="Ø"/>
            </a:pP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新能源汽车分</a:t>
            </a:r>
            <a:r>
              <a:rPr lang="zh-CN" altLang="en-US" sz="1400" dirty="0">
                <a:solidFill>
                  <a:srgbClr val="C00000"/>
                </a:solidFill>
                <a:latin typeface="微软雅黑" panose="020B0503020204020204" pitchFamily="34" charset="-122"/>
                <a:ea typeface="微软雅黑" panose="020B0503020204020204" pitchFamily="34" charset="-122"/>
              </a:rPr>
              <a:t>时租赁</a:t>
            </a:r>
            <a:r>
              <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rPr>
              <a:t>：将充电站运营和新能源汽车分时租凭业务相结合</a:t>
            </a:r>
            <a:endParaRPr lang="en-US" altLang="zh-CN" sz="1400" dirty="0">
              <a:solidFill>
                <a:schemeClr val="tx1">
                  <a:lumMod val="65000"/>
                  <a:lumOff val="35000"/>
                </a:schemeClr>
              </a:solidFill>
              <a:latin typeface="微软雅黑" panose="020B0503020204020204" pitchFamily="34" charset="-122"/>
              <a:ea typeface="微软雅黑" panose="020B0503020204020204" pitchFamily="34" charset="-122"/>
            </a:endParaRPr>
          </a:p>
          <a:p>
            <a:endParaRPr lang="zh-CN" altLang="en-US" sz="14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sld>
</file>

<file path=ppt/slides/slide43.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充电桩产业平台盈利模式分析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盈利方向</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8604448" y="4869656"/>
            <a:ext cx="539552" cy="273844"/>
          </a:xfrm>
        </p:spPr>
        <p:txBody>
          <a:bodyPr/>
          <a:lstStyle/>
          <a:p>
            <a:fld id="{0C913308-F349-4B6D-A68A-DD1791B4A57B}" type="slidenum">
              <a:rPr lang="zh-CN" altLang="en-US" smtClean="0"/>
            </a:fld>
            <a:endParaRPr lang="zh-CN" altLang="en-US"/>
          </a:p>
        </p:txBody>
      </p:sp>
      <p:sp>
        <p:nvSpPr>
          <p:cNvPr id="55" name="标题 1"/>
          <p:cNvSpPr txBox="1"/>
          <p:nvPr/>
        </p:nvSpPr>
        <p:spPr>
          <a:xfrm>
            <a:off x="794190" y="627535"/>
            <a:ext cx="7594234" cy="428372"/>
          </a:xfrm>
          <a:prstGeom prst="rect">
            <a:avLst/>
          </a:prstGeom>
        </p:spPr>
        <p:txBody>
          <a:bodyPr anchor="ctr" anchorCtr="0">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rPr>
              <a:t>利用平台为客户、供应商、制造商提供丰富、多元化的服务，积极探索多元化的盈利模式</a:t>
            </a:r>
            <a:endParaRPr lang="en-US" altLang="zh-CN" sz="1400" b="1" dirty="0">
              <a:solidFill>
                <a:schemeClr val="tx1">
                  <a:lumMod val="65000"/>
                  <a:lumOff val="35000"/>
                </a:schemeClr>
              </a:solidFill>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2" name="组合 1"/>
          <p:cNvGrpSpPr/>
          <p:nvPr/>
        </p:nvGrpSpPr>
        <p:grpSpPr>
          <a:xfrm>
            <a:off x="800324" y="1198711"/>
            <a:ext cx="3051596" cy="1732224"/>
            <a:chOff x="800324" y="1046311"/>
            <a:chExt cx="3051596" cy="1732224"/>
          </a:xfrm>
        </p:grpSpPr>
        <p:grpSp>
          <p:nvGrpSpPr>
            <p:cNvPr id="31" name="组合 30"/>
            <p:cNvGrpSpPr/>
            <p:nvPr/>
          </p:nvGrpSpPr>
          <p:grpSpPr>
            <a:xfrm>
              <a:off x="800324" y="1046311"/>
              <a:ext cx="3051596" cy="1732224"/>
              <a:chOff x="2948257" y="10515676"/>
              <a:chExt cx="8137592" cy="4619263"/>
            </a:xfrm>
          </p:grpSpPr>
          <p:sp>
            <p:nvSpPr>
              <p:cNvPr id="32" name="圆角矩形 31"/>
              <p:cNvSpPr/>
              <p:nvPr/>
            </p:nvSpPr>
            <p:spPr bwMode="auto">
              <a:xfrm>
                <a:off x="2948257" y="10515676"/>
                <a:ext cx="8137592" cy="4259852"/>
              </a:xfrm>
              <a:prstGeom prst="roundRect">
                <a:avLst>
                  <a:gd name="adj" fmla="val 10568"/>
                </a:avLst>
              </a:prstGeom>
              <a:solidFill>
                <a:schemeClr val="bg1"/>
              </a:solidFill>
              <a:ln w="7938" cap="flat">
                <a:solidFill>
                  <a:schemeClr val="bg1">
                    <a:lumMod val="65000"/>
                  </a:schemeClr>
                </a:solidFill>
                <a:prstDash val="solid"/>
                <a:miter lim="800000"/>
              </a:ln>
              <a:effectLst/>
            </p:spPr>
            <p:txBody>
              <a:bodyPr vert="horz" wrap="square" lIns="91440" tIns="45720" rIns="91440" bIns="45720" numCol="1" anchor="ctr" anchorCtr="0" compatLnSpc="1"/>
              <a:lstStyle/>
              <a:p>
                <a:pPr algn="ctr" defTabSz="342900">
                  <a:defRPr/>
                </a:pPr>
                <a:endParaRPr lang="zh-CN" altLang="en-US" sz="1700" b="1" kern="0" dirty="0">
                  <a:solidFill>
                    <a:schemeClr val="bg1"/>
                  </a:solidFill>
                  <a:latin typeface="微软雅黑" panose="020B0503020204020204" pitchFamily="34" charset="-122"/>
                  <a:ea typeface="微软雅黑" panose="020B0503020204020204" pitchFamily="34" charset="-122"/>
                </a:endParaRPr>
              </a:p>
            </p:txBody>
          </p:sp>
          <p:sp>
            <p:nvSpPr>
              <p:cNvPr id="36" name="TextBox 35"/>
              <p:cNvSpPr txBox="1"/>
              <p:nvPr/>
            </p:nvSpPr>
            <p:spPr>
              <a:xfrm>
                <a:off x="3910815" y="10534922"/>
                <a:ext cx="4349905" cy="949610"/>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r>
                  <a:rPr lang="zh-CN" altLang="en-US" sz="1200" b="1" dirty="0">
                    <a:solidFill>
                      <a:srgbClr val="258EA1"/>
                    </a:solidFill>
                    <a:latin typeface="微软雅黑" panose="020B0503020204020204" pitchFamily="34" charset="-122"/>
                    <a:ea typeface="微软雅黑" panose="020B0503020204020204" pitchFamily="34" charset="-122"/>
                    <a:sym typeface="Calibri" panose="020F0502020204030204"/>
                  </a:rPr>
                  <a:t>面向客户的赢利方式</a:t>
                </a:r>
                <a:endParaRPr lang="zh-CN" altLang="en-US" sz="12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34" name="TextBox 33"/>
              <p:cNvSpPr txBox="1"/>
              <p:nvPr/>
            </p:nvSpPr>
            <p:spPr>
              <a:xfrm>
                <a:off x="3220548" y="11228236"/>
                <a:ext cx="7865301" cy="39067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充电收益：</a:t>
                </a:r>
                <a:r>
                  <a:rPr lang="zh-CN" altLang="en-US" sz="1100" i="1" dirty="0">
                    <a:latin typeface="微软雅黑" panose="020B0503020204020204" pitchFamily="34" charset="-122"/>
                    <a:ea typeface="微软雅黑" panose="020B0503020204020204" pitchFamily="34" charset="-122"/>
                  </a:rPr>
                  <a:t>电费差价</a:t>
                </a:r>
                <a:r>
                  <a:rPr lang="en-US" altLang="zh-CN" sz="1100" i="1" dirty="0">
                    <a:latin typeface="微软雅黑" panose="020B0503020204020204" pitchFamily="34" charset="-122"/>
                    <a:ea typeface="微软雅黑" panose="020B0503020204020204" pitchFamily="34" charset="-122"/>
                  </a:rPr>
                  <a:t>+</a:t>
                </a:r>
                <a:r>
                  <a:rPr lang="zh-CN" altLang="en-US" sz="1100" i="1" dirty="0">
                    <a:latin typeface="微软雅黑" panose="020B0503020204020204" pitchFamily="34" charset="-122"/>
                    <a:ea typeface="微软雅黑" panose="020B0503020204020204" pitchFamily="34" charset="-122"/>
                  </a:rPr>
                  <a:t>服务费</a:t>
                </a:r>
                <a:endParaRPr lang="zh-CN" altLang="en-US" sz="1100"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车位经营：</a:t>
                </a:r>
                <a:r>
                  <a:rPr lang="zh-CN" altLang="en-US" sz="1100" i="1" dirty="0">
                    <a:latin typeface="微软雅黑" panose="020B0503020204020204" pitchFamily="34" charset="-122"/>
                    <a:ea typeface="微软雅黑" panose="020B0503020204020204" pitchFamily="34" charset="-122"/>
                  </a:rPr>
                  <a:t>收取停车费，增加运营收入</a:t>
                </a:r>
                <a:endParaRPr lang="zh-CN" altLang="en-US" sz="1100"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维修保养：</a:t>
                </a:r>
                <a:r>
                  <a:rPr lang="zh-CN" altLang="en-US" sz="1100" i="1" dirty="0">
                    <a:latin typeface="微软雅黑" panose="020B0503020204020204" pitchFamily="34" charset="-122"/>
                    <a:ea typeface="微软雅黑" panose="020B0503020204020204" pitchFamily="34" charset="-122"/>
                  </a:rPr>
                  <a:t>利用汽车充电的时间提供汽车维修保养服务</a:t>
                </a:r>
                <a:endParaRPr lang="en-US" altLang="zh-CN" sz="1100"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sym typeface="Calibri" panose="020F0502020204030204"/>
                  </a:rPr>
                  <a:t>汽车租赁：</a:t>
                </a:r>
                <a:r>
                  <a:rPr lang="zh-CN" altLang="en-US" sz="1100" i="1" dirty="0">
                    <a:latin typeface="微软雅黑" panose="020B0503020204020204" pitchFamily="34" charset="-122"/>
                    <a:ea typeface="微软雅黑" panose="020B0503020204020204" pitchFamily="34" charset="-122"/>
                    <a:sym typeface="Calibri" panose="020F0502020204030204"/>
                  </a:rPr>
                  <a:t>融合充电站运营和新能源汽车分时租凭，为客户提供汽车租赁服务</a:t>
                </a:r>
                <a:endParaRPr lang="zh-CN" altLang="en-US" sz="1100" i="1" dirty="0">
                  <a:latin typeface="微软雅黑" panose="020B0503020204020204" pitchFamily="34" charset="-122"/>
                  <a:ea typeface="微软雅黑" panose="020B0503020204020204" pitchFamily="34" charset="-122"/>
                  <a:sym typeface="Calibri" panose="020F0502020204030204"/>
                </a:endParaRPr>
              </a:p>
            </p:txBody>
          </p:sp>
        </p:grpSp>
        <p:sp>
          <p:nvSpPr>
            <p:cNvPr id="56" name="boss-with-tie_81303"/>
            <p:cNvSpPr>
              <a:spLocks noChangeAspect="1"/>
            </p:cNvSpPr>
            <p:nvPr/>
          </p:nvSpPr>
          <p:spPr bwMode="auto">
            <a:xfrm>
              <a:off x="869614" y="1116248"/>
              <a:ext cx="284977" cy="230663"/>
            </a:xfrm>
            <a:custGeom>
              <a:avLst/>
              <a:gdLst>
                <a:gd name="connsiteX0" fmla="*/ 355420 w 607568"/>
                <a:gd name="connsiteY0" fmla="*/ 250307 h 491771"/>
                <a:gd name="connsiteX1" fmla="*/ 352312 w 607568"/>
                <a:gd name="connsiteY1" fmla="*/ 251812 h 491771"/>
                <a:gd name="connsiteX2" fmla="*/ 321042 w 607568"/>
                <a:gd name="connsiteY2" fmla="*/ 289814 h 491771"/>
                <a:gd name="connsiteX3" fmla="*/ 321513 w 607568"/>
                <a:gd name="connsiteY3" fmla="*/ 295364 h 491771"/>
                <a:gd name="connsiteX4" fmla="*/ 369736 w 607568"/>
                <a:gd name="connsiteY4" fmla="*/ 338257 h 491771"/>
                <a:gd name="connsiteX5" fmla="*/ 371997 w 607568"/>
                <a:gd name="connsiteY5" fmla="*/ 339104 h 491771"/>
                <a:gd name="connsiteX6" fmla="*/ 373127 w 607568"/>
                <a:gd name="connsiteY6" fmla="*/ 338916 h 491771"/>
                <a:gd name="connsiteX7" fmla="*/ 375293 w 607568"/>
                <a:gd name="connsiteY7" fmla="*/ 336282 h 491771"/>
                <a:gd name="connsiteX8" fmla="*/ 383676 w 607568"/>
                <a:gd name="connsiteY8" fmla="*/ 279467 h 491771"/>
                <a:gd name="connsiteX9" fmla="*/ 376424 w 607568"/>
                <a:gd name="connsiteY9" fmla="*/ 263287 h 491771"/>
                <a:gd name="connsiteX10" fmla="*/ 357681 w 607568"/>
                <a:gd name="connsiteY10" fmla="*/ 250965 h 491771"/>
                <a:gd name="connsiteX11" fmla="*/ 355420 w 607568"/>
                <a:gd name="connsiteY11" fmla="*/ 250307 h 491771"/>
                <a:gd name="connsiteX12" fmla="*/ 258879 w 607568"/>
                <a:gd name="connsiteY12" fmla="*/ 250307 h 491771"/>
                <a:gd name="connsiteX13" fmla="*/ 256712 w 607568"/>
                <a:gd name="connsiteY13" fmla="*/ 250965 h 491771"/>
                <a:gd name="connsiteX14" fmla="*/ 237969 w 607568"/>
                <a:gd name="connsiteY14" fmla="*/ 263287 h 491771"/>
                <a:gd name="connsiteX15" fmla="*/ 230717 w 607568"/>
                <a:gd name="connsiteY15" fmla="*/ 279467 h 491771"/>
                <a:gd name="connsiteX16" fmla="*/ 239100 w 607568"/>
                <a:gd name="connsiteY16" fmla="*/ 336282 h 491771"/>
                <a:gd name="connsiteX17" fmla="*/ 241266 w 607568"/>
                <a:gd name="connsiteY17" fmla="*/ 338916 h 491771"/>
                <a:gd name="connsiteX18" fmla="*/ 242396 w 607568"/>
                <a:gd name="connsiteY18" fmla="*/ 339104 h 491771"/>
                <a:gd name="connsiteX19" fmla="*/ 244657 w 607568"/>
                <a:gd name="connsiteY19" fmla="*/ 338257 h 491771"/>
                <a:gd name="connsiteX20" fmla="*/ 292880 w 607568"/>
                <a:gd name="connsiteY20" fmla="*/ 295364 h 491771"/>
                <a:gd name="connsiteX21" fmla="*/ 293351 w 607568"/>
                <a:gd name="connsiteY21" fmla="*/ 289814 h 491771"/>
                <a:gd name="connsiteX22" fmla="*/ 261987 w 607568"/>
                <a:gd name="connsiteY22" fmla="*/ 251812 h 491771"/>
                <a:gd name="connsiteX23" fmla="*/ 258879 w 607568"/>
                <a:gd name="connsiteY23" fmla="*/ 250307 h 491771"/>
                <a:gd name="connsiteX24" fmla="*/ 500465 w 607568"/>
                <a:gd name="connsiteY24" fmla="*/ 66049 h 491771"/>
                <a:gd name="connsiteX25" fmla="*/ 565743 w 607568"/>
                <a:gd name="connsiteY25" fmla="*/ 130673 h 491771"/>
                <a:gd name="connsiteX26" fmla="*/ 566120 w 607568"/>
                <a:gd name="connsiteY26" fmla="*/ 130673 h 491771"/>
                <a:gd name="connsiteX27" fmla="*/ 580250 w 607568"/>
                <a:gd name="connsiteY27" fmla="*/ 160962 h 491771"/>
                <a:gd name="connsiteX28" fmla="*/ 560939 w 607568"/>
                <a:gd name="connsiteY28" fmla="*/ 182503 h 491771"/>
                <a:gd name="connsiteX29" fmla="*/ 531927 w 607568"/>
                <a:gd name="connsiteY29" fmla="*/ 223799 h 491771"/>
                <a:gd name="connsiteX30" fmla="*/ 528253 w 607568"/>
                <a:gd name="connsiteY30" fmla="*/ 234240 h 491771"/>
                <a:gd name="connsiteX31" fmla="*/ 530797 w 607568"/>
                <a:gd name="connsiteY31" fmla="*/ 246281 h 491771"/>
                <a:gd name="connsiteX32" fmla="*/ 545868 w 607568"/>
                <a:gd name="connsiteY32" fmla="*/ 261143 h 491771"/>
                <a:gd name="connsiteX33" fmla="*/ 558961 w 607568"/>
                <a:gd name="connsiteY33" fmla="*/ 263777 h 491771"/>
                <a:gd name="connsiteX34" fmla="*/ 597299 w 607568"/>
                <a:gd name="connsiteY34" fmla="*/ 301968 h 491771"/>
                <a:gd name="connsiteX35" fmla="*/ 607002 w 607568"/>
                <a:gd name="connsiteY35" fmla="*/ 350788 h 491771"/>
                <a:gd name="connsiteX36" fmla="*/ 601256 w 607568"/>
                <a:gd name="connsiteY36" fmla="*/ 373835 h 491771"/>
                <a:gd name="connsiteX37" fmla="*/ 579685 w 607568"/>
                <a:gd name="connsiteY37" fmla="*/ 384088 h 491771"/>
                <a:gd name="connsiteX38" fmla="*/ 490386 w 607568"/>
                <a:gd name="connsiteY38" fmla="*/ 384088 h 491771"/>
                <a:gd name="connsiteX39" fmla="*/ 467685 w 607568"/>
                <a:gd name="connsiteY39" fmla="*/ 310058 h 491771"/>
                <a:gd name="connsiteX40" fmla="*/ 431702 w 607568"/>
                <a:gd name="connsiteY40" fmla="*/ 267445 h 491771"/>
                <a:gd name="connsiteX41" fmla="*/ 441969 w 607568"/>
                <a:gd name="connsiteY41" fmla="*/ 263777 h 491771"/>
                <a:gd name="connsiteX42" fmla="*/ 455157 w 607568"/>
                <a:gd name="connsiteY42" fmla="*/ 261237 h 491771"/>
                <a:gd name="connsiteX43" fmla="*/ 470228 w 607568"/>
                <a:gd name="connsiteY43" fmla="*/ 246281 h 491771"/>
                <a:gd name="connsiteX44" fmla="*/ 472677 w 607568"/>
                <a:gd name="connsiteY44" fmla="*/ 234240 h 491771"/>
                <a:gd name="connsiteX45" fmla="*/ 469098 w 607568"/>
                <a:gd name="connsiteY45" fmla="*/ 223893 h 491771"/>
                <a:gd name="connsiteX46" fmla="*/ 439991 w 607568"/>
                <a:gd name="connsiteY46" fmla="*/ 182503 h 491771"/>
                <a:gd name="connsiteX47" fmla="*/ 426144 w 607568"/>
                <a:gd name="connsiteY47" fmla="*/ 172720 h 491771"/>
                <a:gd name="connsiteX48" fmla="*/ 441404 w 607568"/>
                <a:gd name="connsiteY48" fmla="*/ 143278 h 491771"/>
                <a:gd name="connsiteX49" fmla="*/ 439708 w 607568"/>
                <a:gd name="connsiteY49" fmla="*/ 107438 h 491771"/>
                <a:gd name="connsiteX50" fmla="*/ 500465 w 607568"/>
                <a:gd name="connsiteY50" fmla="*/ 66049 h 491771"/>
                <a:gd name="connsiteX51" fmla="*/ 107100 w 607568"/>
                <a:gd name="connsiteY51" fmla="*/ 66049 h 491771"/>
                <a:gd name="connsiteX52" fmla="*/ 171341 w 607568"/>
                <a:gd name="connsiteY52" fmla="*/ 123618 h 491771"/>
                <a:gd name="connsiteX53" fmla="*/ 172849 w 607568"/>
                <a:gd name="connsiteY53" fmla="*/ 143278 h 491771"/>
                <a:gd name="connsiteX54" fmla="*/ 184246 w 607568"/>
                <a:gd name="connsiteY54" fmla="*/ 168205 h 491771"/>
                <a:gd name="connsiteX55" fmla="*/ 167574 w 607568"/>
                <a:gd name="connsiteY55" fmla="*/ 182503 h 491771"/>
                <a:gd name="connsiteX56" fmla="*/ 138468 w 607568"/>
                <a:gd name="connsiteY56" fmla="*/ 223799 h 491771"/>
                <a:gd name="connsiteX57" fmla="*/ 134794 w 607568"/>
                <a:gd name="connsiteY57" fmla="*/ 234240 h 491771"/>
                <a:gd name="connsiteX58" fmla="*/ 137337 w 607568"/>
                <a:gd name="connsiteY58" fmla="*/ 246281 h 491771"/>
                <a:gd name="connsiteX59" fmla="*/ 152408 w 607568"/>
                <a:gd name="connsiteY59" fmla="*/ 261143 h 491771"/>
                <a:gd name="connsiteX60" fmla="*/ 165596 w 607568"/>
                <a:gd name="connsiteY60" fmla="*/ 263777 h 491771"/>
                <a:gd name="connsiteX61" fmla="*/ 179442 w 607568"/>
                <a:gd name="connsiteY61" fmla="*/ 268856 h 491771"/>
                <a:gd name="connsiteX62" fmla="*/ 146662 w 607568"/>
                <a:gd name="connsiteY62" fmla="*/ 310058 h 491771"/>
                <a:gd name="connsiteX63" fmla="*/ 123867 w 607568"/>
                <a:gd name="connsiteY63" fmla="*/ 384088 h 491771"/>
                <a:gd name="connsiteX64" fmla="*/ 27883 w 607568"/>
                <a:gd name="connsiteY64" fmla="*/ 384088 h 491771"/>
                <a:gd name="connsiteX65" fmla="*/ 6312 w 607568"/>
                <a:gd name="connsiteY65" fmla="*/ 373835 h 491771"/>
                <a:gd name="connsiteX66" fmla="*/ 566 w 607568"/>
                <a:gd name="connsiteY66" fmla="*/ 350788 h 491771"/>
                <a:gd name="connsiteX67" fmla="*/ 10268 w 607568"/>
                <a:gd name="connsiteY67" fmla="*/ 301968 h 491771"/>
                <a:gd name="connsiteX68" fmla="*/ 48606 w 607568"/>
                <a:gd name="connsiteY68" fmla="*/ 263777 h 491771"/>
                <a:gd name="connsiteX69" fmla="*/ 61699 w 607568"/>
                <a:gd name="connsiteY69" fmla="*/ 261237 h 491771"/>
                <a:gd name="connsiteX70" fmla="*/ 76770 w 607568"/>
                <a:gd name="connsiteY70" fmla="*/ 246281 h 491771"/>
                <a:gd name="connsiteX71" fmla="*/ 79313 w 607568"/>
                <a:gd name="connsiteY71" fmla="*/ 234240 h 491771"/>
                <a:gd name="connsiteX72" fmla="*/ 75639 w 607568"/>
                <a:gd name="connsiteY72" fmla="*/ 223893 h 491771"/>
                <a:gd name="connsiteX73" fmla="*/ 46628 w 607568"/>
                <a:gd name="connsiteY73" fmla="*/ 182503 h 491771"/>
                <a:gd name="connsiteX74" fmla="*/ 27318 w 607568"/>
                <a:gd name="connsiteY74" fmla="*/ 160962 h 491771"/>
                <a:gd name="connsiteX75" fmla="*/ 41447 w 607568"/>
                <a:gd name="connsiteY75" fmla="*/ 130673 h 491771"/>
                <a:gd name="connsiteX76" fmla="*/ 41824 w 607568"/>
                <a:gd name="connsiteY76" fmla="*/ 130673 h 491771"/>
                <a:gd name="connsiteX77" fmla="*/ 107100 w 607568"/>
                <a:gd name="connsiteY77" fmla="*/ 66049 h 491771"/>
                <a:gd name="connsiteX78" fmla="*/ 298626 w 607568"/>
                <a:gd name="connsiteY78" fmla="*/ 0 h 491771"/>
                <a:gd name="connsiteX79" fmla="*/ 315956 w 607568"/>
                <a:gd name="connsiteY79" fmla="*/ 0 h 491771"/>
                <a:gd name="connsiteX80" fmla="*/ 401854 w 607568"/>
                <a:gd name="connsiteY80" fmla="*/ 85787 h 491771"/>
                <a:gd name="connsiteX81" fmla="*/ 401854 w 607568"/>
                <a:gd name="connsiteY81" fmla="*/ 95476 h 491771"/>
                <a:gd name="connsiteX82" fmla="*/ 421633 w 607568"/>
                <a:gd name="connsiteY82" fmla="*/ 138840 h 491771"/>
                <a:gd name="connsiteX83" fmla="*/ 417960 w 607568"/>
                <a:gd name="connsiteY83" fmla="*/ 149281 h 491771"/>
                <a:gd name="connsiteX84" fmla="*/ 417112 w 607568"/>
                <a:gd name="connsiteY84" fmla="*/ 151068 h 491771"/>
                <a:gd name="connsiteX85" fmla="*/ 411273 w 607568"/>
                <a:gd name="connsiteY85" fmla="*/ 159534 h 491771"/>
                <a:gd name="connsiteX86" fmla="*/ 410896 w 607568"/>
                <a:gd name="connsiteY86" fmla="*/ 159910 h 491771"/>
                <a:gd name="connsiteX87" fmla="*/ 394037 w 607568"/>
                <a:gd name="connsiteY87" fmla="*/ 169787 h 491771"/>
                <a:gd name="connsiteX88" fmla="*/ 384900 w 607568"/>
                <a:gd name="connsiteY88" fmla="*/ 189541 h 491771"/>
                <a:gd name="connsiteX89" fmla="*/ 384712 w 607568"/>
                <a:gd name="connsiteY89" fmla="*/ 189823 h 491771"/>
                <a:gd name="connsiteX90" fmla="*/ 373316 w 607568"/>
                <a:gd name="connsiteY90" fmla="*/ 207131 h 491771"/>
                <a:gd name="connsiteX91" fmla="*/ 372750 w 607568"/>
                <a:gd name="connsiteY91" fmla="*/ 207789 h 491771"/>
                <a:gd name="connsiteX92" fmla="*/ 359847 w 607568"/>
                <a:gd name="connsiteY92" fmla="*/ 222275 h 491771"/>
                <a:gd name="connsiteX93" fmla="*/ 359188 w 607568"/>
                <a:gd name="connsiteY93" fmla="*/ 222934 h 491771"/>
                <a:gd name="connsiteX94" fmla="*/ 345154 w 607568"/>
                <a:gd name="connsiteY94" fmla="*/ 234598 h 491771"/>
                <a:gd name="connsiteX95" fmla="*/ 345625 w 607568"/>
                <a:gd name="connsiteY95" fmla="*/ 236855 h 491771"/>
                <a:gd name="connsiteX96" fmla="*/ 348639 w 607568"/>
                <a:gd name="connsiteY96" fmla="*/ 235538 h 491771"/>
                <a:gd name="connsiteX97" fmla="*/ 355514 w 607568"/>
                <a:gd name="connsiteY97" fmla="*/ 234033 h 491771"/>
                <a:gd name="connsiteX98" fmla="*/ 366628 w 607568"/>
                <a:gd name="connsiteY98" fmla="*/ 237326 h 491771"/>
                <a:gd name="connsiteX99" fmla="*/ 385371 w 607568"/>
                <a:gd name="connsiteY99" fmla="*/ 249648 h 491771"/>
                <a:gd name="connsiteX100" fmla="*/ 399876 w 607568"/>
                <a:gd name="connsiteY100" fmla="*/ 279373 h 491771"/>
                <a:gd name="connsiteX101" fmla="*/ 430016 w 607568"/>
                <a:gd name="connsiteY101" fmla="*/ 289814 h 491771"/>
                <a:gd name="connsiteX102" fmla="*/ 448382 w 607568"/>
                <a:gd name="connsiteY102" fmla="*/ 316058 h 491771"/>
                <a:gd name="connsiteX103" fmla="*/ 481630 w 607568"/>
                <a:gd name="connsiteY103" fmla="*/ 424515 h 491771"/>
                <a:gd name="connsiteX104" fmla="*/ 483891 w 607568"/>
                <a:gd name="connsiteY104" fmla="*/ 436461 h 491771"/>
                <a:gd name="connsiteX105" fmla="*/ 473718 w 607568"/>
                <a:gd name="connsiteY105" fmla="*/ 470700 h 491771"/>
                <a:gd name="connsiteX106" fmla="*/ 443956 w 607568"/>
                <a:gd name="connsiteY106" fmla="*/ 490360 h 491771"/>
                <a:gd name="connsiteX107" fmla="*/ 431805 w 607568"/>
                <a:gd name="connsiteY107" fmla="*/ 491771 h 491771"/>
                <a:gd name="connsiteX108" fmla="*/ 325375 w 607568"/>
                <a:gd name="connsiteY108" fmla="*/ 491771 h 491771"/>
                <a:gd name="connsiteX109" fmla="*/ 337430 w 607568"/>
                <a:gd name="connsiteY109" fmla="*/ 415296 h 491771"/>
                <a:gd name="connsiteX110" fmla="*/ 334605 w 607568"/>
                <a:gd name="connsiteY110" fmla="*/ 389052 h 491771"/>
                <a:gd name="connsiteX111" fmla="*/ 323962 w 607568"/>
                <a:gd name="connsiteY111" fmla="*/ 360927 h 491771"/>
                <a:gd name="connsiteX112" fmla="*/ 337430 w 607568"/>
                <a:gd name="connsiteY112" fmla="*/ 347476 h 491771"/>
                <a:gd name="connsiteX113" fmla="*/ 307196 w 607568"/>
                <a:gd name="connsiteY113" fmla="*/ 317281 h 491771"/>
                <a:gd name="connsiteX114" fmla="*/ 276868 w 607568"/>
                <a:gd name="connsiteY114" fmla="*/ 347476 h 491771"/>
                <a:gd name="connsiteX115" fmla="*/ 290337 w 607568"/>
                <a:gd name="connsiteY115" fmla="*/ 360927 h 491771"/>
                <a:gd name="connsiteX116" fmla="*/ 279694 w 607568"/>
                <a:gd name="connsiteY116" fmla="*/ 389052 h 491771"/>
                <a:gd name="connsiteX117" fmla="*/ 276963 w 607568"/>
                <a:gd name="connsiteY117" fmla="*/ 415296 h 491771"/>
                <a:gd name="connsiteX118" fmla="*/ 288736 w 607568"/>
                <a:gd name="connsiteY118" fmla="*/ 491771 h 491771"/>
                <a:gd name="connsiteX119" fmla="*/ 182493 w 607568"/>
                <a:gd name="connsiteY119" fmla="*/ 491771 h 491771"/>
                <a:gd name="connsiteX120" fmla="*/ 170437 w 607568"/>
                <a:gd name="connsiteY120" fmla="*/ 490360 h 491771"/>
                <a:gd name="connsiteX121" fmla="*/ 140675 w 607568"/>
                <a:gd name="connsiteY121" fmla="*/ 470700 h 491771"/>
                <a:gd name="connsiteX122" fmla="*/ 132669 w 607568"/>
                <a:gd name="connsiteY122" fmla="*/ 424515 h 491771"/>
                <a:gd name="connsiteX123" fmla="*/ 166011 w 607568"/>
                <a:gd name="connsiteY123" fmla="*/ 316058 h 491771"/>
                <a:gd name="connsiteX124" fmla="*/ 184377 w 607568"/>
                <a:gd name="connsiteY124" fmla="*/ 289814 h 491771"/>
                <a:gd name="connsiteX125" fmla="*/ 214517 w 607568"/>
                <a:gd name="connsiteY125" fmla="*/ 279373 h 491771"/>
                <a:gd name="connsiteX126" fmla="*/ 214517 w 607568"/>
                <a:gd name="connsiteY126" fmla="*/ 279279 h 491771"/>
                <a:gd name="connsiteX127" fmla="*/ 229022 w 607568"/>
                <a:gd name="connsiteY127" fmla="*/ 249648 h 491771"/>
                <a:gd name="connsiteX128" fmla="*/ 247765 w 607568"/>
                <a:gd name="connsiteY128" fmla="*/ 237326 h 491771"/>
                <a:gd name="connsiteX129" fmla="*/ 258879 w 607568"/>
                <a:gd name="connsiteY129" fmla="*/ 234033 h 491771"/>
                <a:gd name="connsiteX130" fmla="*/ 265754 w 607568"/>
                <a:gd name="connsiteY130" fmla="*/ 235538 h 491771"/>
                <a:gd name="connsiteX131" fmla="*/ 268768 w 607568"/>
                <a:gd name="connsiteY131" fmla="*/ 236855 h 491771"/>
                <a:gd name="connsiteX132" fmla="*/ 269239 w 607568"/>
                <a:gd name="connsiteY132" fmla="*/ 234598 h 491771"/>
                <a:gd name="connsiteX133" fmla="*/ 255205 w 607568"/>
                <a:gd name="connsiteY133" fmla="*/ 222934 h 491771"/>
                <a:gd name="connsiteX134" fmla="*/ 254546 w 607568"/>
                <a:gd name="connsiteY134" fmla="*/ 222275 h 491771"/>
                <a:gd name="connsiteX135" fmla="*/ 241548 w 607568"/>
                <a:gd name="connsiteY135" fmla="*/ 207789 h 491771"/>
                <a:gd name="connsiteX136" fmla="*/ 241077 w 607568"/>
                <a:gd name="connsiteY136" fmla="*/ 207225 h 491771"/>
                <a:gd name="connsiteX137" fmla="*/ 229681 w 607568"/>
                <a:gd name="connsiteY137" fmla="*/ 189823 h 491771"/>
                <a:gd name="connsiteX138" fmla="*/ 229493 w 607568"/>
                <a:gd name="connsiteY138" fmla="*/ 189635 h 491771"/>
                <a:gd name="connsiteX139" fmla="*/ 220356 w 607568"/>
                <a:gd name="connsiteY139" fmla="*/ 169787 h 491771"/>
                <a:gd name="connsiteX140" fmla="*/ 203497 w 607568"/>
                <a:gd name="connsiteY140" fmla="*/ 159910 h 491771"/>
                <a:gd name="connsiteX141" fmla="*/ 203120 w 607568"/>
                <a:gd name="connsiteY141" fmla="*/ 159534 h 491771"/>
                <a:gd name="connsiteX142" fmla="*/ 197281 w 607568"/>
                <a:gd name="connsiteY142" fmla="*/ 151068 h 491771"/>
                <a:gd name="connsiteX143" fmla="*/ 196433 w 607568"/>
                <a:gd name="connsiteY143" fmla="*/ 149281 h 491771"/>
                <a:gd name="connsiteX144" fmla="*/ 192666 w 607568"/>
                <a:gd name="connsiteY144" fmla="*/ 138840 h 491771"/>
                <a:gd name="connsiteX145" fmla="*/ 212727 w 607568"/>
                <a:gd name="connsiteY145" fmla="*/ 95476 h 491771"/>
                <a:gd name="connsiteX146" fmla="*/ 212727 w 607568"/>
                <a:gd name="connsiteY146" fmla="*/ 85787 h 491771"/>
                <a:gd name="connsiteX147" fmla="*/ 298626 w 607568"/>
                <a:gd name="connsiteY147" fmla="*/ 0 h 491771"/>
              </a:gdLst>
              <a:ahLst/>
              <a:cxnLst>
                <a:cxn ang="0">
                  <a:pos x="connsiteX0" y="connsiteY0"/>
                </a:cxn>
                <a:cxn ang="0">
                  <a:pos x="connsiteX1" y="connsiteY1"/>
                </a:cxn>
                <a:cxn ang="0">
                  <a:pos x="connsiteX2" y="connsiteY2"/>
                </a:cxn>
                <a:cxn ang="0">
                  <a:pos x="connsiteX3" y="connsiteY3"/>
                </a:cxn>
                <a:cxn ang="0">
                  <a:pos x="connsiteX4" y="connsiteY4"/>
                </a:cxn>
                <a:cxn ang="0">
                  <a:pos x="connsiteX5" y="connsiteY5"/>
                </a:cxn>
                <a:cxn ang="0">
                  <a:pos x="connsiteX6" y="connsiteY6"/>
                </a:cxn>
                <a:cxn ang="0">
                  <a:pos x="connsiteX7" y="connsiteY7"/>
                </a:cxn>
                <a:cxn ang="0">
                  <a:pos x="connsiteX8" y="connsiteY8"/>
                </a:cxn>
                <a:cxn ang="0">
                  <a:pos x="connsiteX9" y="connsiteY9"/>
                </a:cxn>
                <a:cxn ang="0">
                  <a:pos x="connsiteX10" y="connsiteY10"/>
                </a:cxn>
                <a:cxn ang="0">
                  <a:pos x="connsiteX11" y="connsiteY11"/>
                </a:cxn>
                <a:cxn ang="0">
                  <a:pos x="connsiteX12" y="connsiteY12"/>
                </a:cxn>
                <a:cxn ang="0">
                  <a:pos x="connsiteX13" y="connsiteY13"/>
                </a:cxn>
                <a:cxn ang="0">
                  <a:pos x="connsiteX14" y="connsiteY14"/>
                </a:cxn>
                <a:cxn ang="0">
                  <a:pos x="connsiteX15" y="connsiteY15"/>
                </a:cxn>
                <a:cxn ang="0">
                  <a:pos x="connsiteX16" y="connsiteY16"/>
                </a:cxn>
                <a:cxn ang="0">
                  <a:pos x="connsiteX17" y="connsiteY17"/>
                </a:cxn>
                <a:cxn ang="0">
                  <a:pos x="connsiteX18" y="connsiteY18"/>
                </a:cxn>
                <a:cxn ang="0">
                  <a:pos x="connsiteX19" y="connsiteY19"/>
                </a:cxn>
                <a:cxn ang="0">
                  <a:pos x="connsiteX20" y="connsiteY20"/>
                </a:cxn>
                <a:cxn ang="0">
                  <a:pos x="connsiteX21" y="connsiteY21"/>
                </a:cxn>
                <a:cxn ang="0">
                  <a:pos x="connsiteX22" y="connsiteY22"/>
                </a:cxn>
                <a:cxn ang="0">
                  <a:pos x="connsiteX23" y="connsiteY23"/>
                </a:cxn>
                <a:cxn ang="0">
                  <a:pos x="connsiteX24" y="connsiteY24"/>
                </a:cxn>
                <a:cxn ang="0">
                  <a:pos x="connsiteX25" y="connsiteY25"/>
                </a:cxn>
                <a:cxn ang="0">
                  <a:pos x="connsiteX26" y="connsiteY26"/>
                </a:cxn>
                <a:cxn ang="0">
                  <a:pos x="connsiteX27" y="connsiteY27"/>
                </a:cxn>
                <a:cxn ang="0">
                  <a:pos x="connsiteX28" y="connsiteY28"/>
                </a:cxn>
                <a:cxn ang="0">
                  <a:pos x="connsiteX29" y="connsiteY29"/>
                </a:cxn>
                <a:cxn ang="0">
                  <a:pos x="connsiteX30" y="connsiteY30"/>
                </a:cxn>
                <a:cxn ang="0">
                  <a:pos x="connsiteX31" y="connsiteY31"/>
                </a:cxn>
                <a:cxn ang="0">
                  <a:pos x="connsiteX32" y="connsiteY32"/>
                </a:cxn>
                <a:cxn ang="0">
                  <a:pos x="connsiteX33" y="connsiteY33"/>
                </a:cxn>
                <a:cxn ang="0">
                  <a:pos x="connsiteX34" y="connsiteY34"/>
                </a:cxn>
                <a:cxn ang="0">
                  <a:pos x="connsiteX35" y="connsiteY35"/>
                </a:cxn>
                <a:cxn ang="0">
                  <a:pos x="connsiteX36" y="connsiteY36"/>
                </a:cxn>
                <a:cxn ang="0">
                  <a:pos x="connsiteX37" y="connsiteY37"/>
                </a:cxn>
                <a:cxn ang="0">
                  <a:pos x="connsiteX38" y="connsiteY38"/>
                </a:cxn>
                <a:cxn ang="0">
                  <a:pos x="connsiteX39" y="connsiteY39"/>
                </a:cxn>
                <a:cxn ang="0">
                  <a:pos x="connsiteX40" y="connsiteY40"/>
                </a:cxn>
                <a:cxn ang="0">
                  <a:pos x="connsiteX41" y="connsiteY41"/>
                </a:cxn>
                <a:cxn ang="0">
                  <a:pos x="connsiteX42" y="connsiteY42"/>
                </a:cxn>
                <a:cxn ang="0">
                  <a:pos x="connsiteX43" y="connsiteY43"/>
                </a:cxn>
                <a:cxn ang="0">
                  <a:pos x="connsiteX44" y="connsiteY44"/>
                </a:cxn>
                <a:cxn ang="0">
                  <a:pos x="connsiteX45" y="connsiteY45"/>
                </a:cxn>
                <a:cxn ang="0">
                  <a:pos x="connsiteX46" y="connsiteY46"/>
                </a:cxn>
                <a:cxn ang="0">
                  <a:pos x="connsiteX47" y="connsiteY47"/>
                </a:cxn>
                <a:cxn ang="0">
                  <a:pos x="connsiteX48" y="connsiteY48"/>
                </a:cxn>
                <a:cxn ang="0">
                  <a:pos x="connsiteX49" y="connsiteY49"/>
                </a:cxn>
                <a:cxn ang="0">
                  <a:pos x="connsiteX50" y="connsiteY50"/>
                </a:cxn>
                <a:cxn ang="0">
                  <a:pos x="connsiteX51" y="connsiteY51"/>
                </a:cxn>
                <a:cxn ang="0">
                  <a:pos x="connsiteX52" y="connsiteY52"/>
                </a:cxn>
                <a:cxn ang="0">
                  <a:pos x="connsiteX53" y="connsiteY53"/>
                </a:cxn>
                <a:cxn ang="0">
                  <a:pos x="connsiteX54" y="connsiteY54"/>
                </a:cxn>
                <a:cxn ang="0">
                  <a:pos x="connsiteX55" y="connsiteY55"/>
                </a:cxn>
                <a:cxn ang="0">
                  <a:pos x="connsiteX56" y="connsiteY56"/>
                </a:cxn>
                <a:cxn ang="0">
                  <a:pos x="connsiteX57" y="connsiteY57"/>
                </a:cxn>
                <a:cxn ang="0">
                  <a:pos x="connsiteX58" y="connsiteY58"/>
                </a:cxn>
                <a:cxn ang="0">
                  <a:pos x="connsiteX59" y="connsiteY59"/>
                </a:cxn>
                <a:cxn ang="0">
                  <a:pos x="connsiteX60" y="connsiteY60"/>
                </a:cxn>
                <a:cxn ang="0">
                  <a:pos x="connsiteX61" y="connsiteY61"/>
                </a:cxn>
                <a:cxn ang="0">
                  <a:pos x="connsiteX62" y="connsiteY62"/>
                </a:cxn>
                <a:cxn ang="0">
                  <a:pos x="connsiteX63" y="connsiteY63"/>
                </a:cxn>
                <a:cxn ang="0">
                  <a:pos x="connsiteX64" y="connsiteY64"/>
                </a:cxn>
                <a:cxn ang="0">
                  <a:pos x="connsiteX65" y="connsiteY65"/>
                </a:cxn>
                <a:cxn ang="0">
                  <a:pos x="connsiteX66" y="connsiteY66"/>
                </a:cxn>
                <a:cxn ang="0">
                  <a:pos x="connsiteX67" y="connsiteY67"/>
                </a:cxn>
                <a:cxn ang="0">
                  <a:pos x="connsiteX68" y="connsiteY68"/>
                </a:cxn>
                <a:cxn ang="0">
                  <a:pos x="connsiteX69" y="connsiteY69"/>
                </a:cxn>
                <a:cxn ang="0">
                  <a:pos x="connsiteX70" y="connsiteY70"/>
                </a:cxn>
                <a:cxn ang="0">
                  <a:pos x="connsiteX71" y="connsiteY71"/>
                </a:cxn>
                <a:cxn ang="0">
                  <a:pos x="connsiteX72" y="connsiteY72"/>
                </a:cxn>
                <a:cxn ang="0">
                  <a:pos x="connsiteX73" y="connsiteY73"/>
                </a:cxn>
                <a:cxn ang="0">
                  <a:pos x="connsiteX74" y="connsiteY74"/>
                </a:cxn>
                <a:cxn ang="0">
                  <a:pos x="connsiteX75" y="connsiteY75"/>
                </a:cxn>
                <a:cxn ang="0">
                  <a:pos x="connsiteX76" y="connsiteY76"/>
                </a:cxn>
                <a:cxn ang="0">
                  <a:pos x="connsiteX77" y="connsiteY77"/>
                </a:cxn>
                <a:cxn ang="0">
                  <a:pos x="connsiteX78" y="connsiteY78"/>
                </a:cxn>
                <a:cxn ang="0">
                  <a:pos x="connsiteX79" y="connsiteY79"/>
                </a:cxn>
                <a:cxn ang="0">
                  <a:pos x="connsiteX80" y="connsiteY80"/>
                </a:cxn>
                <a:cxn ang="0">
                  <a:pos x="connsiteX81" y="connsiteY81"/>
                </a:cxn>
                <a:cxn ang="0">
                  <a:pos x="connsiteX82" y="connsiteY82"/>
                </a:cxn>
                <a:cxn ang="0">
                  <a:pos x="connsiteX83" y="connsiteY83"/>
                </a:cxn>
                <a:cxn ang="0">
                  <a:pos x="connsiteX84" y="connsiteY84"/>
                </a:cxn>
                <a:cxn ang="0">
                  <a:pos x="connsiteX85" y="connsiteY85"/>
                </a:cxn>
                <a:cxn ang="0">
                  <a:pos x="connsiteX86" y="connsiteY86"/>
                </a:cxn>
                <a:cxn ang="0">
                  <a:pos x="connsiteX87" y="connsiteY87"/>
                </a:cxn>
                <a:cxn ang="0">
                  <a:pos x="connsiteX88" y="connsiteY88"/>
                </a:cxn>
                <a:cxn ang="0">
                  <a:pos x="connsiteX89" y="connsiteY89"/>
                </a:cxn>
                <a:cxn ang="0">
                  <a:pos x="connsiteX90" y="connsiteY90"/>
                </a:cxn>
                <a:cxn ang="0">
                  <a:pos x="connsiteX91" y="connsiteY91"/>
                </a:cxn>
                <a:cxn ang="0">
                  <a:pos x="connsiteX92" y="connsiteY92"/>
                </a:cxn>
                <a:cxn ang="0">
                  <a:pos x="connsiteX93" y="connsiteY93"/>
                </a:cxn>
                <a:cxn ang="0">
                  <a:pos x="connsiteX94" y="connsiteY94"/>
                </a:cxn>
                <a:cxn ang="0">
                  <a:pos x="connsiteX95" y="connsiteY95"/>
                </a:cxn>
                <a:cxn ang="0">
                  <a:pos x="connsiteX96" y="connsiteY96"/>
                </a:cxn>
                <a:cxn ang="0">
                  <a:pos x="connsiteX97" y="connsiteY97"/>
                </a:cxn>
                <a:cxn ang="0">
                  <a:pos x="connsiteX98" y="connsiteY98"/>
                </a:cxn>
                <a:cxn ang="0">
                  <a:pos x="connsiteX99" y="connsiteY99"/>
                </a:cxn>
                <a:cxn ang="0">
                  <a:pos x="connsiteX100" y="connsiteY100"/>
                </a:cxn>
                <a:cxn ang="0">
                  <a:pos x="connsiteX101" y="connsiteY101"/>
                </a:cxn>
                <a:cxn ang="0">
                  <a:pos x="connsiteX102" y="connsiteY102"/>
                </a:cxn>
                <a:cxn ang="0">
                  <a:pos x="connsiteX103" y="connsiteY103"/>
                </a:cxn>
                <a:cxn ang="0">
                  <a:pos x="connsiteX104" y="connsiteY104"/>
                </a:cxn>
                <a:cxn ang="0">
                  <a:pos x="connsiteX105" y="connsiteY105"/>
                </a:cxn>
                <a:cxn ang="0">
                  <a:pos x="connsiteX106" y="connsiteY106"/>
                </a:cxn>
                <a:cxn ang="0">
                  <a:pos x="connsiteX107" y="connsiteY107"/>
                </a:cxn>
                <a:cxn ang="0">
                  <a:pos x="connsiteX108" y="connsiteY108"/>
                </a:cxn>
                <a:cxn ang="0">
                  <a:pos x="connsiteX109" y="connsiteY109"/>
                </a:cxn>
                <a:cxn ang="0">
                  <a:pos x="connsiteX110" y="connsiteY110"/>
                </a:cxn>
                <a:cxn ang="0">
                  <a:pos x="connsiteX111" y="connsiteY111"/>
                </a:cxn>
                <a:cxn ang="0">
                  <a:pos x="connsiteX112" y="connsiteY112"/>
                </a:cxn>
                <a:cxn ang="0">
                  <a:pos x="connsiteX113" y="connsiteY113"/>
                </a:cxn>
                <a:cxn ang="0">
                  <a:pos x="connsiteX114" y="connsiteY114"/>
                </a:cxn>
                <a:cxn ang="0">
                  <a:pos x="connsiteX115" y="connsiteY115"/>
                </a:cxn>
                <a:cxn ang="0">
                  <a:pos x="connsiteX116" y="connsiteY116"/>
                </a:cxn>
                <a:cxn ang="0">
                  <a:pos x="connsiteX117" y="connsiteY117"/>
                </a:cxn>
                <a:cxn ang="0">
                  <a:pos x="connsiteX118" y="connsiteY118"/>
                </a:cxn>
                <a:cxn ang="0">
                  <a:pos x="connsiteX119" y="connsiteY119"/>
                </a:cxn>
                <a:cxn ang="0">
                  <a:pos x="connsiteX120" y="connsiteY120"/>
                </a:cxn>
                <a:cxn ang="0">
                  <a:pos x="connsiteX121" y="connsiteY121"/>
                </a:cxn>
                <a:cxn ang="0">
                  <a:pos x="connsiteX122" y="connsiteY122"/>
                </a:cxn>
                <a:cxn ang="0">
                  <a:pos x="connsiteX123" y="connsiteY123"/>
                </a:cxn>
                <a:cxn ang="0">
                  <a:pos x="connsiteX124" y="connsiteY124"/>
                </a:cxn>
                <a:cxn ang="0">
                  <a:pos x="connsiteX125" y="connsiteY125"/>
                </a:cxn>
                <a:cxn ang="0">
                  <a:pos x="connsiteX126" y="connsiteY126"/>
                </a:cxn>
                <a:cxn ang="0">
                  <a:pos x="connsiteX127" y="connsiteY127"/>
                </a:cxn>
                <a:cxn ang="0">
                  <a:pos x="connsiteX128" y="connsiteY128"/>
                </a:cxn>
                <a:cxn ang="0">
                  <a:pos x="connsiteX129" y="connsiteY129"/>
                </a:cxn>
                <a:cxn ang="0">
                  <a:pos x="connsiteX130" y="connsiteY130"/>
                </a:cxn>
                <a:cxn ang="0">
                  <a:pos x="connsiteX131" y="connsiteY131"/>
                </a:cxn>
                <a:cxn ang="0">
                  <a:pos x="connsiteX132" y="connsiteY132"/>
                </a:cxn>
                <a:cxn ang="0">
                  <a:pos x="connsiteX133" y="connsiteY133"/>
                </a:cxn>
                <a:cxn ang="0">
                  <a:pos x="connsiteX134" y="connsiteY134"/>
                </a:cxn>
                <a:cxn ang="0">
                  <a:pos x="connsiteX135" y="connsiteY135"/>
                </a:cxn>
                <a:cxn ang="0">
                  <a:pos x="connsiteX136" y="connsiteY136"/>
                </a:cxn>
                <a:cxn ang="0">
                  <a:pos x="connsiteX137" y="connsiteY137"/>
                </a:cxn>
                <a:cxn ang="0">
                  <a:pos x="connsiteX138" y="connsiteY138"/>
                </a:cxn>
                <a:cxn ang="0">
                  <a:pos x="connsiteX139" y="connsiteY139"/>
                </a:cxn>
                <a:cxn ang="0">
                  <a:pos x="connsiteX140" y="connsiteY140"/>
                </a:cxn>
                <a:cxn ang="0">
                  <a:pos x="connsiteX141" y="connsiteY141"/>
                </a:cxn>
                <a:cxn ang="0">
                  <a:pos x="connsiteX142" y="connsiteY142"/>
                </a:cxn>
                <a:cxn ang="0">
                  <a:pos x="connsiteX143" y="connsiteY143"/>
                </a:cxn>
                <a:cxn ang="0">
                  <a:pos x="connsiteX144" y="connsiteY144"/>
                </a:cxn>
                <a:cxn ang="0">
                  <a:pos x="connsiteX145" y="connsiteY145"/>
                </a:cxn>
                <a:cxn ang="0">
                  <a:pos x="connsiteX146" y="connsiteY146"/>
                </a:cxn>
                <a:cxn ang="0">
                  <a:pos x="connsiteX147" y="connsiteY147"/>
                </a:cxn>
              </a:cxnLst>
              <a:rect l="l" t="t" r="r" b="b"/>
              <a:pathLst>
                <a:path w="607568" h="491771">
                  <a:moveTo>
                    <a:pt x="355420" y="250307"/>
                  </a:moveTo>
                  <a:cubicBezTo>
                    <a:pt x="354290" y="250307"/>
                    <a:pt x="353160" y="250871"/>
                    <a:pt x="352312" y="251812"/>
                  </a:cubicBezTo>
                  <a:lnTo>
                    <a:pt x="321042" y="289814"/>
                  </a:lnTo>
                  <a:cubicBezTo>
                    <a:pt x="319723" y="291507"/>
                    <a:pt x="319912" y="293953"/>
                    <a:pt x="321513" y="295364"/>
                  </a:cubicBezTo>
                  <a:lnTo>
                    <a:pt x="369736" y="338257"/>
                  </a:lnTo>
                  <a:cubicBezTo>
                    <a:pt x="370396" y="338822"/>
                    <a:pt x="371149" y="339104"/>
                    <a:pt x="371997" y="339104"/>
                  </a:cubicBezTo>
                  <a:cubicBezTo>
                    <a:pt x="372374" y="339104"/>
                    <a:pt x="372750" y="339010"/>
                    <a:pt x="373127" y="338916"/>
                  </a:cubicBezTo>
                  <a:cubicBezTo>
                    <a:pt x="374257" y="338539"/>
                    <a:pt x="375105" y="337505"/>
                    <a:pt x="375293" y="336282"/>
                  </a:cubicBezTo>
                  <a:lnTo>
                    <a:pt x="383676" y="279467"/>
                  </a:lnTo>
                  <a:cubicBezTo>
                    <a:pt x="384618" y="273164"/>
                    <a:pt x="381792" y="266768"/>
                    <a:pt x="376424" y="263287"/>
                  </a:cubicBezTo>
                  <a:lnTo>
                    <a:pt x="357681" y="250965"/>
                  </a:lnTo>
                  <a:cubicBezTo>
                    <a:pt x="357021" y="250495"/>
                    <a:pt x="356174" y="250307"/>
                    <a:pt x="355420" y="250307"/>
                  </a:cubicBezTo>
                  <a:close/>
                  <a:moveTo>
                    <a:pt x="258879" y="250307"/>
                  </a:moveTo>
                  <a:cubicBezTo>
                    <a:pt x="258125" y="250307"/>
                    <a:pt x="257372" y="250495"/>
                    <a:pt x="256712" y="250965"/>
                  </a:cubicBezTo>
                  <a:lnTo>
                    <a:pt x="237969" y="263287"/>
                  </a:lnTo>
                  <a:cubicBezTo>
                    <a:pt x="232601" y="266768"/>
                    <a:pt x="229775" y="273164"/>
                    <a:pt x="230717" y="279467"/>
                  </a:cubicBezTo>
                  <a:lnTo>
                    <a:pt x="239100" y="336282"/>
                  </a:lnTo>
                  <a:cubicBezTo>
                    <a:pt x="239288" y="337505"/>
                    <a:pt x="240136" y="338539"/>
                    <a:pt x="241266" y="338916"/>
                  </a:cubicBezTo>
                  <a:cubicBezTo>
                    <a:pt x="241643" y="339010"/>
                    <a:pt x="242019" y="339104"/>
                    <a:pt x="242396" y="339104"/>
                  </a:cubicBezTo>
                  <a:cubicBezTo>
                    <a:pt x="243244" y="339104"/>
                    <a:pt x="243997" y="338822"/>
                    <a:pt x="244657" y="338257"/>
                  </a:cubicBezTo>
                  <a:lnTo>
                    <a:pt x="292880" y="295364"/>
                  </a:lnTo>
                  <a:cubicBezTo>
                    <a:pt x="294481" y="293953"/>
                    <a:pt x="294670" y="291507"/>
                    <a:pt x="293351" y="289814"/>
                  </a:cubicBezTo>
                  <a:lnTo>
                    <a:pt x="261987" y="251812"/>
                  </a:lnTo>
                  <a:cubicBezTo>
                    <a:pt x="261233" y="250871"/>
                    <a:pt x="260103" y="250307"/>
                    <a:pt x="258879" y="250307"/>
                  </a:cubicBezTo>
                  <a:close/>
                  <a:moveTo>
                    <a:pt x="500465" y="66049"/>
                  </a:moveTo>
                  <a:cubicBezTo>
                    <a:pt x="548129" y="66049"/>
                    <a:pt x="562447" y="93516"/>
                    <a:pt x="565743" y="130673"/>
                  </a:cubicBezTo>
                  <a:cubicBezTo>
                    <a:pt x="565932" y="130673"/>
                    <a:pt x="566026" y="130673"/>
                    <a:pt x="566120" y="130673"/>
                  </a:cubicBezTo>
                  <a:cubicBezTo>
                    <a:pt x="577141" y="133118"/>
                    <a:pt x="583358" y="146664"/>
                    <a:pt x="580250" y="160962"/>
                  </a:cubicBezTo>
                  <a:cubicBezTo>
                    <a:pt x="577706" y="172532"/>
                    <a:pt x="569700" y="180904"/>
                    <a:pt x="560939" y="182503"/>
                  </a:cubicBezTo>
                  <a:cubicBezTo>
                    <a:pt x="554628" y="199529"/>
                    <a:pt x="543796" y="214016"/>
                    <a:pt x="531927" y="223799"/>
                  </a:cubicBezTo>
                  <a:cubicBezTo>
                    <a:pt x="528913" y="226338"/>
                    <a:pt x="527500" y="230383"/>
                    <a:pt x="528253" y="234240"/>
                  </a:cubicBezTo>
                  <a:lnTo>
                    <a:pt x="530797" y="246281"/>
                  </a:lnTo>
                  <a:cubicBezTo>
                    <a:pt x="532304" y="253806"/>
                    <a:pt x="538238" y="259732"/>
                    <a:pt x="545868" y="261143"/>
                  </a:cubicBezTo>
                  <a:lnTo>
                    <a:pt x="558961" y="263777"/>
                  </a:lnTo>
                  <a:cubicBezTo>
                    <a:pt x="578366" y="267634"/>
                    <a:pt x="593437" y="282684"/>
                    <a:pt x="597299" y="301968"/>
                  </a:cubicBezTo>
                  <a:lnTo>
                    <a:pt x="607002" y="350788"/>
                  </a:lnTo>
                  <a:cubicBezTo>
                    <a:pt x="608697" y="358972"/>
                    <a:pt x="606531" y="367438"/>
                    <a:pt x="601256" y="373835"/>
                  </a:cubicBezTo>
                  <a:cubicBezTo>
                    <a:pt x="595981" y="380325"/>
                    <a:pt x="588068" y="384088"/>
                    <a:pt x="579685" y="384088"/>
                  </a:cubicBezTo>
                  <a:lnTo>
                    <a:pt x="490386" y="384088"/>
                  </a:lnTo>
                  <a:lnTo>
                    <a:pt x="467685" y="310058"/>
                  </a:lnTo>
                  <a:cubicBezTo>
                    <a:pt x="461845" y="291150"/>
                    <a:pt x="448563" y="276194"/>
                    <a:pt x="431702" y="267445"/>
                  </a:cubicBezTo>
                  <a:cubicBezTo>
                    <a:pt x="434999" y="265940"/>
                    <a:pt x="438295" y="264529"/>
                    <a:pt x="441969" y="263777"/>
                  </a:cubicBezTo>
                  <a:lnTo>
                    <a:pt x="455157" y="261237"/>
                  </a:lnTo>
                  <a:cubicBezTo>
                    <a:pt x="462692" y="259732"/>
                    <a:pt x="468627" y="253806"/>
                    <a:pt x="470228" y="246281"/>
                  </a:cubicBezTo>
                  <a:lnTo>
                    <a:pt x="472677" y="234240"/>
                  </a:lnTo>
                  <a:cubicBezTo>
                    <a:pt x="473525" y="230383"/>
                    <a:pt x="472112" y="226338"/>
                    <a:pt x="469098" y="223893"/>
                  </a:cubicBezTo>
                  <a:cubicBezTo>
                    <a:pt x="457229" y="214016"/>
                    <a:pt x="446302" y="199529"/>
                    <a:pt x="439991" y="182503"/>
                  </a:cubicBezTo>
                  <a:cubicBezTo>
                    <a:pt x="434716" y="181563"/>
                    <a:pt x="429818" y="177894"/>
                    <a:pt x="426144" y="172720"/>
                  </a:cubicBezTo>
                  <a:cubicBezTo>
                    <a:pt x="433303" y="164725"/>
                    <a:pt x="438861" y="154754"/>
                    <a:pt x="441404" y="143278"/>
                  </a:cubicBezTo>
                  <a:cubicBezTo>
                    <a:pt x="444324" y="130485"/>
                    <a:pt x="443476" y="118068"/>
                    <a:pt x="439708" y="107438"/>
                  </a:cubicBezTo>
                  <a:cubicBezTo>
                    <a:pt x="447244" y="82699"/>
                    <a:pt x="464200" y="66049"/>
                    <a:pt x="500465" y="66049"/>
                  </a:cubicBezTo>
                  <a:close/>
                  <a:moveTo>
                    <a:pt x="107100" y="66049"/>
                  </a:moveTo>
                  <a:cubicBezTo>
                    <a:pt x="151561" y="66049"/>
                    <a:pt x="166820" y="90130"/>
                    <a:pt x="171341" y="123618"/>
                  </a:cubicBezTo>
                  <a:cubicBezTo>
                    <a:pt x="170965" y="129920"/>
                    <a:pt x="171436" y="136505"/>
                    <a:pt x="172849" y="143278"/>
                  </a:cubicBezTo>
                  <a:cubicBezTo>
                    <a:pt x="174921" y="152590"/>
                    <a:pt x="178971" y="161056"/>
                    <a:pt x="184246" y="168205"/>
                  </a:cubicBezTo>
                  <a:cubicBezTo>
                    <a:pt x="180573" y="175919"/>
                    <a:pt x="174356" y="181281"/>
                    <a:pt x="167574" y="182503"/>
                  </a:cubicBezTo>
                  <a:cubicBezTo>
                    <a:pt x="161263" y="199529"/>
                    <a:pt x="150336" y="214016"/>
                    <a:pt x="138468" y="223799"/>
                  </a:cubicBezTo>
                  <a:cubicBezTo>
                    <a:pt x="135453" y="226338"/>
                    <a:pt x="134040" y="230383"/>
                    <a:pt x="134794" y="234240"/>
                  </a:cubicBezTo>
                  <a:lnTo>
                    <a:pt x="137337" y="246281"/>
                  </a:lnTo>
                  <a:cubicBezTo>
                    <a:pt x="138939" y="253806"/>
                    <a:pt x="144873" y="259732"/>
                    <a:pt x="152408" y="261143"/>
                  </a:cubicBezTo>
                  <a:lnTo>
                    <a:pt x="165596" y="263777"/>
                  </a:lnTo>
                  <a:cubicBezTo>
                    <a:pt x="170494" y="264812"/>
                    <a:pt x="175203" y="266505"/>
                    <a:pt x="179442" y="268856"/>
                  </a:cubicBezTo>
                  <a:cubicBezTo>
                    <a:pt x="164088" y="277793"/>
                    <a:pt x="152126" y="292279"/>
                    <a:pt x="146662" y="310058"/>
                  </a:cubicBezTo>
                  <a:lnTo>
                    <a:pt x="123867" y="384088"/>
                  </a:lnTo>
                  <a:lnTo>
                    <a:pt x="27883" y="384088"/>
                  </a:lnTo>
                  <a:cubicBezTo>
                    <a:pt x="19499" y="384088"/>
                    <a:pt x="11587" y="380325"/>
                    <a:pt x="6312" y="373835"/>
                  </a:cubicBezTo>
                  <a:cubicBezTo>
                    <a:pt x="1037" y="367438"/>
                    <a:pt x="-1129" y="358972"/>
                    <a:pt x="566" y="350788"/>
                  </a:cubicBezTo>
                  <a:lnTo>
                    <a:pt x="10268" y="301968"/>
                  </a:lnTo>
                  <a:cubicBezTo>
                    <a:pt x="14130" y="282684"/>
                    <a:pt x="29202" y="267634"/>
                    <a:pt x="48606" y="263777"/>
                  </a:cubicBezTo>
                  <a:lnTo>
                    <a:pt x="61699" y="261237"/>
                  </a:lnTo>
                  <a:cubicBezTo>
                    <a:pt x="69328" y="259732"/>
                    <a:pt x="75263" y="253806"/>
                    <a:pt x="76770" y="246281"/>
                  </a:cubicBezTo>
                  <a:lnTo>
                    <a:pt x="79313" y="234240"/>
                  </a:lnTo>
                  <a:cubicBezTo>
                    <a:pt x="80067" y="230383"/>
                    <a:pt x="78654" y="226338"/>
                    <a:pt x="75639" y="223893"/>
                  </a:cubicBezTo>
                  <a:cubicBezTo>
                    <a:pt x="63771" y="214016"/>
                    <a:pt x="52939" y="199623"/>
                    <a:pt x="46628" y="182503"/>
                  </a:cubicBezTo>
                  <a:cubicBezTo>
                    <a:pt x="37867" y="180904"/>
                    <a:pt x="29861" y="172532"/>
                    <a:pt x="27318" y="160962"/>
                  </a:cubicBezTo>
                  <a:cubicBezTo>
                    <a:pt x="24115" y="146664"/>
                    <a:pt x="30426" y="133118"/>
                    <a:pt x="41447" y="130673"/>
                  </a:cubicBezTo>
                  <a:cubicBezTo>
                    <a:pt x="41541" y="130673"/>
                    <a:pt x="41729" y="130673"/>
                    <a:pt x="41824" y="130673"/>
                  </a:cubicBezTo>
                  <a:cubicBezTo>
                    <a:pt x="45403" y="93516"/>
                    <a:pt x="60192" y="66049"/>
                    <a:pt x="107100" y="66049"/>
                  </a:cubicBezTo>
                  <a:close/>
                  <a:moveTo>
                    <a:pt x="298626" y="0"/>
                  </a:moveTo>
                  <a:lnTo>
                    <a:pt x="315956" y="0"/>
                  </a:lnTo>
                  <a:cubicBezTo>
                    <a:pt x="363426" y="0"/>
                    <a:pt x="401854" y="38378"/>
                    <a:pt x="401854" y="85787"/>
                  </a:cubicBezTo>
                  <a:lnTo>
                    <a:pt x="401854" y="95476"/>
                  </a:lnTo>
                  <a:cubicBezTo>
                    <a:pt x="417301" y="99238"/>
                    <a:pt x="426154" y="118522"/>
                    <a:pt x="421633" y="138840"/>
                  </a:cubicBezTo>
                  <a:cubicBezTo>
                    <a:pt x="420880" y="142602"/>
                    <a:pt x="419467" y="146083"/>
                    <a:pt x="417960" y="149281"/>
                  </a:cubicBezTo>
                  <a:cubicBezTo>
                    <a:pt x="417677" y="149939"/>
                    <a:pt x="417395" y="150504"/>
                    <a:pt x="417112" y="151068"/>
                  </a:cubicBezTo>
                  <a:cubicBezTo>
                    <a:pt x="415417" y="154172"/>
                    <a:pt x="413533" y="157088"/>
                    <a:pt x="411273" y="159534"/>
                  </a:cubicBezTo>
                  <a:cubicBezTo>
                    <a:pt x="411179" y="159628"/>
                    <a:pt x="410990" y="159816"/>
                    <a:pt x="410896" y="159910"/>
                  </a:cubicBezTo>
                  <a:cubicBezTo>
                    <a:pt x="406092" y="165084"/>
                    <a:pt x="400159" y="168658"/>
                    <a:pt x="394037" y="169787"/>
                  </a:cubicBezTo>
                  <a:cubicBezTo>
                    <a:pt x="391494" y="176654"/>
                    <a:pt x="388385" y="183332"/>
                    <a:pt x="384900" y="189541"/>
                  </a:cubicBezTo>
                  <a:cubicBezTo>
                    <a:pt x="384806" y="189635"/>
                    <a:pt x="384806" y="189729"/>
                    <a:pt x="384712" y="189823"/>
                  </a:cubicBezTo>
                  <a:cubicBezTo>
                    <a:pt x="381227" y="196031"/>
                    <a:pt x="377460" y="201769"/>
                    <a:pt x="373316" y="207131"/>
                  </a:cubicBezTo>
                  <a:cubicBezTo>
                    <a:pt x="373127" y="207413"/>
                    <a:pt x="372939" y="207601"/>
                    <a:pt x="372750" y="207789"/>
                  </a:cubicBezTo>
                  <a:cubicBezTo>
                    <a:pt x="368700" y="213057"/>
                    <a:pt x="364368" y="217948"/>
                    <a:pt x="359847" y="222275"/>
                  </a:cubicBezTo>
                  <a:cubicBezTo>
                    <a:pt x="359658" y="222463"/>
                    <a:pt x="359376" y="222651"/>
                    <a:pt x="359188" y="222934"/>
                  </a:cubicBezTo>
                  <a:cubicBezTo>
                    <a:pt x="354667" y="227261"/>
                    <a:pt x="349957" y="231211"/>
                    <a:pt x="345154" y="234598"/>
                  </a:cubicBezTo>
                  <a:lnTo>
                    <a:pt x="345625" y="236855"/>
                  </a:lnTo>
                  <a:cubicBezTo>
                    <a:pt x="346567" y="236385"/>
                    <a:pt x="347603" y="235915"/>
                    <a:pt x="348639" y="235538"/>
                  </a:cubicBezTo>
                  <a:cubicBezTo>
                    <a:pt x="350899" y="234786"/>
                    <a:pt x="353065" y="234033"/>
                    <a:pt x="355514" y="234033"/>
                  </a:cubicBezTo>
                  <a:cubicBezTo>
                    <a:pt x="359470" y="234033"/>
                    <a:pt x="363238" y="235162"/>
                    <a:pt x="366628" y="237326"/>
                  </a:cubicBezTo>
                  <a:cubicBezTo>
                    <a:pt x="366628" y="237326"/>
                    <a:pt x="380756" y="246450"/>
                    <a:pt x="385371" y="249648"/>
                  </a:cubicBezTo>
                  <a:cubicBezTo>
                    <a:pt x="401854" y="261030"/>
                    <a:pt x="399876" y="279373"/>
                    <a:pt x="399876" y="279373"/>
                  </a:cubicBezTo>
                  <a:cubicBezTo>
                    <a:pt x="410990" y="279655"/>
                    <a:pt x="421822" y="283041"/>
                    <a:pt x="430016" y="289814"/>
                  </a:cubicBezTo>
                  <a:cubicBezTo>
                    <a:pt x="445180" y="302324"/>
                    <a:pt x="447535" y="313330"/>
                    <a:pt x="448382" y="316058"/>
                  </a:cubicBezTo>
                  <a:lnTo>
                    <a:pt x="481630" y="424515"/>
                  </a:lnTo>
                  <a:cubicBezTo>
                    <a:pt x="482855" y="428371"/>
                    <a:pt x="483608" y="432416"/>
                    <a:pt x="483891" y="436461"/>
                  </a:cubicBezTo>
                  <a:cubicBezTo>
                    <a:pt x="484644" y="448595"/>
                    <a:pt x="481159" y="460730"/>
                    <a:pt x="473718" y="470700"/>
                  </a:cubicBezTo>
                  <a:cubicBezTo>
                    <a:pt x="466372" y="480671"/>
                    <a:pt x="455823" y="487538"/>
                    <a:pt x="443956" y="490360"/>
                  </a:cubicBezTo>
                  <a:cubicBezTo>
                    <a:pt x="440000" y="491301"/>
                    <a:pt x="435950" y="491771"/>
                    <a:pt x="431805" y="491771"/>
                  </a:cubicBezTo>
                  <a:lnTo>
                    <a:pt x="325375" y="491771"/>
                  </a:lnTo>
                  <a:lnTo>
                    <a:pt x="337430" y="415296"/>
                  </a:lnTo>
                  <a:cubicBezTo>
                    <a:pt x="338749" y="406454"/>
                    <a:pt x="337807" y="397424"/>
                    <a:pt x="334605" y="389052"/>
                  </a:cubicBezTo>
                  <a:lnTo>
                    <a:pt x="323962" y="360927"/>
                  </a:lnTo>
                  <a:lnTo>
                    <a:pt x="337430" y="347476"/>
                  </a:lnTo>
                  <a:lnTo>
                    <a:pt x="307196" y="317281"/>
                  </a:lnTo>
                  <a:lnTo>
                    <a:pt x="276868" y="347476"/>
                  </a:lnTo>
                  <a:lnTo>
                    <a:pt x="290337" y="360927"/>
                  </a:lnTo>
                  <a:lnTo>
                    <a:pt x="279694" y="389052"/>
                  </a:lnTo>
                  <a:cubicBezTo>
                    <a:pt x="276586" y="397424"/>
                    <a:pt x="275644" y="406454"/>
                    <a:pt x="276963" y="415296"/>
                  </a:cubicBezTo>
                  <a:lnTo>
                    <a:pt x="288736" y="491771"/>
                  </a:lnTo>
                  <a:lnTo>
                    <a:pt x="182493" y="491771"/>
                  </a:lnTo>
                  <a:cubicBezTo>
                    <a:pt x="178443" y="491771"/>
                    <a:pt x="174299" y="491301"/>
                    <a:pt x="170437" y="490360"/>
                  </a:cubicBezTo>
                  <a:cubicBezTo>
                    <a:pt x="158570" y="487538"/>
                    <a:pt x="148021" y="480671"/>
                    <a:pt x="140675" y="470700"/>
                  </a:cubicBezTo>
                  <a:cubicBezTo>
                    <a:pt x="130785" y="457343"/>
                    <a:pt x="127865" y="440223"/>
                    <a:pt x="132669" y="424515"/>
                  </a:cubicBezTo>
                  <a:lnTo>
                    <a:pt x="166011" y="316058"/>
                  </a:lnTo>
                  <a:cubicBezTo>
                    <a:pt x="166858" y="313330"/>
                    <a:pt x="170908" y="300631"/>
                    <a:pt x="184377" y="289814"/>
                  </a:cubicBezTo>
                  <a:cubicBezTo>
                    <a:pt x="192666" y="283229"/>
                    <a:pt x="203403" y="279655"/>
                    <a:pt x="214517" y="279373"/>
                  </a:cubicBezTo>
                  <a:lnTo>
                    <a:pt x="214517" y="279279"/>
                  </a:lnTo>
                  <a:cubicBezTo>
                    <a:pt x="214140" y="273447"/>
                    <a:pt x="211880" y="260654"/>
                    <a:pt x="229022" y="249648"/>
                  </a:cubicBezTo>
                  <a:cubicBezTo>
                    <a:pt x="233731" y="246638"/>
                    <a:pt x="247765" y="237326"/>
                    <a:pt x="247765" y="237326"/>
                  </a:cubicBezTo>
                  <a:cubicBezTo>
                    <a:pt x="251061" y="235162"/>
                    <a:pt x="254923" y="234033"/>
                    <a:pt x="258879" y="234033"/>
                  </a:cubicBezTo>
                  <a:cubicBezTo>
                    <a:pt x="261328" y="234033"/>
                    <a:pt x="263494" y="234786"/>
                    <a:pt x="265754" y="235538"/>
                  </a:cubicBezTo>
                  <a:cubicBezTo>
                    <a:pt x="266790" y="236009"/>
                    <a:pt x="267826" y="236385"/>
                    <a:pt x="268768" y="236855"/>
                  </a:cubicBezTo>
                  <a:lnTo>
                    <a:pt x="269239" y="234598"/>
                  </a:lnTo>
                  <a:cubicBezTo>
                    <a:pt x="264436" y="231211"/>
                    <a:pt x="259726" y="227261"/>
                    <a:pt x="255205" y="222934"/>
                  </a:cubicBezTo>
                  <a:cubicBezTo>
                    <a:pt x="254923" y="222651"/>
                    <a:pt x="254735" y="222463"/>
                    <a:pt x="254546" y="222275"/>
                  </a:cubicBezTo>
                  <a:cubicBezTo>
                    <a:pt x="250025" y="217948"/>
                    <a:pt x="245693" y="213057"/>
                    <a:pt x="241548" y="207789"/>
                  </a:cubicBezTo>
                  <a:cubicBezTo>
                    <a:pt x="241454" y="207601"/>
                    <a:pt x="241266" y="207413"/>
                    <a:pt x="241077" y="207225"/>
                  </a:cubicBezTo>
                  <a:cubicBezTo>
                    <a:pt x="236933" y="201769"/>
                    <a:pt x="233072" y="196031"/>
                    <a:pt x="229681" y="189823"/>
                  </a:cubicBezTo>
                  <a:cubicBezTo>
                    <a:pt x="229587" y="189729"/>
                    <a:pt x="229587" y="189635"/>
                    <a:pt x="229493" y="189635"/>
                  </a:cubicBezTo>
                  <a:cubicBezTo>
                    <a:pt x="226008" y="183332"/>
                    <a:pt x="222899" y="176654"/>
                    <a:pt x="220356" y="169787"/>
                  </a:cubicBezTo>
                  <a:cubicBezTo>
                    <a:pt x="214140" y="168658"/>
                    <a:pt x="208301" y="165084"/>
                    <a:pt x="203497" y="159910"/>
                  </a:cubicBezTo>
                  <a:cubicBezTo>
                    <a:pt x="203309" y="159722"/>
                    <a:pt x="203214" y="159628"/>
                    <a:pt x="203120" y="159534"/>
                  </a:cubicBezTo>
                  <a:cubicBezTo>
                    <a:pt x="200860" y="157088"/>
                    <a:pt x="198976" y="154172"/>
                    <a:pt x="197281" y="151068"/>
                  </a:cubicBezTo>
                  <a:cubicBezTo>
                    <a:pt x="196998" y="150504"/>
                    <a:pt x="196716" y="149939"/>
                    <a:pt x="196433" y="149281"/>
                  </a:cubicBezTo>
                  <a:cubicBezTo>
                    <a:pt x="194832" y="146083"/>
                    <a:pt x="193513" y="142602"/>
                    <a:pt x="192666" y="138840"/>
                  </a:cubicBezTo>
                  <a:cubicBezTo>
                    <a:pt x="188145" y="118428"/>
                    <a:pt x="197092" y="99050"/>
                    <a:pt x="212727" y="95476"/>
                  </a:cubicBezTo>
                  <a:lnTo>
                    <a:pt x="212727" y="85787"/>
                  </a:lnTo>
                  <a:cubicBezTo>
                    <a:pt x="212727" y="38378"/>
                    <a:pt x="251155" y="0"/>
                    <a:pt x="298626" y="0"/>
                  </a:cubicBezTo>
                  <a:close/>
                </a:path>
              </a:pathLst>
            </a:custGeom>
            <a:solidFill>
              <a:schemeClr val="tx1"/>
            </a:solidFill>
            <a:ln>
              <a:noFill/>
            </a:ln>
          </p:spPr>
        </p:sp>
      </p:grpSp>
      <p:grpSp>
        <p:nvGrpSpPr>
          <p:cNvPr id="63" name="组合 62"/>
          <p:cNvGrpSpPr/>
          <p:nvPr/>
        </p:nvGrpSpPr>
        <p:grpSpPr>
          <a:xfrm>
            <a:off x="5220072" y="1208306"/>
            <a:ext cx="3051596" cy="1732224"/>
            <a:chOff x="5220072" y="1055906"/>
            <a:chExt cx="3051596" cy="1732224"/>
          </a:xfrm>
        </p:grpSpPr>
        <p:grpSp>
          <p:nvGrpSpPr>
            <p:cNvPr id="58" name="组合 57"/>
            <p:cNvGrpSpPr/>
            <p:nvPr/>
          </p:nvGrpSpPr>
          <p:grpSpPr>
            <a:xfrm>
              <a:off x="5220072" y="1055906"/>
              <a:ext cx="3051596" cy="1732224"/>
              <a:chOff x="2948257" y="10515676"/>
              <a:chExt cx="8137592" cy="4619263"/>
            </a:xfrm>
          </p:grpSpPr>
          <p:sp>
            <p:nvSpPr>
              <p:cNvPr id="60" name="圆角矩形 59"/>
              <p:cNvSpPr/>
              <p:nvPr/>
            </p:nvSpPr>
            <p:spPr bwMode="auto">
              <a:xfrm>
                <a:off x="2948257" y="10515676"/>
                <a:ext cx="8137592" cy="4234268"/>
              </a:xfrm>
              <a:prstGeom prst="roundRect">
                <a:avLst>
                  <a:gd name="adj" fmla="val 10568"/>
                </a:avLst>
              </a:prstGeom>
              <a:solidFill>
                <a:schemeClr val="bg1"/>
              </a:solidFill>
              <a:ln w="7938" cap="flat">
                <a:solidFill>
                  <a:schemeClr val="bg1">
                    <a:lumMod val="65000"/>
                  </a:schemeClr>
                </a:solidFill>
                <a:prstDash val="solid"/>
                <a:miter lim="800000"/>
              </a:ln>
              <a:effectLst/>
            </p:spPr>
            <p:txBody>
              <a:bodyPr vert="horz" wrap="square" lIns="91440" tIns="45720" rIns="91440" bIns="45720" numCol="1" anchor="ctr" anchorCtr="0" compatLnSpc="1"/>
              <a:lstStyle/>
              <a:p>
                <a:pPr algn="ctr" defTabSz="342900">
                  <a:defRPr/>
                </a:pPr>
                <a:endParaRPr lang="zh-CN" altLang="en-US" sz="1700" b="1" kern="0" dirty="0">
                  <a:solidFill>
                    <a:schemeClr val="bg1"/>
                  </a:solidFill>
                  <a:latin typeface="微软雅黑" panose="020B0503020204020204" pitchFamily="34" charset="-122"/>
                  <a:ea typeface="微软雅黑" panose="020B0503020204020204" pitchFamily="34" charset="-122"/>
                </a:endParaRPr>
              </a:p>
            </p:txBody>
          </p:sp>
          <p:sp>
            <p:nvSpPr>
              <p:cNvPr id="61" name="TextBox 60"/>
              <p:cNvSpPr txBox="1"/>
              <p:nvPr/>
            </p:nvSpPr>
            <p:spPr>
              <a:xfrm>
                <a:off x="3910815" y="10534921"/>
                <a:ext cx="4760274" cy="114902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r>
                  <a:rPr lang="zh-CN" altLang="en-US" sz="1200" b="1" dirty="0">
                    <a:solidFill>
                      <a:srgbClr val="258EA1"/>
                    </a:solidFill>
                    <a:latin typeface="微软雅黑" panose="020B0503020204020204" pitchFamily="34" charset="-122"/>
                    <a:ea typeface="微软雅黑" panose="020B0503020204020204" pitchFamily="34" charset="-122"/>
                    <a:sym typeface="Calibri" panose="020F0502020204030204"/>
                  </a:rPr>
                  <a:t>面向施工方的赢利方式</a:t>
                </a:r>
                <a:endParaRPr lang="zh-CN" altLang="en-US" sz="12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62" name="TextBox 61"/>
              <p:cNvSpPr txBox="1"/>
              <p:nvPr/>
            </p:nvSpPr>
            <p:spPr>
              <a:xfrm>
                <a:off x="3220548" y="11228236"/>
                <a:ext cx="7865301" cy="39067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项目提成：</a:t>
                </a:r>
                <a:r>
                  <a:rPr lang="zh-CN" altLang="en-US" sz="1100" i="1" dirty="0">
                    <a:latin typeface="微软雅黑" panose="020B0503020204020204" pitchFamily="34" charset="-122"/>
                    <a:ea typeface="微软雅黑" panose="020B0503020204020204" pitchFamily="34" charset="-122"/>
                  </a:rPr>
                  <a:t>充电站建设或维修项目收益提成</a:t>
                </a:r>
                <a:endParaRPr lang="en-US" altLang="zh-CN" sz="1100"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广告收益：</a:t>
                </a:r>
                <a:r>
                  <a:rPr lang="zh-CN" altLang="en-US" sz="1100" i="1" dirty="0">
                    <a:latin typeface="微软雅黑" panose="020B0503020204020204" pitchFamily="34" charset="-122"/>
                    <a:ea typeface="微软雅黑" panose="020B0503020204020204" pitchFamily="34" charset="-122"/>
                  </a:rPr>
                  <a:t>提供信息发布、项目交易撮合等广告服务收益</a:t>
                </a:r>
                <a:endParaRPr lang="en-US" altLang="zh-CN" sz="1100"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数据服务：</a:t>
                </a:r>
                <a:r>
                  <a:rPr lang="zh-CN" altLang="en-US" sz="1100" i="1" dirty="0">
                    <a:latin typeface="微软雅黑" panose="020B0503020204020204" pitchFamily="34" charset="-122"/>
                    <a:ea typeface="微软雅黑" panose="020B0503020204020204" pitchFamily="34" charset="-122"/>
                  </a:rPr>
                  <a:t>提供相关运营、安装、维护等数据分析服务</a:t>
                </a:r>
                <a:endParaRPr lang="en-US" altLang="zh-CN" sz="1100" i="1" dirty="0">
                  <a:latin typeface="微软雅黑" panose="020B0503020204020204" pitchFamily="34" charset="-122"/>
                  <a:ea typeface="微软雅黑" panose="020B0503020204020204" pitchFamily="34" charset="-122"/>
                </a:endParaRPr>
              </a:p>
            </p:txBody>
          </p:sp>
        </p:grpSp>
        <p:pic>
          <p:nvPicPr>
            <p:cNvPr id="3" name="图片 2"/>
            <p:cNvPicPr>
              <a:picLocks noChangeAspect="1"/>
            </p:cNvPicPr>
            <p:nvPr/>
          </p:nvPicPr>
          <p:blipFill>
            <a:blip r:embed="rId1" cstate="print">
              <a:extLst>
                <a:ext uri="{28A0092B-C50C-407E-A947-70E740481C1C}">
                  <a14:useLocalDpi xmlns:a14="http://schemas.microsoft.com/office/drawing/2010/main" val="0"/>
                </a:ext>
              </a:extLst>
            </a:blip>
            <a:stretch>
              <a:fillRect/>
            </a:stretch>
          </p:blipFill>
          <p:spPr>
            <a:xfrm>
              <a:off x="5312656" y="1144580"/>
              <a:ext cx="267595" cy="267970"/>
            </a:xfrm>
            <a:prstGeom prst="rect">
              <a:avLst/>
            </a:prstGeom>
          </p:spPr>
        </p:pic>
      </p:grpSp>
      <p:grpSp>
        <p:nvGrpSpPr>
          <p:cNvPr id="83" name="组合 82"/>
          <p:cNvGrpSpPr/>
          <p:nvPr/>
        </p:nvGrpSpPr>
        <p:grpSpPr>
          <a:xfrm>
            <a:off x="803201" y="3065300"/>
            <a:ext cx="3051596" cy="1732224"/>
            <a:chOff x="803201" y="2912900"/>
            <a:chExt cx="3051596" cy="1732224"/>
          </a:xfrm>
        </p:grpSpPr>
        <p:grpSp>
          <p:nvGrpSpPr>
            <p:cNvPr id="77" name="组合 76"/>
            <p:cNvGrpSpPr/>
            <p:nvPr/>
          </p:nvGrpSpPr>
          <p:grpSpPr>
            <a:xfrm>
              <a:off x="803201" y="2912900"/>
              <a:ext cx="3051596" cy="1732224"/>
              <a:chOff x="2948257" y="10515676"/>
              <a:chExt cx="8137592" cy="4619263"/>
            </a:xfrm>
          </p:grpSpPr>
          <p:sp>
            <p:nvSpPr>
              <p:cNvPr id="79" name="圆角矩形 78"/>
              <p:cNvSpPr/>
              <p:nvPr/>
            </p:nvSpPr>
            <p:spPr bwMode="auto">
              <a:xfrm>
                <a:off x="2948257" y="10515676"/>
                <a:ext cx="8137592" cy="4259852"/>
              </a:xfrm>
              <a:prstGeom prst="roundRect">
                <a:avLst>
                  <a:gd name="adj" fmla="val 10568"/>
                </a:avLst>
              </a:prstGeom>
              <a:solidFill>
                <a:schemeClr val="bg1"/>
              </a:solidFill>
              <a:ln w="7938" cap="flat">
                <a:solidFill>
                  <a:schemeClr val="bg1">
                    <a:lumMod val="65000"/>
                  </a:schemeClr>
                </a:solidFill>
                <a:prstDash val="solid"/>
                <a:miter lim="800000"/>
              </a:ln>
              <a:effectLst/>
            </p:spPr>
            <p:txBody>
              <a:bodyPr vert="horz" wrap="square" lIns="91440" tIns="45720" rIns="91440" bIns="45720" numCol="1" anchor="ctr" anchorCtr="0" compatLnSpc="1"/>
              <a:lstStyle/>
              <a:p>
                <a:pPr algn="ctr" defTabSz="342900">
                  <a:defRPr/>
                </a:pPr>
                <a:endParaRPr lang="zh-CN" altLang="en-US" sz="1700" b="1" kern="0" dirty="0">
                  <a:solidFill>
                    <a:schemeClr val="bg1"/>
                  </a:solidFill>
                  <a:latin typeface="微软雅黑" panose="020B0503020204020204" pitchFamily="34" charset="-122"/>
                  <a:ea typeface="微软雅黑" panose="020B0503020204020204" pitchFamily="34" charset="-122"/>
                </a:endParaRPr>
              </a:p>
            </p:txBody>
          </p:sp>
          <p:sp>
            <p:nvSpPr>
              <p:cNvPr id="80" name="TextBox 79"/>
              <p:cNvSpPr txBox="1"/>
              <p:nvPr/>
            </p:nvSpPr>
            <p:spPr>
              <a:xfrm>
                <a:off x="3910815" y="10534921"/>
                <a:ext cx="4760274" cy="114902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r>
                  <a:rPr lang="zh-CN" altLang="en-US" sz="1200" b="1" dirty="0">
                    <a:solidFill>
                      <a:srgbClr val="258EA1"/>
                    </a:solidFill>
                    <a:latin typeface="微软雅黑" panose="020B0503020204020204" pitchFamily="34" charset="-122"/>
                    <a:ea typeface="微软雅黑" panose="020B0503020204020204" pitchFamily="34" charset="-122"/>
                    <a:sym typeface="Calibri" panose="020F0502020204030204"/>
                  </a:rPr>
                  <a:t>面向制造商的赢利方式</a:t>
                </a:r>
                <a:endParaRPr lang="zh-CN" altLang="en-US" sz="12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81" name="TextBox 80"/>
              <p:cNvSpPr txBox="1"/>
              <p:nvPr/>
            </p:nvSpPr>
            <p:spPr>
              <a:xfrm>
                <a:off x="3220548" y="11228236"/>
                <a:ext cx="7865301" cy="39067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交易提成：</a:t>
                </a:r>
                <a:r>
                  <a:rPr lang="zh-CN" altLang="en-US" sz="1100" i="1" dirty="0">
                    <a:latin typeface="微软雅黑" panose="020B0503020204020204" pitchFamily="34" charset="-122"/>
                    <a:ea typeface="微软雅黑" panose="020B0503020204020204" pitchFamily="34" charset="-122"/>
                  </a:rPr>
                  <a:t>充电桩设备销售收益提成</a:t>
                </a:r>
                <a:endParaRPr lang="en-US" altLang="zh-CN" sz="1100" b="1"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广告收益：</a:t>
                </a:r>
                <a:r>
                  <a:rPr lang="zh-CN" altLang="en-US" sz="1100" i="1" dirty="0">
                    <a:latin typeface="微软雅黑" panose="020B0503020204020204" pitchFamily="34" charset="-122"/>
                    <a:ea typeface="微软雅黑" panose="020B0503020204020204" pitchFamily="34" charset="-122"/>
                  </a:rPr>
                  <a:t>利用充电桩桩体和屏幕提供广告服务等</a:t>
                </a:r>
                <a:endParaRPr lang="en-US" altLang="zh-CN" sz="1100"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数据服务：</a:t>
                </a:r>
                <a:r>
                  <a:rPr lang="zh-CN" altLang="en-US" sz="1100" i="1" dirty="0">
                    <a:latin typeface="微软雅黑" panose="020B0503020204020204" pitchFamily="34" charset="-122"/>
                    <a:ea typeface="微软雅黑" panose="020B0503020204020204" pitchFamily="34" charset="-122"/>
                  </a:rPr>
                  <a:t>提供相关设备数据分析服务</a:t>
                </a:r>
                <a:endParaRPr lang="en-US" altLang="zh-CN" sz="1100"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智能改造：</a:t>
                </a:r>
                <a:r>
                  <a:rPr lang="zh-CN" altLang="en-US" sz="1100" i="1" dirty="0">
                    <a:latin typeface="微软雅黑" panose="020B0503020204020204" pitchFamily="34" charset="-122"/>
                    <a:ea typeface="微软雅黑" panose="020B0503020204020204" pitchFamily="34" charset="-122"/>
                  </a:rPr>
                  <a:t>为制造商提供智能制造工厂改造服务，并获取收益</a:t>
                </a:r>
                <a:endParaRPr lang="en-US" altLang="zh-CN" sz="1100" i="1" dirty="0">
                  <a:latin typeface="微软雅黑" panose="020B0503020204020204" pitchFamily="34" charset="-122"/>
                  <a:ea typeface="微软雅黑" panose="020B0503020204020204" pitchFamily="34" charset="-122"/>
                </a:endParaRPr>
              </a:p>
            </p:txBody>
          </p:sp>
        </p:grpSp>
        <p:pic>
          <p:nvPicPr>
            <p:cNvPr id="82" name="图片 81"/>
            <p:cNvPicPr>
              <a:picLocks noChangeAspect="1"/>
            </p:cNvPicPr>
            <p:nvPr/>
          </p:nvPicPr>
          <p:blipFill>
            <a:blip r:embed="rId2" cstate="print">
              <a:extLst>
                <a:ext uri="{28A0092B-C50C-407E-A947-70E740481C1C}">
                  <a14:useLocalDpi xmlns:a14="http://schemas.microsoft.com/office/drawing/2010/main" val="0"/>
                </a:ext>
              </a:extLst>
            </a:blip>
            <a:stretch>
              <a:fillRect/>
            </a:stretch>
          </p:blipFill>
          <p:spPr>
            <a:xfrm>
              <a:off x="879139" y="2983203"/>
              <a:ext cx="247561" cy="247561"/>
            </a:xfrm>
            <a:prstGeom prst="rect">
              <a:avLst/>
            </a:prstGeom>
          </p:spPr>
        </p:pic>
      </p:grpSp>
      <p:pic>
        <p:nvPicPr>
          <p:cNvPr id="90" name="图片 89"/>
          <p:cNvPicPr>
            <a:picLocks noChangeAspect="1"/>
          </p:cNvPicPr>
          <p:nvPr/>
        </p:nvPicPr>
        <p:blipFill>
          <a:blip r:embed="rId3" cstate="print">
            <a:extLst>
              <a:ext uri="{28A0092B-C50C-407E-A947-70E740481C1C}">
                <a14:useLocalDpi xmlns:a14="http://schemas.microsoft.com/office/drawing/2010/main" val="0"/>
              </a:ext>
            </a:extLst>
          </a:blip>
          <a:stretch>
            <a:fillRect/>
          </a:stretch>
        </p:blipFill>
        <p:spPr>
          <a:xfrm>
            <a:off x="3895698" y="2404657"/>
            <a:ext cx="1295454" cy="1077137"/>
          </a:xfrm>
          <a:prstGeom prst="rect">
            <a:avLst/>
          </a:prstGeom>
        </p:spPr>
      </p:pic>
      <p:grpSp>
        <p:nvGrpSpPr>
          <p:cNvPr id="92" name="组合 91"/>
          <p:cNvGrpSpPr/>
          <p:nvPr/>
        </p:nvGrpSpPr>
        <p:grpSpPr>
          <a:xfrm>
            <a:off x="5220072" y="3065300"/>
            <a:ext cx="3051596" cy="1732224"/>
            <a:chOff x="5220072" y="3065300"/>
            <a:chExt cx="3051596" cy="1732224"/>
          </a:xfrm>
        </p:grpSpPr>
        <p:grpSp>
          <p:nvGrpSpPr>
            <p:cNvPr id="85" name="组合 84"/>
            <p:cNvGrpSpPr/>
            <p:nvPr/>
          </p:nvGrpSpPr>
          <p:grpSpPr>
            <a:xfrm>
              <a:off x="5220072" y="3065300"/>
              <a:ext cx="3051596" cy="1732224"/>
              <a:chOff x="2948257" y="10515676"/>
              <a:chExt cx="8137592" cy="4619263"/>
            </a:xfrm>
          </p:grpSpPr>
          <p:sp>
            <p:nvSpPr>
              <p:cNvPr id="87" name="圆角矩形 86"/>
              <p:cNvSpPr/>
              <p:nvPr/>
            </p:nvSpPr>
            <p:spPr bwMode="auto">
              <a:xfrm>
                <a:off x="2948257" y="10515676"/>
                <a:ext cx="8137592" cy="4234268"/>
              </a:xfrm>
              <a:prstGeom prst="roundRect">
                <a:avLst>
                  <a:gd name="adj" fmla="val 10568"/>
                </a:avLst>
              </a:prstGeom>
              <a:solidFill>
                <a:schemeClr val="bg1"/>
              </a:solidFill>
              <a:ln w="7938" cap="flat">
                <a:solidFill>
                  <a:schemeClr val="bg1">
                    <a:lumMod val="65000"/>
                  </a:schemeClr>
                </a:solidFill>
                <a:prstDash val="solid"/>
                <a:miter lim="800000"/>
              </a:ln>
              <a:effectLst/>
            </p:spPr>
            <p:txBody>
              <a:bodyPr vert="horz" wrap="square" lIns="91440" tIns="45720" rIns="91440" bIns="45720" numCol="1" anchor="ctr" anchorCtr="0" compatLnSpc="1"/>
              <a:lstStyle/>
              <a:p>
                <a:pPr algn="ctr" defTabSz="342900">
                  <a:defRPr/>
                </a:pPr>
                <a:endParaRPr lang="zh-CN" altLang="en-US" sz="1700" b="1" kern="0" dirty="0">
                  <a:solidFill>
                    <a:schemeClr val="bg1"/>
                  </a:solidFill>
                  <a:latin typeface="微软雅黑" panose="020B0503020204020204" pitchFamily="34" charset="-122"/>
                  <a:ea typeface="微软雅黑" panose="020B0503020204020204" pitchFamily="34" charset="-122"/>
                </a:endParaRPr>
              </a:p>
            </p:txBody>
          </p:sp>
          <p:sp>
            <p:nvSpPr>
              <p:cNvPr id="88" name="TextBox 87"/>
              <p:cNvSpPr txBox="1"/>
              <p:nvPr/>
            </p:nvSpPr>
            <p:spPr>
              <a:xfrm>
                <a:off x="3910815" y="10534921"/>
                <a:ext cx="4349905" cy="1149026"/>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none" lIns="121919" tIns="121919" rIns="121919" bIns="121919" numCol="1" spcCol="38100" rtlCol="0" anchor="t">
                <a:spAutoFit/>
              </a:bodyPr>
              <a:lstStyle/>
              <a:p>
                <a:r>
                  <a:rPr lang="zh-CN" altLang="en-US" sz="1200" b="1" dirty="0">
                    <a:solidFill>
                      <a:srgbClr val="258EA1"/>
                    </a:solidFill>
                    <a:latin typeface="微软雅黑" panose="020B0503020204020204" pitchFamily="34" charset="-122"/>
                    <a:ea typeface="微软雅黑" panose="020B0503020204020204" pitchFamily="34" charset="-122"/>
                    <a:sym typeface="Calibri" panose="020F0502020204030204"/>
                  </a:rPr>
                  <a:t>其他业务与增值收益</a:t>
                </a:r>
                <a:endParaRPr lang="zh-CN" altLang="en-US" sz="1200" b="1" dirty="0">
                  <a:solidFill>
                    <a:srgbClr val="258EA1"/>
                  </a:solidFill>
                  <a:latin typeface="微软雅黑" panose="020B0503020204020204" pitchFamily="34" charset="-122"/>
                  <a:ea typeface="微软雅黑" panose="020B0503020204020204" pitchFamily="34" charset="-122"/>
                  <a:sym typeface="Calibri" panose="020F0502020204030204"/>
                </a:endParaRPr>
              </a:p>
            </p:txBody>
          </p:sp>
          <p:sp>
            <p:nvSpPr>
              <p:cNvPr id="89" name="TextBox 88"/>
              <p:cNvSpPr txBox="1"/>
              <p:nvPr/>
            </p:nvSpPr>
            <p:spPr>
              <a:xfrm>
                <a:off x="3220548" y="11228236"/>
                <a:ext cx="7865301" cy="3906703"/>
              </a:xfrm>
              <a:prstGeom prst="rect">
                <a:avLst/>
              </a:prstGeom>
              <a:noFill/>
              <a:ln w="25400" cap="flat">
                <a:noFill/>
                <a:miter lim="400000"/>
              </a:ln>
              <a:effectLst/>
              <a:sp3d/>
            </p:spPr>
            <p:style>
              <a:lnRef idx="0">
                <a:scrgbClr r="0" g="0" b="0"/>
              </a:lnRef>
              <a:fillRef idx="0">
                <a:scrgbClr r="0" g="0" b="0"/>
              </a:fillRef>
              <a:effectRef idx="0">
                <a:scrgbClr r="0" g="0" b="0"/>
              </a:effectRef>
              <a:fontRef idx="none"/>
            </p:style>
            <p:txBody>
              <a:bodyPr rot="0" spcFirstLastPara="1" vertOverflow="overflow" horzOverflow="overflow" vert="horz" wrap="square" lIns="121919" tIns="121919" rIns="121919" bIns="121919" numCol="1" spcCol="38100" rtlCol="0" anchor="t">
                <a:spAutoFit/>
              </a:bodyPr>
              <a:lstStyle/>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保险服务：</a:t>
                </a:r>
                <a:r>
                  <a:rPr lang="zh-CN" altLang="en-US" sz="1100" dirty="0">
                    <a:latin typeface="微软雅黑" panose="020B0503020204020204" pitchFamily="34" charset="-122"/>
                    <a:ea typeface="微软雅黑" panose="020B0503020204020204" pitchFamily="34" charset="-122"/>
                  </a:rPr>
                  <a:t>车主、车辆、设备等保险</a:t>
                </a:r>
                <a:endParaRPr lang="en-US" altLang="zh-CN" sz="1100"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金融服务收益：</a:t>
                </a:r>
                <a:r>
                  <a:rPr lang="zh-CN" altLang="en-US" sz="1100" i="1" dirty="0">
                    <a:latin typeface="微软雅黑" panose="020B0503020204020204" pitchFamily="34" charset="-122"/>
                    <a:ea typeface="微软雅黑" panose="020B0503020204020204" pitchFamily="34" charset="-122"/>
                  </a:rPr>
                  <a:t>平台为客户、供应商、制造商提供金融服务并获取收益</a:t>
                </a:r>
                <a:endParaRPr lang="en-US" altLang="zh-CN" sz="1100"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大数据分析：</a:t>
                </a:r>
                <a:r>
                  <a:rPr lang="zh-CN" altLang="en-US" sz="1100" i="1" dirty="0">
                    <a:latin typeface="微软雅黑" panose="020B0503020204020204" pitchFamily="34" charset="-122"/>
                    <a:ea typeface="微软雅黑" panose="020B0503020204020204" pitchFamily="34" charset="-122"/>
                  </a:rPr>
                  <a:t>挖掘车辆、车主充电行为、设备等数据，提供大数据增值服务</a:t>
                </a:r>
                <a:endParaRPr lang="en-US" altLang="zh-CN" sz="1100" i="1" dirty="0">
                  <a:latin typeface="微软雅黑" panose="020B0503020204020204" pitchFamily="34" charset="-122"/>
                  <a:ea typeface="微软雅黑" panose="020B0503020204020204" pitchFamily="34" charset="-122"/>
                </a:endParaRPr>
              </a:p>
              <a:p>
                <a:pPr marL="257175" indent="-257175">
                  <a:lnSpc>
                    <a:spcPct val="120000"/>
                  </a:lnSpc>
                  <a:buFont typeface="Wingdings" panose="05000000000000000000" pitchFamily="2" charset="2"/>
                  <a:buChar char="ü"/>
                </a:pPr>
                <a:r>
                  <a:rPr lang="zh-CN" altLang="en-US" sz="1100" b="1" i="1" dirty="0">
                    <a:latin typeface="微软雅黑" panose="020B0503020204020204" pitchFamily="34" charset="-122"/>
                    <a:ea typeface="微软雅黑" panose="020B0503020204020204" pitchFamily="34" charset="-122"/>
                  </a:rPr>
                  <a:t>政府补贴：</a:t>
                </a:r>
                <a:r>
                  <a:rPr lang="zh-CN" altLang="en-US" sz="1100" i="1" dirty="0">
                    <a:latin typeface="微软雅黑" panose="020B0503020204020204" pitchFamily="34" charset="-122"/>
                    <a:ea typeface="微软雅黑" panose="020B0503020204020204" pitchFamily="34" charset="-122"/>
                  </a:rPr>
                  <a:t>从政府获取奖励与补贴</a:t>
                </a:r>
                <a:endParaRPr lang="en-US" altLang="zh-CN" sz="1100" i="1" dirty="0">
                  <a:latin typeface="微软雅黑" panose="020B0503020204020204" pitchFamily="34" charset="-122"/>
                  <a:ea typeface="微软雅黑" panose="020B0503020204020204" pitchFamily="34" charset="-122"/>
                </a:endParaRPr>
              </a:p>
            </p:txBody>
          </p:sp>
        </p:grpSp>
        <p:pic>
          <p:nvPicPr>
            <p:cNvPr id="91" name="图片 90"/>
            <p:cNvPicPr>
              <a:picLocks noChangeAspect="1"/>
            </p:cNvPicPr>
            <p:nvPr/>
          </p:nvPicPr>
          <p:blipFill>
            <a:blip r:embed="rId4" cstate="print">
              <a:extLst>
                <a:ext uri="{28A0092B-C50C-407E-A947-70E740481C1C}">
                  <a14:useLocalDpi xmlns:a14="http://schemas.microsoft.com/office/drawing/2010/main" val="0"/>
                </a:ext>
              </a:extLst>
            </a:blip>
            <a:stretch>
              <a:fillRect/>
            </a:stretch>
          </p:blipFill>
          <p:spPr>
            <a:xfrm>
              <a:off x="5321053" y="3150935"/>
              <a:ext cx="261496" cy="250236"/>
            </a:xfrm>
            <a:prstGeom prst="rect">
              <a:avLst/>
            </a:prstGeom>
          </p:spPr>
        </p:pic>
      </p:grpSp>
    </p:spTree>
  </p:cSld>
  <p:clrMapOvr>
    <a:masterClrMapping/>
  </p:clrMapOvr>
</p:sld>
</file>

<file path=ppt/slides/slide44.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充电桩产业平台盈利模式分析</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9" name="灯片编号占位符 1"/>
          <p:cNvSpPr>
            <a:spLocks noGrp="1"/>
          </p:cNvSpPr>
          <p:nvPr>
            <p:ph type="sldNum" sz="quarter" idx="12"/>
          </p:nvPr>
        </p:nvSpPr>
        <p:spPr>
          <a:xfrm>
            <a:off x="6660704" y="4869656"/>
            <a:ext cx="2483296" cy="273844"/>
          </a:xfrm>
        </p:spPr>
        <p:txBody>
          <a:bodyPr/>
          <a:lstStyle/>
          <a:p>
            <a:fld id="{0C913308-F349-4B6D-A68A-DD1791B4A57B}" type="slidenum">
              <a:rPr lang="zh-CN" altLang="en-US" smtClean="0"/>
            </a:fld>
            <a:endParaRPr lang="zh-CN" altLang="en-US"/>
          </a:p>
        </p:txBody>
      </p:sp>
      <p:graphicFrame>
        <p:nvGraphicFramePr>
          <p:cNvPr id="6" name="表格 5"/>
          <p:cNvGraphicFramePr>
            <a:graphicFrameLocks noGrp="1"/>
          </p:cNvGraphicFramePr>
          <p:nvPr/>
        </p:nvGraphicFramePr>
        <p:xfrm>
          <a:off x="1036223" y="1272055"/>
          <a:ext cx="6951384" cy="2953080"/>
        </p:xfrm>
        <a:graphic>
          <a:graphicData uri="http://schemas.openxmlformats.org/drawingml/2006/table">
            <a:tbl>
              <a:tblPr firstRow="1" bandRow="1">
                <a:tableStyleId>{7DF18680-E054-41AD-8BC1-D1AEF772440D}</a:tableStyleId>
              </a:tblPr>
              <a:tblGrid>
                <a:gridCol w="3475692"/>
                <a:gridCol w="3475692"/>
              </a:tblGrid>
              <a:tr h="492180">
                <a:tc gridSpan="2">
                  <a:txBody>
                    <a:bodyPr/>
                    <a:lstStyle/>
                    <a:p>
                      <a:pPr algn="ctr"/>
                      <a:r>
                        <a:rPr lang="zh-CN" altLang="en-US" dirty="0">
                          <a:latin typeface="微软雅黑" panose="020B0503020204020204" pitchFamily="34" charset="-122"/>
                          <a:ea typeface="微软雅黑" panose="020B0503020204020204" pitchFamily="34" charset="-122"/>
                        </a:rPr>
                        <a:t>平台盈利模式</a:t>
                      </a:r>
                      <a:endParaRPr lang="zh-CN" altLang="en-US" dirty="0">
                        <a:latin typeface="微软雅黑" panose="020B0503020204020204" pitchFamily="34" charset="-122"/>
                        <a:ea typeface="微软雅黑" panose="020B0503020204020204" pitchFamily="34" charset="-122"/>
                      </a:endParaRPr>
                    </a:p>
                  </a:txBody>
                  <a:tcPr anchor="ctr">
                    <a:solidFill>
                      <a:srgbClr val="258EA1"/>
                    </a:solidFill>
                  </a:tcPr>
                </a:tc>
                <a:tc hMerge="1">
                  <a:tcPr/>
                </a:tc>
              </a:tr>
              <a:tr h="492180">
                <a:tc>
                  <a:txBody>
                    <a:bodyPr/>
                    <a:lstStyle/>
                    <a:p>
                      <a:pPr algn="ctr"/>
                      <a:r>
                        <a:rPr lang="zh-CN" altLang="en-US" sz="1600" dirty="0">
                          <a:latin typeface="微软雅黑" panose="020B0503020204020204" pitchFamily="34" charset="-122"/>
                          <a:ea typeface="微软雅黑" panose="020B0503020204020204" pitchFamily="34" charset="-122"/>
                        </a:rPr>
                        <a:t>充电服务费收益</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广告收益</a:t>
                      </a:r>
                      <a:endParaRPr lang="zh-CN" altLang="en-US" sz="1600" dirty="0">
                        <a:latin typeface="微软雅黑" panose="020B0503020204020204" pitchFamily="34" charset="-122"/>
                        <a:ea typeface="微软雅黑" panose="020B0503020204020204" pitchFamily="34" charset="-122"/>
                      </a:endParaRPr>
                    </a:p>
                  </a:txBody>
                  <a:tcPr anchor="ctr"/>
                </a:tc>
              </a:tr>
              <a:tr h="492180">
                <a:tc>
                  <a:txBody>
                    <a:bodyPr/>
                    <a:lstStyle/>
                    <a:p>
                      <a:pPr algn="ctr"/>
                      <a:r>
                        <a:rPr lang="zh-CN" altLang="en-US" sz="1600" dirty="0">
                          <a:latin typeface="微软雅黑" panose="020B0503020204020204" pitchFamily="34" charset="-122"/>
                          <a:ea typeface="微软雅黑" panose="020B0503020204020204" pitchFamily="34" charset="-122"/>
                        </a:rPr>
                        <a:t>充电配套运营收益</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大数据分析收益</a:t>
                      </a:r>
                      <a:endParaRPr lang="zh-CN" altLang="en-US" sz="1600" dirty="0">
                        <a:latin typeface="微软雅黑" panose="020B0503020204020204" pitchFamily="34" charset="-122"/>
                        <a:ea typeface="微软雅黑" panose="020B0503020204020204" pitchFamily="34" charset="-122"/>
                      </a:endParaRPr>
                    </a:p>
                  </a:txBody>
                  <a:tcPr anchor="ctr"/>
                </a:tc>
              </a:tr>
              <a:tr h="492180">
                <a:tc>
                  <a:txBody>
                    <a:bodyPr/>
                    <a:lstStyle/>
                    <a:p>
                      <a:pPr algn="ctr"/>
                      <a:r>
                        <a:rPr lang="zh-CN" altLang="en-US" sz="1600" dirty="0">
                          <a:latin typeface="微软雅黑" panose="020B0503020204020204" pitchFamily="34" charset="-122"/>
                          <a:ea typeface="微软雅黑" panose="020B0503020204020204" pitchFamily="34" charset="-122"/>
                        </a:rPr>
                        <a:t>政府补贴收益</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rPr>
                        <a:t>保险服务收益</a:t>
                      </a:r>
                      <a:endParaRPr lang="zh-CN" altLang="en-US" sz="1600" dirty="0">
                        <a:latin typeface="微软雅黑" panose="020B0503020204020204" pitchFamily="34" charset="-122"/>
                        <a:ea typeface="微软雅黑" panose="020B0503020204020204" pitchFamily="34" charset="-122"/>
                      </a:endParaRPr>
                    </a:p>
                  </a:txBody>
                  <a:tcPr anchor="ctr"/>
                </a:tc>
              </a:tr>
              <a:tr h="492180">
                <a:tc>
                  <a:txBody>
                    <a:bodyPr/>
                    <a:lstStyle/>
                    <a:p>
                      <a:pPr algn="ctr"/>
                      <a:r>
                        <a:rPr lang="zh-CN" altLang="en-US" sz="1600" dirty="0">
                          <a:latin typeface="微软雅黑" panose="020B0503020204020204" pitchFamily="34" charset="-122"/>
                          <a:ea typeface="微软雅黑" panose="020B0503020204020204" pitchFamily="34" charset="-122"/>
                        </a:rPr>
                        <a:t>电费差价收益</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marL="0" marR="0" indent="0" algn="ctr" defTabSz="914400" rtl="0" eaLnBrk="1" fontAlgn="auto" latinLnBrk="0" hangingPunct="1">
                        <a:lnSpc>
                          <a:spcPct val="100000"/>
                        </a:lnSpc>
                        <a:spcBef>
                          <a:spcPts val="0"/>
                        </a:spcBef>
                        <a:spcAft>
                          <a:spcPts val="0"/>
                        </a:spcAft>
                        <a:buClrTx/>
                        <a:buSzTx/>
                        <a:buFontTx/>
                        <a:buNone/>
                        <a:defRPr/>
                      </a:pPr>
                      <a:r>
                        <a:rPr lang="zh-CN" altLang="en-US" sz="1600" dirty="0">
                          <a:latin typeface="微软雅黑" panose="020B0503020204020204" pitchFamily="34" charset="-122"/>
                          <a:ea typeface="微软雅黑" panose="020B0503020204020204" pitchFamily="34" charset="-122"/>
                        </a:rPr>
                        <a:t>维修保养收益</a:t>
                      </a:r>
                      <a:endParaRPr lang="zh-CN" altLang="en-US" sz="1600" dirty="0">
                        <a:latin typeface="微软雅黑" panose="020B0503020204020204" pitchFamily="34" charset="-122"/>
                        <a:ea typeface="微软雅黑" panose="020B0503020204020204" pitchFamily="34" charset="-122"/>
                      </a:endParaRPr>
                    </a:p>
                  </a:txBody>
                  <a:tcPr anchor="ctr"/>
                </a:tc>
              </a:tr>
              <a:tr h="492180">
                <a:tc>
                  <a:txBody>
                    <a:bodyPr/>
                    <a:lstStyle/>
                    <a:p>
                      <a:pPr algn="ctr"/>
                      <a:r>
                        <a:rPr lang="zh-CN" altLang="en-US" sz="1600" dirty="0">
                          <a:latin typeface="微软雅黑" panose="020B0503020204020204" pitchFamily="34" charset="-122"/>
                          <a:ea typeface="微软雅黑" panose="020B0503020204020204" pitchFamily="34" charset="-122"/>
                        </a:rPr>
                        <a:t>车位经营收益</a:t>
                      </a:r>
                      <a:endParaRPr lang="zh-CN" altLang="en-US" sz="1600"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sz="1600" dirty="0">
                          <a:latin typeface="微软雅黑" panose="020B0503020204020204" pitchFamily="34" charset="-122"/>
                          <a:ea typeface="微软雅黑" panose="020B0503020204020204" pitchFamily="34" charset="-122"/>
                        </a:rPr>
                        <a:t>汽车分时租赁收益</a:t>
                      </a:r>
                      <a:endParaRPr lang="zh-CN" altLang="en-US" sz="1600" dirty="0">
                        <a:latin typeface="微软雅黑" panose="020B0503020204020204" pitchFamily="34" charset="-122"/>
                        <a:ea typeface="微软雅黑" panose="020B0503020204020204" pitchFamily="34" charset="-122"/>
                      </a:endParaRPr>
                    </a:p>
                  </a:txBody>
                  <a:tcPr anchor="ctr"/>
                </a:tc>
              </a:tr>
            </a:tbl>
          </a:graphicData>
        </a:graphic>
      </p:graphicFrame>
    </p:spTree>
  </p:cSld>
  <p:clrMapOvr>
    <a:masterClrMapping/>
  </p:clrMapOvr>
</p:sld>
</file>

<file path=ppt/slides/slide4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Tree>
  </p:cSld>
  <p:clrMapOvr>
    <a:masterClrMapping/>
  </p:clrMapOvr>
</p:sld>
</file>

<file path=ppt/slides/slide5.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运营模式</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graphicFrame>
        <p:nvGraphicFramePr>
          <p:cNvPr id="5" name="表格 4"/>
          <p:cNvGraphicFramePr>
            <a:graphicFrameLocks noGrp="1"/>
          </p:cNvGraphicFramePr>
          <p:nvPr/>
        </p:nvGraphicFramePr>
        <p:xfrm>
          <a:off x="323528" y="915568"/>
          <a:ext cx="8496944" cy="3954089"/>
        </p:xfrm>
        <a:graphic>
          <a:graphicData uri="http://schemas.openxmlformats.org/drawingml/2006/table">
            <a:tbl>
              <a:tblPr firstRow="1" firstCol="1" bandRow="1">
                <a:tableStyleId>{7DF18680-E054-41AD-8BC1-D1AEF772440D}</a:tableStyleId>
              </a:tblPr>
              <a:tblGrid>
                <a:gridCol w="1237419"/>
                <a:gridCol w="2254938"/>
                <a:gridCol w="1033388"/>
                <a:gridCol w="1939083"/>
                <a:gridCol w="2032116"/>
              </a:tblGrid>
              <a:tr h="582708">
                <a:tc>
                  <a:txBody>
                    <a:bodyPr/>
                    <a:lstStyle/>
                    <a:p>
                      <a:pPr algn="ctr">
                        <a:spcAft>
                          <a:spcPts val="0"/>
                        </a:spcAft>
                      </a:pPr>
                      <a:r>
                        <a:rPr lang="zh-CN" sz="2400" dirty="0">
                          <a:effectLst/>
                          <a:latin typeface="微软雅黑" panose="020B0503020204020204" pitchFamily="34" charset="-122"/>
                          <a:ea typeface="微软雅黑" panose="020B0503020204020204" pitchFamily="34" charset="-122"/>
                        </a:rPr>
                        <a:t>模式</a:t>
                      </a:r>
                      <a:endParaRPr lang="zh-CN" sz="14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spcAft>
                          <a:spcPts val="0"/>
                        </a:spcAft>
                      </a:pPr>
                      <a:r>
                        <a:rPr lang="zh-CN" sz="2400">
                          <a:effectLst/>
                          <a:latin typeface="微软雅黑" panose="020B0503020204020204" pitchFamily="34" charset="-122"/>
                          <a:ea typeface="微软雅黑" panose="020B0503020204020204" pitchFamily="34" charset="-122"/>
                        </a:rPr>
                        <a:t>运作内容</a:t>
                      </a:r>
                      <a:endParaRPr lang="zh-CN" sz="14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spcAft>
                          <a:spcPts val="0"/>
                        </a:spcAft>
                      </a:pPr>
                      <a:r>
                        <a:rPr lang="zh-CN" sz="2400">
                          <a:effectLst/>
                          <a:latin typeface="微软雅黑" panose="020B0503020204020204" pitchFamily="34" charset="-122"/>
                          <a:ea typeface="微软雅黑" panose="020B0503020204020204" pitchFamily="34" charset="-122"/>
                        </a:rPr>
                        <a:t>案例</a:t>
                      </a:r>
                      <a:endParaRPr lang="zh-CN" sz="14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spcAft>
                          <a:spcPts val="0"/>
                        </a:spcAft>
                      </a:pPr>
                      <a:r>
                        <a:rPr lang="zh-CN" sz="2400">
                          <a:effectLst/>
                          <a:latin typeface="微软雅黑" panose="020B0503020204020204" pitchFamily="34" charset="-122"/>
                          <a:ea typeface="微软雅黑" panose="020B0503020204020204" pitchFamily="34" charset="-122"/>
                        </a:rPr>
                        <a:t>优点</a:t>
                      </a:r>
                      <a:endParaRPr lang="zh-CN" sz="14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spcAft>
                          <a:spcPts val="0"/>
                        </a:spcAft>
                      </a:pPr>
                      <a:r>
                        <a:rPr lang="zh-CN" sz="2400">
                          <a:effectLst/>
                          <a:latin typeface="微软雅黑" panose="020B0503020204020204" pitchFamily="34" charset="-122"/>
                          <a:ea typeface="微软雅黑" panose="020B0503020204020204" pitchFamily="34" charset="-122"/>
                        </a:rPr>
                        <a:t>缺点</a:t>
                      </a:r>
                      <a:endParaRPr lang="zh-CN" sz="14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r>
              <a:tr h="749196">
                <a:tc>
                  <a:txBody>
                    <a:bodyPr/>
                    <a:lstStyle/>
                    <a:p>
                      <a:pPr algn="ctr">
                        <a:spcAft>
                          <a:spcPts val="0"/>
                        </a:spcAft>
                      </a:pPr>
                      <a:r>
                        <a:rPr lang="zh-CN" sz="1800">
                          <a:effectLst/>
                          <a:latin typeface="微软雅黑" panose="020B0503020204020204" pitchFamily="34" charset="-122"/>
                          <a:ea typeface="微软雅黑" panose="020B0503020204020204" pitchFamily="34" charset="-122"/>
                        </a:rPr>
                        <a:t>政府主导</a:t>
                      </a:r>
                      <a:endParaRPr lang="zh-CN" sz="14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a:effectLst/>
                          <a:latin typeface="微软雅黑" panose="020B0503020204020204" pitchFamily="34" charset="-122"/>
                          <a:ea typeface="微软雅黑" panose="020B0503020204020204" pitchFamily="34" charset="-122"/>
                        </a:rPr>
                        <a:t>由政府投资、运营</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spcAft>
                          <a:spcPts val="0"/>
                        </a:spcAft>
                      </a:pPr>
                      <a:r>
                        <a:rPr lang="zh-CN" sz="1400">
                          <a:effectLst/>
                          <a:latin typeface="微软雅黑" panose="020B0503020204020204" pitchFamily="34" charset="-122"/>
                          <a:ea typeface="微软雅黑" panose="020B0503020204020204" pitchFamily="34" charset="-122"/>
                        </a:rPr>
                        <a:t>上海世博充电桩</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a:effectLst/>
                          <a:latin typeface="微软雅黑" panose="020B0503020204020204" pitchFamily="34" charset="-122"/>
                          <a:ea typeface="微软雅黑" panose="020B0503020204020204" pitchFamily="34" charset="-122"/>
                        </a:rPr>
                        <a:t>推进力度强</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a:effectLst/>
                          <a:latin typeface="微软雅黑" panose="020B0503020204020204" pitchFamily="34" charset="-122"/>
                          <a:ea typeface="微软雅黑" panose="020B0503020204020204" pitchFamily="34" charset="-122"/>
                        </a:rPr>
                        <a:t>财政压力大，运营效率低下，不一定适应市场化</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r>
              <a:tr h="749196">
                <a:tc>
                  <a:txBody>
                    <a:bodyPr/>
                    <a:lstStyle/>
                    <a:p>
                      <a:pPr algn="ctr">
                        <a:spcAft>
                          <a:spcPts val="0"/>
                        </a:spcAft>
                      </a:pPr>
                      <a:r>
                        <a:rPr lang="zh-CN" sz="1800">
                          <a:effectLst/>
                          <a:latin typeface="微软雅黑" panose="020B0503020204020204" pitchFamily="34" charset="-122"/>
                          <a:ea typeface="微软雅黑" panose="020B0503020204020204" pitchFamily="34" charset="-122"/>
                        </a:rPr>
                        <a:t>企业主导</a:t>
                      </a:r>
                      <a:endParaRPr lang="zh-CN" sz="14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dirty="0">
                          <a:effectLst/>
                          <a:latin typeface="微软雅黑" panose="020B0503020204020204" pitchFamily="34" charset="-122"/>
                          <a:ea typeface="微软雅黑" panose="020B0503020204020204" pitchFamily="34" charset="-122"/>
                        </a:rPr>
                        <a:t>由企业投资运营，与电动车销售，充电桩生产搭配</a:t>
                      </a:r>
                      <a:endParaRPr lang="zh-CN" sz="16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spcAft>
                          <a:spcPts val="0"/>
                        </a:spcAft>
                      </a:pPr>
                      <a:r>
                        <a:rPr lang="zh-CN" sz="1400">
                          <a:effectLst/>
                          <a:latin typeface="微软雅黑" panose="020B0503020204020204" pitchFamily="34" charset="-122"/>
                          <a:ea typeface="微软雅黑" panose="020B0503020204020204" pitchFamily="34" charset="-122"/>
                        </a:rPr>
                        <a:t>特斯拉</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a:effectLst/>
                          <a:latin typeface="微软雅黑" panose="020B0503020204020204" pitchFamily="34" charset="-122"/>
                          <a:ea typeface="微软雅黑" panose="020B0503020204020204" pitchFamily="34" charset="-122"/>
                        </a:rPr>
                        <a:t>运营管理效率高</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a:effectLst/>
                          <a:latin typeface="微软雅黑" panose="020B0503020204020204" pitchFamily="34" charset="-122"/>
                          <a:ea typeface="微软雅黑" panose="020B0503020204020204" pitchFamily="34" charset="-122"/>
                        </a:rPr>
                        <a:t>缺乏统一管理，可能产生无序竞争</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r>
              <a:tr h="749196">
                <a:tc>
                  <a:txBody>
                    <a:bodyPr/>
                    <a:lstStyle/>
                    <a:p>
                      <a:pPr algn="ctr">
                        <a:spcAft>
                          <a:spcPts val="0"/>
                        </a:spcAft>
                      </a:pPr>
                      <a:r>
                        <a:rPr lang="zh-CN" sz="1800">
                          <a:effectLst/>
                          <a:latin typeface="微软雅黑" panose="020B0503020204020204" pitchFamily="34" charset="-122"/>
                          <a:ea typeface="微软雅黑" panose="020B0503020204020204" pitchFamily="34" charset="-122"/>
                        </a:rPr>
                        <a:t>混合模式</a:t>
                      </a:r>
                      <a:endParaRPr lang="zh-CN" sz="14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dirty="0">
                          <a:effectLst/>
                          <a:latin typeface="微软雅黑" panose="020B0503020204020204" pitchFamily="34" charset="-122"/>
                          <a:ea typeface="微软雅黑" panose="020B0503020204020204" pitchFamily="34" charset="-122"/>
                        </a:rPr>
                        <a:t>由政府参与扶持，企业负责建设</a:t>
                      </a:r>
                      <a:endParaRPr lang="zh-CN" sz="16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spcAft>
                          <a:spcPts val="0"/>
                        </a:spcAft>
                      </a:pPr>
                      <a:r>
                        <a:rPr lang="zh-CN" sz="1400" dirty="0">
                          <a:effectLst/>
                          <a:latin typeface="微软雅黑" panose="020B0503020204020204" pitchFamily="34" charset="-122"/>
                          <a:ea typeface="微软雅黑" panose="020B0503020204020204" pitchFamily="34" charset="-122"/>
                        </a:rPr>
                        <a:t>特来电</a:t>
                      </a:r>
                      <a:endParaRPr lang="zh-CN" sz="16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a:effectLst/>
                          <a:latin typeface="微软雅黑" panose="020B0503020204020204" pitchFamily="34" charset="-122"/>
                          <a:ea typeface="微软雅黑" panose="020B0503020204020204" pitchFamily="34" charset="-122"/>
                        </a:rPr>
                        <a:t>能使政府和企业产生互补，更快推进产业发展</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a:effectLst/>
                          <a:latin typeface="微软雅黑" panose="020B0503020204020204" pitchFamily="34" charset="-122"/>
                          <a:ea typeface="微软雅黑" panose="020B0503020204020204" pitchFamily="34" charset="-122"/>
                        </a:rPr>
                        <a:t>受政策影响较大</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r>
              <a:tr h="1123793">
                <a:tc>
                  <a:txBody>
                    <a:bodyPr/>
                    <a:lstStyle/>
                    <a:p>
                      <a:pPr algn="ctr">
                        <a:spcAft>
                          <a:spcPts val="0"/>
                        </a:spcAft>
                      </a:pPr>
                      <a:r>
                        <a:rPr lang="zh-CN" sz="1800">
                          <a:effectLst/>
                          <a:latin typeface="微软雅黑" panose="020B0503020204020204" pitchFamily="34" charset="-122"/>
                          <a:ea typeface="微软雅黑" panose="020B0503020204020204" pitchFamily="34" charset="-122"/>
                        </a:rPr>
                        <a:t>众筹模式</a:t>
                      </a:r>
                      <a:endParaRPr lang="zh-CN" sz="14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a:effectLst/>
                          <a:latin typeface="微软雅黑" panose="020B0503020204020204" pitchFamily="34" charset="-122"/>
                          <a:ea typeface="微软雅黑" panose="020B0503020204020204" pitchFamily="34" charset="-122"/>
                        </a:rPr>
                        <a:t>整合政府、企业、社会等多方力量共同参与</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ctr">
                        <a:spcAft>
                          <a:spcPts val="0"/>
                        </a:spcAft>
                      </a:pPr>
                      <a:r>
                        <a:rPr lang="zh-CN" sz="1400" dirty="0">
                          <a:effectLst/>
                          <a:latin typeface="微软雅黑" panose="020B0503020204020204" pitchFamily="34" charset="-122"/>
                          <a:ea typeface="微软雅黑" panose="020B0503020204020204" pitchFamily="34" charset="-122"/>
                        </a:rPr>
                        <a:t>星星充电</a:t>
                      </a:r>
                      <a:endParaRPr lang="zh-CN" sz="16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a:effectLst/>
                          <a:latin typeface="微软雅黑" panose="020B0503020204020204" pitchFamily="34" charset="-122"/>
                          <a:ea typeface="微软雅黑" panose="020B0503020204020204" pitchFamily="34" charset="-122"/>
                        </a:rPr>
                        <a:t>能够提高社会资源利用率，适应市场，注重用户需求</a:t>
                      </a:r>
                      <a:endParaRPr lang="zh-CN" sz="160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c>
                  <a:txBody>
                    <a:bodyPr/>
                    <a:lstStyle/>
                    <a:p>
                      <a:pPr algn="just">
                        <a:spcAft>
                          <a:spcPts val="0"/>
                        </a:spcAft>
                      </a:pPr>
                      <a:r>
                        <a:rPr lang="zh-CN" sz="1400" dirty="0">
                          <a:effectLst/>
                          <a:latin typeface="微软雅黑" panose="020B0503020204020204" pitchFamily="34" charset="-122"/>
                          <a:ea typeface="微软雅黑" panose="020B0503020204020204" pitchFamily="34" charset="-122"/>
                        </a:rPr>
                        <a:t>各方利益整合有难度，最终还是靠政策引导</a:t>
                      </a:r>
                      <a:endParaRPr lang="zh-CN" sz="1600" dirty="0">
                        <a:effectLst/>
                        <a:latin typeface="微软雅黑" panose="020B0503020204020204" pitchFamily="34" charset="-122"/>
                        <a:ea typeface="微软雅黑" panose="020B0503020204020204" pitchFamily="34" charset="-122"/>
                        <a:cs typeface="宋体" panose="02010600030101010101" pitchFamily="2" charset="-122"/>
                      </a:endParaRPr>
                    </a:p>
                  </a:txBody>
                  <a:tcPr marL="68580" marR="68580" marT="0" marB="0" anchor="ctr"/>
                </a:tc>
              </a:tr>
            </a:tbl>
          </a:graphicData>
        </a:graphic>
      </p:graphicFrame>
    </p:spTree>
  </p:cSld>
  <p:clrMapOvr>
    <a:masterClrMapping/>
  </p:clrMapOvr>
</p:sld>
</file>

<file path=ppt/slides/slide6.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产业链上中下游分析</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2" name="灯片编号占位符 1"/>
          <p:cNvSpPr>
            <a:spLocks noGrp="1"/>
          </p:cNvSpPr>
          <p:nvPr>
            <p:ph type="sldNum" sz="quarter" idx="12"/>
          </p:nvPr>
        </p:nvSpPr>
        <p:spPr/>
        <p:txBody>
          <a:bodyPr/>
          <a:lstStyle/>
          <a:p>
            <a:fld id="{0C913308-F349-4B6D-A68A-DD1791B4A57B}" type="slidenum">
              <a:rPr lang="zh-CN" altLang="en-US" smtClean="0"/>
            </a:fld>
            <a:endParaRPr lang="zh-CN" altLang="en-US"/>
          </a:p>
        </p:txBody>
      </p:sp>
      <p:sp>
        <p:nvSpPr>
          <p:cNvPr id="23" name="圆角矩形 22"/>
          <p:cNvSpPr/>
          <p:nvPr/>
        </p:nvSpPr>
        <p:spPr>
          <a:xfrm>
            <a:off x="750354" y="1131590"/>
            <a:ext cx="1800200" cy="360040"/>
          </a:xfrm>
          <a:prstGeom prst="roundRect">
            <a:avLst/>
          </a:prstGeom>
          <a:solidFill>
            <a:srgbClr val="F3BC5A"/>
          </a:solidFill>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上游</a:t>
            </a:r>
            <a:endParaRPr lang="zh-CN" altLang="en-US" b="1" dirty="0">
              <a:latin typeface="微软雅黑" panose="020B0503020204020204" pitchFamily="34" charset="-122"/>
              <a:ea typeface="微软雅黑" panose="020B0503020204020204" pitchFamily="34" charset="-122"/>
            </a:endParaRPr>
          </a:p>
        </p:txBody>
      </p:sp>
      <p:sp>
        <p:nvSpPr>
          <p:cNvPr id="27" name="圆角矩形 26"/>
          <p:cNvSpPr/>
          <p:nvPr/>
        </p:nvSpPr>
        <p:spPr>
          <a:xfrm>
            <a:off x="6516216" y="1131590"/>
            <a:ext cx="1800200" cy="360040"/>
          </a:xfrm>
          <a:prstGeom prst="roundRect">
            <a:avLst/>
          </a:prstGeom>
          <a:solidFill>
            <a:srgbClr val="F3BC5A"/>
          </a:solidFill>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下游</a:t>
            </a:r>
            <a:endParaRPr lang="zh-CN" altLang="en-US" b="1" dirty="0">
              <a:latin typeface="微软雅黑" panose="020B0503020204020204" pitchFamily="34" charset="-122"/>
              <a:ea typeface="微软雅黑" panose="020B0503020204020204" pitchFamily="34" charset="-122"/>
            </a:endParaRPr>
          </a:p>
        </p:txBody>
      </p:sp>
      <p:sp>
        <p:nvSpPr>
          <p:cNvPr id="28" name="圆角矩形 27"/>
          <p:cNvSpPr/>
          <p:nvPr/>
        </p:nvSpPr>
        <p:spPr>
          <a:xfrm>
            <a:off x="539552" y="2535746"/>
            <a:ext cx="208823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充电设备提供商</a:t>
            </a:r>
            <a:endParaRPr lang="zh-CN" altLang="en-US" dirty="0">
              <a:latin typeface="微软雅黑" panose="020B0503020204020204" pitchFamily="34" charset="-122"/>
              <a:ea typeface="微软雅黑" panose="020B0503020204020204" pitchFamily="34" charset="-122"/>
            </a:endParaRPr>
          </a:p>
        </p:txBody>
      </p:sp>
      <p:sp>
        <p:nvSpPr>
          <p:cNvPr id="29" name="圆角矩形 28"/>
          <p:cNvSpPr/>
          <p:nvPr/>
        </p:nvSpPr>
        <p:spPr>
          <a:xfrm>
            <a:off x="531048" y="3597968"/>
            <a:ext cx="208823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管理辅助设备生产</a:t>
            </a:r>
            <a:endParaRPr lang="zh-CN" altLang="en-US" dirty="0">
              <a:latin typeface="微软雅黑" panose="020B0503020204020204" pitchFamily="34" charset="-122"/>
              <a:ea typeface="微软雅黑" panose="020B0503020204020204" pitchFamily="34" charset="-122"/>
            </a:endParaRPr>
          </a:p>
        </p:txBody>
      </p:sp>
      <p:sp>
        <p:nvSpPr>
          <p:cNvPr id="30" name="圆角矩形 29"/>
          <p:cNvSpPr/>
          <p:nvPr/>
        </p:nvSpPr>
        <p:spPr>
          <a:xfrm>
            <a:off x="3840804" y="2535746"/>
            <a:ext cx="138516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充电运营商</a:t>
            </a:r>
            <a:endParaRPr lang="zh-CN" altLang="en-US" dirty="0">
              <a:latin typeface="微软雅黑" panose="020B0503020204020204" pitchFamily="34" charset="-122"/>
              <a:ea typeface="微软雅黑" panose="020B0503020204020204" pitchFamily="34" charset="-122"/>
            </a:endParaRPr>
          </a:p>
        </p:txBody>
      </p:sp>
      <p:sp>
        <p:nvSpPr>
          <p:cNvPr id="31" name="圆角矩形 30"/>
          <p:cNvSpPr/>
          <p:nvPr/>
        </p:nvSpPr>
        <p:spPr>
          <a:xfrm>
            <a:off x="6723735" y="1895232"/>
            <a:ext cx="138516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社会人群</a:t>
            </a:r>
            <a:endParaRPr lang="zh-CN" altLang="en-US" dirty="0">
              <a:latin typeface="微软雅黑" panose="020B0503020204020204" pitchFamily="34" charset="-122"/>
              <a:ea typeface="微软雅黑" panose="020B0503020204020204" pitchFamily="34" charset="-122"/>
            </a:endParaRPr>
          </a:p>
        </p:txBody>
      </p:sp>
      <p:sp>
        <p:nvSpPr>
          <p:cNvPr id="32" name="圆角矩形 31"/>
          <p:cNvSpPr/>
          <p:nvPr/>
        </p:nvSpPr>
        <p:spPr>
          <a:xfrm>
            <a:off x="6723735" y="2480778"/>
            <a:ext cx="138516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企业用户</a:t>
            </a:r>
            <a:endParaRPr lang="zh-CN" altLang="en-US" dirty="0">
              <a:latin typeface="微软雅黑" panose="020B0503020204020204" pitchFamily="34" charset="-122"/>
              <a:ea typeface="微软雅黑" panose="020B0503020204020204" pitchFamily="34" charset="-122"/>
            </a:endParaRPr>
          </a:p>
        </p:txBody>
      </p:sp>
      <p:sp>
        <p:nvSpPr>
          <p:cNvPr id="33" name="圆角矩形 32"/>
          <p:cNvSpPr/>
          <p:nvPr/>
        </p:nvSpPr>
        <p:spPr>
          <a:xfrm>
            <a:off x="6723735" y="3064053"/>
            <a:ext cx="138516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停车场</a:t>
            </a:r>
            <a:endParaRPr lang="zh-CN" altLang="en-US" dirty="0">
              <a:latin typeface="微软雅黑" panose="020B0503020204020204" pitchFamily="34" charset="-122"/>
              <a:ea typeface="微软雅黑" panose="020B0503020204020204" pitchFamily="34" charset="-122"/>
            </a:endParaRPr>
          </a:p>
        </p:txBody>
      </p:sp>
      <p:sp>
        <p:nvSpPr>
          <p:cNvPr id="34" name="圆角矩形 33"/>
          <p:cNvSpPr/>
          <p:nvPr/>
        </p:nvSpPr>
        <p:spPr>
          <a:xfrm>
            <a:off x="6721001" y="3651870"/>
            <a:ext cx="138516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城市公交</a:t>
            </a:r>
            <a:endParaRPr lang="zh-CN" altLang="en-US" dirty="0">
              <a:latin typeface="微软雅黑" panose="020B0503020204020204" pitchFamily="34" charset="-122"/>
              <a:ea typeface="微软雅黑" panose="020B0503020204020204" pitchFamily="34" charset="-122"/>
            </a:endParaRPr>
          </a:p>
        </p:txBody>
      </p:sp>
      <p:sp>
        <p:nvSpPr>
          <p:cNvPr id="35" name="右大括号 34"/>
          <p:cNvSpPr/>
          <p:nvPr/>
        </p:nvSpPr>
        <p:spPr>
          <a:xfrm>
            <a:off x="2748289" y="2399288"/>
            <a:ext cx="522345" cy="1756638"/>
          </a:xfrm>
          <a:prstGeom prst="rightBrace">
            <a:avLst>
              <a:gd name="adj1" fmla="val 8333"/>
              <a:gd name="adj2" fmla="val 49324"/>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36" name="右大括号 35"/>
          <p:cNvSpPr/>
          <p:nvPr/>
        </p:nvSpPr>
        <p:spPr>
          <a:xfrm>
            <a:off x="5646898" y="2399288"/>
            <a:ext cx="533460" cy="1756638"/>
          </a:xfrm>
          <a:prstGeom prst="rightBrace">
            <a:avLst/>
          </a:prstGeom>
        </p:spPr>
        <p:style>
          <a:lnRef idx="2">
            <a:schemeClr val="accent5"/>
          </a:lnRef>
          <a:fillRef idx="0">
            <a:schemeClr val="accent5"/>
          </a:fillRef>
          <a:effectRef idx="1">
            <a:schemeClr val="accent5"/>
          </a:effectRef>
          <a:fontRef idx="minor">
            <a:schemeClr val="tx1"/>
          </a:fontRef>
        </p:style>
        <p:txBody>
          <a:bodyPr rtlCol="0" anchor="ctr"/>
          <a:lstStyle/>
          <a:p>
            <a:pPr algn="ctr"/>
            <a:endParaRPr lang="zh-CN" altLang="en-US"/>
          </a:p>
        </p:txBody>
      </p:sp>
      <p:sp>
        <p:nvSpPr>
          <p:cNvPr id="37" name="圆角矩形 36"/>
          <p:cNvSpPr/>
          <p:nvPr/>
        </p:nvSpPr>
        <p:spPr>
          <a:xfrm>
            <a:off x="3840804" y="3064053"/>
            <a:ext cx="138516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中间服务商</a:t>
            </a:r>
            <a:endParaRPr lang="zh-CN" altLang="en-US" dirty="0">
              <a:latin typeface="微软雅黑" panose="020B0503020204020204" pitchFamily="34" charset="-122"/>
              <a:ea typeface="微软雅黑" panose="020B0503020204020204" pitchFamily="34" charset="-122"/>
            </a:endParaRPr>
          </a:p>
        </p:txBody>
      </p:sp>
      <p:sp>
        <p:nvSpPr>
          <p:cNvPr id="38" name="圆角矩形 37"/>
          <p:cNvSpPr/>
          <p:nvPr/>
        </p:nvSpPr>
        <p:spPr>
          <a:xfrm>
            <a:off x="3835185" y="3597968"/>
            <a:ext cx="138516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解决方案商</a:t>
            </a:r>
            <a:endParaRPr lang="zh-CN" altLang="en-US" dirty="0">
              <a:latin typeface="微软雅黑" panose="020B0503020204020204" pitchFamily="34" charset="-122"/>
              <a:ea typeface="微软雅黑" panose="020B0503020204020204" pitchFamily="34" charset="-122"/>
            </a:endParaRPr>
          </a:p>
        </p:txBody>
      </p:sp>
      <p:sp>
        <p:nvSpPr>
          <p:cNvPr id="39" name="圆角矩形 38"/>
          <p:cNvSpPr/>
          <p:nvPr/>
        </p:nvSpPr>
        <p:spPr>
          <a:xfrm>
            <a:off x="539552" y="3064053"/>
            <a:ext cx="208823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dirty="0">
                <a:latin typeface="微软雅黑" panose="020B0503020204020204" pitchFamily="34" charset="-122"/>
                <a:ea typeface="微软雅黑" panose="020B0503020204020204" pitchFamily="34" charset="-122"/>
              </a:rPr>
              <a:t>配电设施生产商</a:t>
            </a:r>
            <a:endParaRPr lang="zh-CN" altLang="en-US" dirty="0">
              <a:latin typeface="微软雅黑" panose="020B0503020204020204" pitchFamily="34" charset="-122"/>
              <a:ea typeface="微软雅黑" panose="020B0503020204020204" pitchFamily="34" charset="-122"/>
            </a:endParaRPr>
          </a:p>
        </p:txBody>
      </p:sp>
      <p:sp>
        <p:nvSpPr>
          <p:cNvPr id="20" name="圆角矩形 19"/>
          <p:cNvSpPr/>
          <p:nvPr/>
        </p:nvSpPr>
        <p:spPr>
          <a:xfrm>
            <a:off x="6721001" y="4235145"/>
            <a:ext cx="1385162" cy="360040"/>
          </a:xfrm>
          <a:prstGeom prst="roundRect">
            <a:avLst/>
          </a:prstGeom>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en-US" altLang="zh-CN" dirty="0">
                <a:latin typeface="微软雅黑" panose="020B0503020204020204" pitchFamily="34" charset="-122"/>
                <a:ea typeface="微软雅黑" panose="020B0503020204020204" pitchFamily="34" charset="-122"/>
              </a:rPr>
              <a:t>… …</a:t>
            </a:r>
            <a:endParaRPr lang="zh-CN" altLang="en-US" dirty="0">
              <a:latin typeface="微软雅黑" panose="020B0503020204020204" pitchFamily="34" charset="-122"/>
              <a:ea typeface="微软雅黑" panose="020B0503020204020204" pitchFamily="34" charset="-122"/>
            </a:endParaRPr>
          </a:p>
        </p:txBody>
      </p:sp>
      <p:sp>
        <p:nvSpPr>
          <p:cNvPr id="21" name="圆角矩形 20"/>
          <p:cNvSpPr/>
          <p:nvPr/>
        </p:nvSpPr>
        <p:spPr>
          <a:xfrm>
            <a:off x="3635896" y="1131590"/>
            <a:ext cx="1800200" cy="360040"/>
          </a:xfrm>
          <a:prstGeom prst="roundRect">
            <a:avLst/>
          </a:prstGeom>
          <a:solidFill>
            <a:srgbClr val="F3BC5A"/>
          </a:solidFill>
          <a:ln w="28575"/>
        </p:spPr>
        <p:style>
          <a:lnRef idx="3">
            <a:schemeClr val="lt1"/>
          </a:lnRef>
          <a:fillRef idx="1">
            <a:schemeClr val="accent5"/>
          </a:fillRef>
          <a:effectRef idx="1">
            <a:schemeClr val="accent5"/>
          </a:effectRef>
          <a:fontRef idx="minor">
            <a:schemeClr val="lt1"/>
          </a:fontRef>
        </p:style>
        <p:txBody>
          <a:bodyPr rtlCol="0" anchor="ctr"/>
          <a:lstStyle/>
          <a:p>
            <a:pPr algn="ctr"/>
            <a:r>
              <a:rPr lang="zh-CN" altLang="en-US" b="1" dirty="0">
                <a:latin typeface="微软雅黑" panose="020B0503020204020204" pitchFamily="34" charset="-122"/>
                <a:ea typeface="微软雅黑" panose="020B0503020204020204" pitchFamily="34" charset="-122"/>
              </a:rPr>
              <a:t>中游</a:t>
            </a:r>
            <a:endParaRPr lang="zh-CN" altLang="en-US" b="1" dirty="0">
              <a:latin typeface="微软雅黑" panose="020B0503020204020204" pitchFamily="34" charset="-122"/>
              <a:ea typeface="微软雅黑" panose="020B0503020204020204" pitchFamily="34" charset="-122"/>
            </a:endParaRPr>
          </a:p>
        </p:txBody>
      </p:sp>
    </p:spTree>
  </p:cSld>
  <p:clrMapOvr>
    <a:masterClrMapping/>
  </p:clrMapOvr>
</p:sld>
</file>

<file path=ppt/slides/slide7.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上游分析</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40" name="标题 1"/>
          <p:cNvSpPr txBox="1"/>
          <p:nvPr/>
        </p:nvSpPr>
        <p:spPr>
          <a:xfrm>
            <a:off x="806269" y="699539"/>
            <a:ext cx="4536505" cy="487031"/>
          </a:xfrm>
          <a:prstGeom prst="rect">
            <a:avLst/>
          </a:prstGeom>
        </p:spPr>
        <p:txBody>
          <a:bodyPr>
            <a:no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1400" b="1" dirty="0">
                <a:latin typeface="微软雅黑" panose="020B0503020204020204" pitchFamily="34" charset="-122"/>
                <a:ea typeface="微软雅黑" panose="020B0503020204020204" pitchFamily="34" charset="-122"/>
                <a:cs typeface="Arial" panose="020B0604020202020204" pitchFamily="34" charset="0"/>
              </a:rPr>
              <a:t>充电设备领域已成红海，部分企业向下游运营领域延伸</a:t>
            </a:r>
            <a:endParaRPr lang="zh-CN" altLang="en-US" sz="1400" b="1" dirty="0">
              <a:latin typeface="微软雅黑" panose="020B0503020204020204" pitchFamily="34" charset="-122"/>
              <a:ea typeface="微软雅黑" panose="020B0503020204020204" pitchFamily="34" charset="-122"/>
              <a:cs typeface="Arial" panose="020B0604020202020204" pitchFamily="34" charset="0"/>
            </a:endParaRPr>
          </a:p>
        </p:txBody>
      </p:sp>
      <p:grpSp>
        <p:nvGrpSpPr>
          <p:cNvPr id="42" name="组合 41"/>
          <p:cNvGrpSpPr/>
          <p:nvPr/>
        </p:nvGrpSpPr>
        <p:grpSpPr>
          <a:xfrm>
            <a:off x="1040844" y="1454408"/>
            <a:ext cx="1071550" cy="1080120"/>
            <a:chOff x="3832873" y="2297208"/>
            <a:chExt cx="1516550" cy="1516550"/>
          </a:xfrm>
        </p:grpSpPr>
        <p:grpSp>
          <p:nvGrpSpPr>
            <p:cNvPr id="43" name="组合 42"/>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46" name="同心圆 45"/>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1600" kern="0">
                  <a:solidFill>
                    <a:sysClr val="windowText" lastClr="000000"/>
                  </a:solidFill>
                  <a:latin typeface="Arial" panose="020B0604020202020204" pitchFamily="34" charset="0"/>
                  <a:ea typeface="微软雅黑" panose="020B0503020204020204" pitchFamily="34" charset="-122"/>
                </a:endParaRPr>
              </a:p>
            </p:txBody>
          </p:sp>
          <p:sp>
            <p:nvSpPr>
              <p:cNvPr id="47" name="椭圆 46"/>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1600" kern="0">
                  <a:solidFill>
                    <a:sysClr val="window" lastClr="FFFFFF"/>
                  </a:solidFill>
                  <a:latin typeface="Arial" panose="020B0604020202020204" pitchFamily="34" charset="0"/>
                  <a:ea typeface="微软雅黑" panose="020B0503020204020204" pitchFamily="34" charset="-122"/>
                </a:endParaRPr>
              </a:p>
            </p:txBody>
          </p:sp>
        </p:grpSp>
        <p:sp>
          <p:nvSpPr>
            <p:cNvPr id="44" name="椭圆 43"/>
            <p:cNvSpPr/>
            <p:nvPr/>
          </p:nvSpPr>
          <p:spPr>
            <a:xfrm>
              <a:off x="3919844" y="2398609"/>
              <a:ext cx="1333160" cy="1313746"/>
            </a:xfrm>
            <a:prstGeom prst="ellipse">
              <a:avLst/>
            </a:prstGeom>
            <a:solidFill>
              <a:schemeClr val="tx2">
                <a:lumMod val="60000"/>
                <a:lumOff val="40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200" dirty="0">
                  <a:latin typeface="Arial" panose="020B0604020202020204" pitchFamily="34" charset="0"/>
                  <a:ea typeface="微软雅黑" panose="020B0503020204020204" pitchFamily="34" charset="-122"/>
                </a:rPr>
                <a:t>向充电设施运营领域延伸</a:t>
              </a:r>
              <a:endParaRPr lang="zh-CN" altLang="en-US" sz="1200" dirty="0">
                <a:latin typeface="Arial" panose="020B0604020202020204" pitchFamily="34" charset="0"/>
                <a:ea typeface="微软雅黑" panose="020B0503020204020204" pitchFamily="34" charset="-122"/>
              </a:endParaRPr>
            </a:p>
          </p:txBody>
        </p:sp>
      </p:grpSp>
      <p:grpSp>
        <p:nvGrpSpPr>
          <p:cNvPr id="49" name="组合 48"/>
          <p:cNvGrpSpPr/>
          <p:nvPr/>
        </p:nvGrpSpPr>
        <p:grpSpPr>
          <a:xfrm>
            <a:off x="4593449" y="2939873"/>
            <a:ext cx="1071550" cy="1080120"/>
            <a:chOff x="3832873" y="2297208"/>
            <a:chExt cx="1516550" cy="1516550"/>
          </a:xfrm>
        </p:grpSpPr>
        <p:grpSp>
          <p:nvGrpSpPr>
            <p:cNvPr id="50" name="组合 49"/>
            <p:cNvGrpSpPr/>
            <p:nvPr/>
          </p:nvGrpSpPr>
          <p:grpSpPr>
            <a:xfrm>
              <a:off x="3832873" y="2297208"/>
              <a:ext cx="1516550" cy="1516550"/>
              <a:chOff x="304800" y="673100"/>
              <a:chExt cx="4000500" cy="4000500"/>
            </a:xfrm>
            <a:effectLst>
              <a:outerShdw blurRad="444500" dist="254000" dir="8100000" algn="tr" rotWithShape="0">
                <a:prstClr val="black">
                  <a:alpha val="50000"/>
                </a:prstClr>
              </a:outerShdw>
            </a:effectLst>
          </p:grpSpPr>
          <p:sp>
            <p:nvSpPr>
              <p:cNvPr id="54" name="同心圆 53"/>
              <p:cNvSpPr/>
              <p:nvPr/>
            </p:nvSpPr>
            <p:spPr>
              <a:xfrm>
                <a:off x="304800" y="673100"/>
                <a:ext cx="4000500" cy="4000500"/>
              </a:xfrm>
              <a:prstGeom prst="donut">
                <a:avLst>
                  <a:gd name="adj" fmla="val 4879"/>
                </a:avLst>
              </a:prstGeom>
              <a:gradFill>
                <a:gsLst>
                  <a:gs pos="0">
                    <a:sysClr val="window" lastClr="FFFFFF"/>
                  </a:gs>
                  <a:gs pos="55000">
                    <a:sysClr val="window" lastClr="FFFFFF">
                      <a:lumMod val="95000"/>
                    </a:sysClr>
                  </a:gs>
                  <a:gs pos="100000">
                    <a:sysClr val="window" lastClr="FFFFFF">
                      <a:lumMod val="65000"/>
                    </a:sysClr>
                  </a:gs>
                </a:gsLst>
                <a:lin ang="8100000" scaled="0"/>
              </a:gradFill>
              <a:ln w="25400" cap="flat" cmpd="sng" algn="ctr">
                <a:noFill/>
                <a:prstDash val="solid"/>
              </a:ln>
              <a:effectLst/>
            </p:spPr>
            <p:txBody>
              <a:bodyPr rtlCol="0" anchor="ctr"/>
              <a:lstStyle/>
              <a:p>
                <a:pPr defTabSz="1218565">
                  <a:defRPr/>
                </a:pPr>
                <a:endParaRPr lang="zh-CN" altLang="en-US" sz="1600" kern="0">
                  <a:solidFill>
                    <a:sysClr val="windowText" lastClr="000000"/>
                  </a:solidFill>
                  <a:latin typeface="Arial" panose="020B0604020202020204" pitchFamily="34" charset="0"/>
                  <a:ea typeface="微软雅黑" panose="020B0503020204020204" pitchFamily="34" charset="-122"/>
                </a:endParaRPr>
              </a:p>
            </p:txBody>
          </p:sp>
          <p:sp>
            <p:nvSpPr>
              <p:cNvPr id="56" name="椭圆 55"/>
              <p:cNvSpPr/>
              <p:nvPr/>
            </p:nvSpPr>
            <p:spPr>
              <a:xfrm>
                <a:off x="392113" y="760413"/>
                <a:ext cx="3825874" cy="3825874"/>
              </a:xfrm>
              <a:prstGeom prst="ellipse">
                <a:avLst/>
              </a:prstGeom>
              <a:gradFill>
                <a:gsLst>
                  <a:gs pos="0">
                    <a:sysClr val="window" lastClr="FFFFFF"/>
                  </a:gs>
                  <a:gs pos="51000">
                    <a:sysClr val="window" lastClr="FFFFFF">
                      <a:lumMod val="95000"/>
                    </a:sysClr>
                  </a:gs>
                  <a:gs pos="100000">
                    <a:sysClr val="window" lastClr="FFFFFF">
                      <a:lumMod val="75000"/>
                    </a:sysClr>
                  </a:gs>
                </a:gsLst>
                <a:lin ang="18900000" scaled="0"/>
              </a:gradFill>
              <a:ln w="25400" cap="flat" cmpd="sng" algn="ctr">
                <a:noFill/>
                <a:prstDash val="solid"/>
              </a:ln>
              <a:effectLst/>
            </p:spPr>
            <p:txBody>
              <a:bodyPr rtlCol="0" anchor="ctr"/>
              <a:lstStyle/>
              <a:p>
                <a:pPr defTabSz="1218565">
                  <a:defRPr/>
                </a:pPr>
                <a:endParaRPr lang="zh-CN" altLang="en-US" sz="1600" kern="0">
                  <a:solidFill>
                    <a:sysClr val="window" lastClr="FFFFFF"/>
                  </a:solidFill>
                  <a:latin typeface="Arial" panose="020B0604020202020204" pitchFamily="34" charset="0"/>
                  <a:ea typeface="微软雅黑" panose="020B0503020204020204" pitchFamily="34" charset="-122"/>
                </a:endParaRPr>
              </a:p>
            </p:txBody>
          </p:sp>
        </p:grpSp>
        <p:sp>
          <p:nvSpPr>
            <p:cNvPr id="52" name="椭圆 51"/>
            <p:cNvSpPr/>
            <p:nvPr/>
          </p:nvSpPr>
          <p:spPr>
            <a:xfrm>
              <a:off x="3919844" y="2398609"/>
              <a:ext cx="1333160" cy="1313746"/>
            </a:xfrm>
            <a:prstGeom prst="ellipse">
              <a:avLst/>
            </a:prstGeom>
            <a:solidFill>
              <a:schemeClr val="accent6">
                <a:lumMod val="75000"/>
              </a:schemeClr>
            </a:solidFill>
            <a:ln>
              <a:noFill/>
            </a:ln>
            <a:effectLst/>
          </p:spPr>
          <p:style>
            <a:lnRef idx="2">
              <a:schemeClr val="accent1">
                <a:shade val="50000"/>
              </a:schemeClr>
            </a:lnRef>
            <a:fillRef idx="1">
              <a:schemeClr val="accent1"/>
            </a:fillRef>
            <a:effectRef idx="0">
              <a:schemeClr val="accent1"/>
            </a:effectRef>
            <a:fontRef idx="minor">
              <a:schemeClr val="lt1"/>
            </a:fontRef>
          </p:style>
          <p:txBody>
            <a:bodyPr lIns="0" rIns="0" rtlCol="0" anchor="ctr"/>
            <a:lstStyle/>
            <a:p>
              <a:pPr algn="ctr"/>
              <a:r>
                <a:rPr lang="zh-CN" altLang="en-US" sz="1200" dirty="0">
                  <a:latin typeface="Arial" panose="020B0604020202020204" pitchFamily="34" charset="0"/>
                  <a:ea typeface="微软雅黑" panose="020B0503020204020204" pitchFamily="34" charset="-122"/>
                </a:rPr>
                <a:t>充电设备研发、制造、销售</a:t>
              </a:r>
              <a:endParaRPr lang="zh-CN" altLang="en-US" sz="1200" dirty="0">
                <a:latin typeface="Arial" panose="020B0604020202020204" pitchFamily="34" charset="0"/>
                <a:ea typeface="微软雅黑" panose="020B0503020204020204" pitchFamily="34" charset="-122"/>
              </a:endParaRPr>
            </a:p>
          </p:txBody>
        </p:sp>
      </p:grpSp>
      <p:sp>
        <p:nvSpPr>
          <p:cNvPr id="17" name="文本框 16"/>
          <p:cNvSpPr txBox="1"/>
          <p:nvPr/>
        </p:nvSpPr>
        <p:spPr>
          <a:xfrm>
            <a:off x="2297124" y="1705592"/>
            <a:ext cx="2490900" cy="923330"/>
          </a:xfrm>
          <a:prstGeom prst="rect">
            <a:avLst/>
          </a:prstGeom>
          <a:noFill/>
          <a:ln>
            <a:noFill/>
          </a:ln>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设备商看好充电设施运营市场，为拓展盈利空间，部分厂商开始向充电设施运营领域布局</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
        <p:nvSpPr>
          <p:cNvPr id="58" name="文本框 57"/>
          <p:cNvSpPr txBox="1"/>
          <p:nvPr/>
        </p:nvSpPr>
        <p:spPr>
          <a:xfrm>
            <a:off x="5868144" y="3219822"/>
            <a:ext cx="2706924" cy="923330"/>
          </a:xfrm>
          <a:prstGeom prst="rect">
            <a:avLst/>
          </a:prstGeom>
          <a:noFill/>
          <a:ln>
            <a:noFill/>
          </a:ln>
        </p:spPr>
        <p:txBody>
          <a:bodyPr wrap="square" rtlCol="0">
            <a:spAutoFit/>
          </a:bodyPr>
          <a:lstStyle/>
          <a:p>
            <a:pPr>
              <a:lnSpc>
                <a:spcPct val="150000"/>
              </a:lnSpc>
            </a:pPr>
            <a:r>
              <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rPr>
              <a:t>设备领域市场发展较早、进入门槛较低，市场竞争激烈，利润空间有限、存在同质化现象</a:t>
            </a:r>
            <a:endParaRPr lang="zh-CN" altLang="en-US" sz="1200" dirty="0">
              <a:solidFill>
                <a:schemeClr val="tx1">
                  <a:lumMod val="65000"/>
                  <a:lumOff val="35000"/>
                </a:schemeClr>
              </a:solidFill>
              <a:latin typeface="微软雅黑" panose="020B0503020204020204" pitchFamily="34" charset="-122"/>
              <a:ea typeface="微软雅黑" panose="020B0503020204020204" pitchFamily="34" charset="-122"/>
            </a:endParaRPr>
          </a:p>
        </p:txBody>
      </p:sp>
    </p:spTree>
  </p:cSld>
  <p:clrMapOvr>
    <a:masterClrMapping/>
  </p:clrMapOvr>
  <p:timing>
    <p:tnLst>
      <p:par>
        <p:cTn id="1" dur="indefinite" restart="never" nodeType="tmRoot">
          <p:childTnLst>
            <p:seq concurrent="1" nextAc="seek">
              <p:cTn id="2" dur="indefinite" nodeType="mainSeq">
                <p:childTnLst>
                  <p:par>
                    <p:cTn id="3" fill="hold">
                      <p:stCondLst>
                        <p:cond delay="indefinite"/>
                        <p:cond evt="onBegin" delay="0">
                          <p:tn val="2"/>
                        </p:cond>
                      </p:stCondLst>
                      <p:childTnLst>
                        <p:par>
                          <p:cTn id="4" fill="hold">
                            <p:stCondLst>
                              <p:cond delay="0"/>
                            </p:stCondLst>
                            <p:childTnLst>
                              <p:par>
                                <p:cTn id="5" presetID="23" presetClass="entr" presetSubtype="36" fill="hold" nodeType="afterEffect">
                                  <p:stCondLst>
                                    <p:cond delay="0"/>
                                  </p:stCondLst>
                                  <p:childTnLst>
                                    <p:set>
                                      <p:cBhvr>
                                        <p:cTn id="6" dur="1" fill="hold">
                                          <p:stCondLst>
                                            <p:cond delay="0"/>
                                          </p:stCondLst>
                                        </p:cTn>
                                        <p:tgtEl>
                                          <p:spTgt spid="42"/>
                                        </p:tgtEl>
                                        <p:attrNameLst>
                                          <p:attrName>style.visibility</p:attrName>
                                        </p:attrNameLst>
                                      </p:cBhvr>
                                      <p:to>
                                        <p:strVal val="visible"/>
                                      </p:to>
                                    </p:set>
                                    <p:anim calcmode="lin" valueType="num">
                                      <p:cBhvr>
                                        <p:cTn id="7" dur="500" fill="hold"/>
                                        <p:tgtEl>
                                          <p:spTgt spid="42"/>
                                        </p:tgtEl>
                                        <p:attrNameLst>
                                          <p:attrName>ppt_w</p:attrName>
                                        </p:attrNameLst>
                                      </p:cBhvr>
                                      <p:tavLst>
                                        <p:tav tm="0">
                                          <p:val>
                                            <p:strVal val="(6*min(max(#ppt_w*#ppt_h,.3),1)-7.4)/-.7*#ppt_w"/>
                                          </p:val>
                                        </p:tav>
                                        <p:tav tm="100000">
                                          <p:val>
                                            <p:strVal val="#ppt_w"/>
                                          </p:val>
                                        </p:tav>
                                      </p:tavLst>
                                    </p:anim>
                                    <p:anim calcmode="lin" valueType="num">
                                      <p:cBhvr>
                                        <p:cTn id="8" dur="500" fill="hold"/>
                                        <p:tgtEl>
                                          <p:spTgt spid="42"/>
                                        </p:tgtEl>
                                        <p:attrNameLst>
                                          <p:attrName>ppt_h</p:attrName>
                                        </p:attrNameLst>
                                      </p:cBhvr>
                                      <p:tavLst>
                                        <p:tav tm="0">
                                          <p:val>
                                            <p:strVal val="(6*min(max(#ppt_w*#ppt_h,.3),1)-7.4)/-.7*#ppt_h"/>
                                          </p:val>
                                        </p:tav>
                                        <p:tav tm="100000">
                                          <p:val>
                                            <p:strVal val="#ppt_h"/>
                                          </p:val>
                                        </p:tav>
                                      </p:tavLst>
                                    </p:anim>
                                    <p:anim calcmode="lin" valueType="num">
                                      <p:cBhvr>
                                        <p:cTn id="9" dur="500" fill="hold"/>
                                        <p:tgtEl>
                                          <p:spTgt spid="42"/>
                                        </p:tgtEl>
                                        <p:attrNameLst>
                                          <p:attrName>ppt_x</p:attrName>
                                        </p:attrNameLst>
                                      </p:cBhvr>
                                      <p:tavLst>
                                        <p:tav tm="0">
                                          <p:val>
                                            <p:fltVal val="0.5"/>
                                          </p:val>
                                        </p:tav>
                                        <p:tav tm="100000">
                                          <p:val>
                                            <p:strVal val="#ppt_x"/>
                                          </p:val>
                                        </p:tav>
                                      </p:tavLst>
                                    </p:anim>
                                    <p:anim calcmode="lin" valueType="num">
                                      <p:cBhvr>
                                        <p:cTn id="10" dur="500" fill="hold"/>
                                        <p:tgtEl>
                                          <p:spTgt spid="42"/>
                                        </p:tgtEl>
                                        <p:attrNameLst>
                                          <p:attrName>ppt_y</p:attrName>
                                        </p:attrNameLst>
                                      </p:cBhvr>
                                      <p:tavLst>
                                        <p:tav tm="0">
                                          <p:val>
                                            <p:strVal val="1+(6*min(max(#ppt_w*#ppt_h,.3),1)-7.4)/-.7*#ppt_h/2"/>
                                          </p:val>
                                        </p:tav>
                                        <p:tav tm="100000">
                                          <p:val>
                                            <p:strVal val="#ppt_y"/>
                                          </p:val>
                                        </p:tav>
                                      </p:tavLst>
                                    </p:anim>
                                  </p:childTnLst>
                                </p:cTn>
                              </p:par>
                            </p:childTnLst>
                          </p:cTn>
                        </p:par>
                        <p:par>
                          <p:cTn id="11" fill="hold">
                            <p:stCondLst>
                              <p:cond delay="500"/>
                            </p:stCondLst>
                            <p:childTnLst>
                              <p:par>
                                <p:cTn id="12" presetID="23" presetClass="entr" presetSubtype="36" fill="hold" grpId="0" nodeType="afterEffect">
                                  <p:stCondLst>
                                    <p:cond delay="0"/>
                                  </p:stCondLst>
                                  <p:childTnLst>
                                    <p:set>
                                      <p:cBhvr>
                                        <p:cTn id="13" dur="1" fill="hold">
                                          <p:stCondLst>
                                            <p:cond delay="0"/>
                                          </p:stCondLst>
                                        </p:cTn>
                                        <p:tgtEl>
                                          <p:spTgt spid="17"/>
                                        </p:tgtEl>
                                        <p:attrNameLst>
                                          <p:attrName>style.visibility</p:attrName>
                                        </p:attrNameLst>
                                      </p:cBhvr>
                                      <p:to>
                                        <p:strVal val="visible"/>
                                      </p:to>
                                    </p:set>
                                    <p:anim calcmode="lin" valueType="num">
                                      <p:cBhvr>
                                        <p:cTn id="14" dur="500" fill="hold"/>
                                        <p:tgtEl>
                                          <p:spTgt spid="17"/>
                                        </p:tgtEl>
                                        <p:attrNameLst>
                                          <p:attrName>ppt_w</p:attrName>
                                        </p:attrNameLst>
                                      </p:cBhvr>
                                      <p:tavLst>
                                        <p:tav tm="0">
                                          <p:val>
                                            <p:strVal val="(6*min(max(#ppt_w*#ppt_h,.3),1)-7.4)/-.7*#ppt_w"/>
                                          </p:val>
                                        </p:tav>
                                        <p:tav tm="100000">
                                          <p:val>
                                            <p:strVal val="#ppt_w"/>
                                          </p:val>
                                        </p:tav>
                                      </p:tavLst>
                                    </p:anim>
                                    <p:anim calcmode="lin" valueType="num">
                                      <p:cBhvr>
                                        <p:cTn id="15" dur="500" fill="hold"/>
                                        <p:tgtEl>
                                          <p:spTgt spid="17"/>
                                        </p:tgtEl>
                                        <p:attrNameLst>
                                          <p:attrName>ppt_h</p:attrName>
                                        </p:attrNameLst>
                                      </p:cBhvr>
                                      <p:tavLst>
                                        <p:tav tm="0">
                                          <p:val>
                                            <p:strVal val="(6*min(max(#ppt_w*#ppt_h,.3),1)-7.4)/-.7*#ppt_h"/>
                                          </p:val>
                                        </p:tav>
                                        <p:tav tm="100000">
                                          <p:val>
                                            <p:strVal val="#ppt_h"/>
                                          </p:val>
                                        </p:tav>
                                      </p:tavLst>
                                    </p:anim>
                                    <p:anim calcmode="lin" valueType="num">
                                      <p:cBhvr>
                                        <p:cTn id="16" dur="500" fill="hold"/>
                                        <p:tgtEl>
                                          <p:spTgt spid="17"/>
                                        </p:tgtEl>
                                        <p:attrNameLst>
                                          <p:attrName>ppt_x</p:attrName>
                                        </p:attrNameLst>
                                      </p:cBhvr>
                                      <p:tavLst>
                                        <p:tav tm="0">
                                          <p:val>
                                            <p:fltVal val="0.5"/>
                                          </p:val>
                                        </p:tav>
                                        <p:tav tm="100000">
                                          <p:val>
                                            <p:strVal val="#ppt_x"/>
                                          </p:val>
                                        </p:tav>
                                      </p:tavLst>
                                    </p:anim>
                                    <p:anim calcmode="lin" valueType="num">
                                      <p:cBhvr>
                                        <p:cTn id="17" dur="500" fill="hold"/>
                                        <p:tgtEl>
                                          <p:spTgt spid="17"/>
                                        </p:tgtEl>
                                        <p:attrNameLst>
                                          <p:attrName>ppt_y</p:attrName>
                                        </p:attrNameLst>
                                      </p:cBhvr>
                                      <p:tavLst>
                                        <p:tav tm="0">
                                          <p:val>
                                            <p:strVal val="1+(6*min(max(#ppt_w*#ppt_h,.3),1)-7.4)/-.7*#ppt_h/2"/>
                                          </p:val>
                                        </p:tav>
                                        <p:tav tm="100000">
                                          <p:val>
                                            <p:strVal val="#ppt_y"/>
                                          </p:val>
                                        </p:tav>
                                      </p:tavLst>
                                    </p:anim>
                                  </p:childTnLst>
                                </p:cTn>
                              </p:par>
                            </p:childTnLst>
                          </p:cTn>
                        </p:par>
                        <p:par>
                          <p:cTn id="18" fill="hold">
                            <p:stCondLst>
                              <p:cond delay="1000"/>
                            </p:stCondLst>
                            <p:childTnLst>
                              <p:par>
                                <p:cTn id="19" presetID="23" presetClass="entr" presetSubtype="36" fill="hold" nodeType="afterEffect">
                                  <p:stCondLst>
                                    <p:cond delay="0"/>
                                  </p:stCondLst>
                                  <p:childTnLst>
                                    <p:set>
                                      <p:cBhvr>
                                        <p:cTn id="20" dur="1" fill="hold">
                                          <p:stCondLst>
                                            <p:cond delay="0"/>
                                          </p:stCondLst>
                                        </p:cTn>
                                        <p:tgtEl>
                                          <p:spTgt spid="49"/>
                                        </p:tgtEl>
                                        <p:attrNameLst>
                                          <p:attrName>style.visibility</p:attrName>
                                        </p:attrNameLst>
                                      </p:cBhvr>
                                      <p:to>
                                        <p:strVal val="visible"/>
                                      </p:to>
                                    </p:set>
                                    <p:anim calcmode="lin" valueType="num">
                                      <p:cBhvr>
                                        <p:cTn id="21" dur="500" fill="hold"/>
                                        <p:tgtEl>
                                          <p:spTgt spid="49"/>
                                        </p:tgtEl>
                                        <p:attrNameLst>
                                          <p:attrName>ppt_w</p:attrName>
                                        </p:attrNameLst>
                                      </p:cBhvr>
                                      <p:tavLst>
                                        <p:tav tm="0">
                                          <p:val>
                                            <p:strVal val="(6*min(max(#ppt_w*#ppt_h,.3),1)-7.4)/-.7*#ppt_w"/>
                                          </p:val>
                                        </p:tav>
                                        <p:tav tm="100000">
                                          <p:val>
                                            <p:strVal val="#ppt_w"/>
                                          </p:val>
                                        </p:tav>
                                      </p:tavLst>
                                    </p:anim>
                                    <p:anim calcmode="lin" valueType="num">
                                      <p:cBhvr>
                                        <p:cTn id="22" dur="500" fill="hold"/>
                                        <p:tgtEl>
                                          <p:spTgt spid="49"/>
                                        </p:tgtEl>
                                        <p:attrNameLst>
                                          <p:attrName>ppt_h</p:attrName>
                                        </p:attrNameLst>
                                      </p:cBhvr>
                                      <p:tavLst>
                                        <p:tav tm="0">
                                          <p:val>
                                            <p:strVal val="(6*min(max(#ppt_w*#ppt_h,.3),1)-7.4)/-.7*#ppt_h"/>
                                          </p:val>
                                        </p:tav>
                                        <p:tav tm="100000">
                                          <p:val>
                                            <p:strVal val="#ppt_h"/>
                                          </p:val>
                                        </p:tav>
                                      </p:tavLst>
                                    </p:anim>
                                    <p:anim calcmode="lin" valueType="num">
                                      <p:cBhvr>
                                        <p:cTn id="23" dur="500" fill="hold"/>
                                        <p:tgtEl>
                                          <p:spTgt spid="49"/>
                                        </p:tgtEl>
                                        <p:attrNameLst>
                                          <p:attrName>ppt_x</p:attrName>
                                        </p:attrNameLst>
                                      </p:cBhvr>
                                      <p:tavLst>
                                        <p:tav tm="0">
                                          <p:val>
                                            <p:fltVal val="0.5"/>
                                          </p:val>
                                        </p:tav>
                                        <p:tav tm="100000">
                                          <p:val>
                                            <p:strVal val="#ppt_x"/>
                                          </p:val>
                                        </p:tav>
                                      </p:tavLst>
                                    </p:anim>
                                    <p:anim calcmode="lin" valueType="num">
                                      <p:cBhvr>
                                        <p:cTn id="24" dur="500" fill="hold"/>
                                        <p:tgtEl>
                                          <p:spTgt spid="49"/>
                                        </p:tgtEl>
                                        <p:attrNameLst>
                                          <p:attrName>ppt_y</p:attrName>
                                        </p:attrNameLst>
                                      </p:cBhvr>
                                      <p:tavLst>
                                        <p:tav tm="0">
                                          <p:val>
                                            <p:strVal val="1+(6*min(max(#ppt_w*#ppt_h,.3),1)-7.4)/-.7*#ppt_h/2"/>
                                          </p:val>
                                        </p:tav>
                                        <p:tav tm="100000">
                                          <p:val>
                                            <p:strVal val="#ppt_y"/>
                                          </p:val>
                                        </p:tav>
                                      </p:tavLst>
                                    </p:anim>
                                  </p:childTnLst>
                                </p:cTn>
                              </p:par>
                            </p:childTnLst>
                          </p:cTn>
                        </p:par>
                        <p:par>
                          <p:cTn id="25" fill="hold">
                            <p:stCondLst>
                              <p:cond delay="1500"/>
                            </p:stCondLst>
                            <p:childTnLst>
                              <p:par>
                                <p:cTn id="26" presetID="23" presetClass="entr" presetSubtype="36" fill="hold" grpId="0" nodeType="afterEffect">
                                  <p:stCondLst>
                                    <p:cond delay="0"/>
                                  </p:stCondLst>
                                  <p:childTnLst>
                                    <p:set>
                                      <p:cBhvr>
                                        <p:cTn id="27" dur="1" fill="hold">
                                          <p:stCondLst>
                                            <p:cond delay="0"/>
                                          </p:stCondLst>
                                        </p:cTn>
                                        <p:tgtEl>
                                          <p:spTgt spid="58"/>
                                        </p:tgtEl>
                                        <p:attrNameLst>
                                          <p:attrName>style.visibility</p:attrName>
                                        </p:attrNameLst>
                                      </p:cBhvr>
                                      <p:to>
                                        <p:strVal val="visible"/>
                                      </p:to>
                                    </p:set>
                                    <p:anim calcmode="lin" valueType="num">
                                      <p:cBhvr>
                                        <p:cTn id="28" dur="500" fill="hold"/>
                                        <p:tgtEl>
                                          <p:spTgt spid="58"/>
                                        </p:tgtEl>
                                        <p:attrNameLst>
                                          <p:attrName>ppt_w</p:attrName>
                                        </p:attrNameLst>
                                      </p:cBhvr>
                                      <p:tavLst>
                                        <p:tav tm="0">
                                          <p:val>
                                            <p:strVal val="(6*min(max(#ppt_w*#ppt_h,.3),1)-7.4)/-.7*#ppt_w"/>
                                          </p:val>
                                        </p:tav>
                                        <p:tav tm="100000">
                                          <p:val>
                                            <p:strVal val="#ppt_w"/>
                                          </p:val>
                                        </p:tav>
                                      </p:tavLst>
                                    </p:anim>
                                    <p:anim calcmode="lin" valueType="num">
                                      <p:cBhvr>
                                        <p:cTn id="29" dur="500" fill="hold"/>
                                        <p:tgtEl>
                                          <p:spTgt spid="58"/>
                                        </p:tgtEl>
                                        <p:attrNameLst>
                                          <p:attrName>ppt_h</p:attrName>
                                        </p:attrNameLst>
                                      </p:cBhvr>
                                      <p:tavLst>
                                        <p:tav tm="0">
                                          <p:val>
                                            <p:strVal val="(6*min(max(#ppt_w*#ppt_h,.3),1)-7.4)/-.7*#ppt_h"/>
                                          </p:val>
                                        </p:tav>
                                        <p:tav tm="100000">
                                          <p:val>
                                            <p:strVal val="#ppt_h"/>
                                          </p:val>
                                        </p:tav>
                                      </p:tavLst>
                                    </p:anim>
                                    <p:anim calcmode="lin" valueType="num">
                                      <p:cBhvr>
                                        <p:cTn id="30" dur="500" fill="hold"/>
                                        <p:tgtEl>
                                          <p:spTgt spid="58"/>
                                        </p:tgtEl>
                                        <p:attrNameLst>
                                          <p:attrName>ppt_x</p:attrName>
                                        </p:attrNameLst>
                                      </p:cBhvr>
                                      <p:tavLst>
                                        <p:tav tm="0">
                                          <p:val>
                                            <p:fltVal val="0.5"/>
                                          </p:val>
                                        </p:tav>
                                        <p:tav tm="100000">
                                          <p:val>
                                            <p:strVal val="#ppt_x"/>
                                          </p:val>
                                        </p:tav>
                                      </p:tavLst>
                                    </p:anim>
                                    <p:anim calcmode="lin" valueType="num">
                                      <p:cBhvr>
                                        <p:cTn id="31" dur="500" fill="hold"/>
                                        <p:tgtEl>
                                          <p:spTgt spid="58"/>
                                        </p:tgtEl>
                                        <p:attrNameLst>
                                          <p:attrName>ppt_y</p:attrName>
                                        </p:attrNameLst>
                                      </p:cBhvr>
                                      <p:tavLst>
                                        <p:tav tm="0">
                                          <p:val>
                                            <p:strVal val="1+(6*min(max(#ppt_w*#ppt_h,.3),1)-7.4)/-.7*#ppt_h/2"/>
                                          </p:val>
                                        </p:tav>
                                        <p:tav tm="100000">
                                          <p:val>
                                            <p:strVal val="#ppt_y"/>
                                          </p:val>
                                        </p:tav>
                                      </p:tavLst>
                                    </p:anim>
                                  </p:childTnLst>
                                </p:cTn>
                              </p:par>
                            </p:childTnLst>
                          </p:cTn>
                        </p:par>
                      </p:childTnLst>
                    </p:cTn>
                  </p:par>
                </p:childTnLst>
              </p:cTn>
              <p:prevCondLst>
                <p:cond evt="onPrev" delay="0">
                  <p:tgtEl>
                    <p:sldTgt/>
                  </p:tgtEl>
                </p:cond>
              </p:prevCondLst>
              <p:nextCondLst>
                <p:cond evt="onNext" delay="0">
                  <p:tgtEl>
                    <p:sldTgt/>
                  </p:tgtEl>
                </p:cond>
              </p:nextCondLst>
            </p:seq>
          </p:childTnLst>
        </p:cTn>
      </p:par>
    </p:tnLst>
    <p:bldLst>
      <p:bldP spid="17" grpId="0"/>
      <p:bldP spid="58" grpId="0"/>
    </p:bldLst>
  </p:timing>
</p:sld>
</file>

<file path=ppt/slides/slide8.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中游分析</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3" name="矩形 2"/>
          <p:cNvSpPr/>
          <p:nvPr/>
        </p:nvSpPr>
        <p:spPr>
          <a:xfrm>
            <a:off x="396745" y="863016"/>
            <a:ext cx="8351719" cy="4157006"/>
          </a:xfrm>
          <a:prstGeom prst="rect">
            <a:avLst/>
          </a:prstGeom>
        </p:spPr>
        <p:txBody>
          <a:bodyPr wrap="square">
            <a:noAutofit/>
          </a:bodyPr>
          <a:lstStyle/>
          <a:p>
            <a:pPr indent="359410" algn="just">
              <a:lnSpc>
                <a:spcPct val="150000"/>
              </a:lnSpc>
              <a:spcAft>
                <a:spcPts val="0"/>
              </a:spcAft>
            </a:pP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  </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由</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充电设施运营商</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中间服务商</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及</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充电设施解决方案商</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三个环节所组成。 </a:t>
            </a:r>
            <a:endParaRPr lang="zh-CN" altLang="zh-CN" sz="1400" kern="100" dirty="0">
              <a:latin typeface="Calibri" panose="020F0502020204030204" pitchFamily="34" charset="0"/>
              <a:ea typeface="微软雅黑" panose="020B0503020204020204" pitchFamily="34" charset="-122"/>
              <a:cs typeface="Times New Roman" panose="02020603050405020304" pitchFamily="18" charset="0"/>
            </a:endParaRPr>
          </a:p>
          <a:p>
            <a:pPr indent="359410" algn="just">
              <a:lnSpc>
                <a:spcPct val="150000"/>
              </a:lnSpc>
              <a:spcAft>
                <a:spcPts val="0"/>
              </a:spcAft>
            </a:pP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  </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充电设施运营商</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负责充电设施的建设、运营及维护（现商业模式尚不成熟，绝大多数运营厂商处于亏损状态）；充电设施运营商的代表企业主要包含以国家电网、南方电网为代表的电网企业，以</a:t>
            </a: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ZG</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普天、</a:t>
            </a: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ZG</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铁塔、</a:t>
            </a: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三桶油</a:t>
            </a: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为代表的国有企业，以富电科技、特来电、鼎充为代表的民营企业，以特期拉、比亚迪为代表的整车厂商。</a:t>
            </a:r>
            <a:endParaRPr lang="zh-CN" altLang="zh-CN" sz="1400" kern="100" dirty="0">
              <a:latin typeface="Calibri" panose="020F0502020204030204" pitchFamily="34" charset="0"/>
              <a:ea typeface="微软雅黑" panose="020B0503020204020204" pitchFamily="34" charset="-122"/>
              <a:cs typeface="Times New Roman" panose="02020603050405020304" pitchFamily="18" charset="0"/>
            </a:endParaRPr>
          </a:p>
          <a:p>
            <a:pPr indent="411480" algn="just">
              <a:lnSpc>
                <a:spcPct val="150000"/>
              </a:lnSpc>
              <a:spcAft>
                <a:spcPts val="0"/>
              </a:spcAft>
            </a:pP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 </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中间服务商</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为充电设施的建设及运营提供电力、场地、支付及运营等的支持，主要包含电网企业、物业公司、场地业主、高速公路服务区等环节。</a:t>
            </a:r>
            <a:endParaRPr lang="zh-CN" altLang="zh-CN" sz="1400" kern="100" dirty="0">
              <a:latin typeface="Calibri" panose="020F0502020204030204" pitchFamily="34" charset="0"/>
              <a:ea typeface="微软雅黑" panose="020B0503020204020204" pitchFamily="34" charset="-122"/>
              <a:cs typeface="Times New Roman" panose="02020603050405020304" pitchFamily="18" charset="0"/>
            </a:endParaRPr>
          </a:p>
          <a:p>
            <a:pPr indent="411480" algn="just">
              <a:lnSpc>
                <a:spcPct val="150000"/>
              </a:lnSpc>
              <a:spcAft>
                <a:spcPts val="0"/>
              </a:spcAft>
            </a:pPr>
            <a:r>
              <a:rPr lang="en-US" altLang="zh-CN" kern="100" dirty="0">
                <a:latin typeface="Calibri" panose="020F0502020204030204" pitchFamily="34" charset="0"/>
                <a:ea typeface="微软雅黑" panose="020B0503020204020204" pitchFamily="34" charset="-122"/>
                <a:cs typeface="Times New Roman" panose="02020603050405020304" pitchFamily="18" charset="0"/>
              </a:rPr>
              <a:t> </a:t>
            </a:r>
            <a:r>
              <a:rPr lang="zh-CN" altLang="zh-CN" kern="100" dirty="0">
                <a:solidFill>
                  <a:srgbClr val="C00000"/>
                </a:solidFill>
                <a:latin typeface="Calibri" panose="020F0502020204030204" pitchFamily="34" charset="0"/>
                <a:ea typeface="微软雅黑" panose="020B0503020204020204" pitchFamily="34" charset="-122"/>
                <a:cs typeface="Times New Roman" panose="02020603050405020304" pitchFamily="18" charset="0"/>
              </a:rPr>
              <a:t>充电设施解决方案商</a:t>
            </a:r>
            <a:r>
              <a:rPr lang="zh-CN" altLang="zh-CN" kern="100" dirty="0">
                <a:latin typeface="Calibri" panose="020F0502020204030204" pitchFamily="34" charset="0"/>
                <a:ea typeface="微软雅黑" panose="020B0503020204020204" pitchFamily="34" charset="-122"/>
                <a:cs typeface="Times New Roman" panose="02020603050405020304" pitchFamily="18" charset="0"/>
              </a:rPr>
              <a:t>，针对不同的客户提供前期咨询、建设、运营等方面的充电整体解决方案。目前此环节的厂商相对较少</a:t>
            </a:r>
            <a:endParaRPr lang="zh-CN" altLang="zh-CN" sz="1400" kern="100" dirty="0">
              <a:effectLst/>
              <a:latin typeface="Calibri" panose="020F0502020204030204" pitchFamily="34" charset="0"/>
              <a:ea typeface="微软雅黑" panose="020B0503020204020204" pitchFamily="34" charset="-122"/>
              <a:cs typeface="Times New Roman" panose="02020603050405020304" pitchFamily="18" charset="0"/>
            </a:endParaRPr>
          </a:p>
        </p:txBody>
      </p:sp>
    </p:spTree>
  </p:cSld>
  <p:clrMapOvr>
    <a:masterClrMapping/>
  </p:clrMapOvr>
</p:sld>
</file>

<file path=ppt/slides/slide9.xml><?xml version="1.0" encoding="utf-8"?>
<p:sld xmlns:a="http://schemas.openxmlformats.org/drawingml/2006/main" xmlns:r="http://schemas.openxmlformats.org/officeDocument/2006/relationships" xmlns:p="http://schemas.openxmlformats.org/presentationml/2006/main">
  <p:cSld>
    <p:spTree>
      <p:nvGrpSpPr>
        <p:cNvPr id="1" name=""/>
        <p:cNvGrpSpPr/>
        <p:nvPr/>
      </p:nvGrpSpPr>
      <p:grpSpPr>
        <a:xfrm>
          <a:off x="0" y="0"/>
          <a:ext cx="0" cy="0"/>
          <a:chOff x="0" y="0"/>
          <a:chExt cx="0" cy="0"/>
        </a:xfrm>
      </p:grpSpPr>
      <p:sp>
        <p:nvSpPr>
          <p:cNvPr id="4" name="标题 1"/>
          <p:cNvSpPr txBox="1"/>
          <p:nvPr/>
        </p:nvSpPr>
        <p:spPr>
          <a:xfrm>
            <a:off x="794191" y="153975"/>
            <a:ext cx="7200800" cy="473560"/>
          </a:xfrm>
          <a:prstGeom prst="rect">
            <a:avLst/>
          </a:prstGeom>
        </p:spPr>
        <p:txBody>
          <a:bodyPr>
            <a:normAutofit/>
          </a:bodyPr>
          <a:lstStyle>
            <a:lvl1pPr algn="ctr" defTabSz="914400" rtl="0" eaLnBrk="1" latinLnBrk="0" hangingPunct="1">
              <a:spcBef>
                <a:spcPct val="0"/>
              </a:spcBef>
              <a:buNone/>
              <a:defRPr sz="4400" kern="1200">
                <a:solidFill>
                  <a:schemeClr val="tx1"/>
                </a:solidFill>
                <a:latin typeface="+mj-lt"/>
                <a:ea typeface="+mj-ea"/>
                <a:cs typeface="+mj-cs"/>
              </a:defRPr>
            </a:lvl1pPr>
          </a:lstStyle>
          <a:p>
            <a:pPr algn="l"/>
            <a:r>
              <a:rPr lang="zh-CN" altLang="en-US" sz="2400" b="1" dirty="0">
                <a:latin typeface="微软雅黑" panose="020B0503020204020204" pitchFamily="34" charset="-122"/>
                <a:ea typeface="微软雅黑" panose="020B0503020204020204" pitchFamily="34" charset="-122"/>
                <a:cs typeface="Arial" panose="020B0604020202020204" pitchFamily="34" charset="0"/>
              </a:rPr>
              <a:t>充电桩产业分析</a:t>
            </a:r>
            <a:r>
              <a:rPr lang="en-US" altLang="zh-CN" sz="2400" b="1" dirty="0">
                <a:latin typeface="微软雅黑" panose="020B0503020204020204" pitchFamily="34" charset="-122"/>
                <a:ea typeface="微软雅黑" panose="020B0503020204020204" pitchFamily="34" charset="-122"/>
                <a:cs typeface="Arial" panose="020B0604020202020204" pitchFamily="34" charset="0"/>
              </a:rPr>
              <a:t>-</a:t>
            </a:r>
            <a:r>
              <a:rPr lang="zh-CN" altLang="en-US" sz="2400" b="1" dirty="0">
                <a:latin typeface="微软雅黑" panose="020B0503020204020204" pitchFamily="34" charset="-122"/>
                <a:ea typeface="微软雅黑" panose="020B0503020204020204" pitchFamily="34" charset="-122"/>
                <a:cs typeface="Arial" panose="020B0604020202020204" pitchFamily="34" charset="0"/>
              </a:rPr>
              <a:t>下游分析</a:t>
            </a:r>
            <a:endParaRPr lang="zh-CN" altLang="en-US" sz="2400" b="1" dirty="0">
              <a:latin typeface="微软雅黑" panose="020B0503020204020204" pitchFamily="34" charset="-122"/>
              <a:ea typeface="微软雅黑" panose="020B0503020204020204" pitchFamily="34" charset="-122"/>
              <a:cs typeface="Arial" panose="020B0604020202020204" pitchFamily="34" charset="0"/>
            </a:endParaRPr>
          </a:p>
        </p:txBody>
      </p:sp>
      <p:sp>
        <p:nvSpPr>
          <p:cNvPr id="18" name="文本框 17"/>
          <p:cNvSpPr txBox="1"/>
          <p:nvPr/>
        </p:nvSpPr>
        <p:spPr>
          <a:xfrm>
            <a:off x="90061" y="-29817"/>
            <a:ext cx="683568" cy="584775"/>
          </a:xfrm>
          <a:prstGeom prst="rect">
            <a:avLst/>
          </a:prstGeom>
          <a:noFill/>
          <a:ln>
            <a:noFill/>
          </a:ln>
        </p:spPr>
        <p:txBody>
          <a:bodyPr wrap="square" rtlCol="0">
            <a:spAutoFit/>
          </a:bodyPr>
          <a:lstStyle/>
          <a:p>
            <a:r>
              <a:rPr lang="en-US" altLang="zh-CN" sz="3200" b="1" i="1" dirty="0">
                <a:solidFill>
                  <a:schemeClr val="bg1"/>
                </a:solidFill>
                <a:latin typeface="Agency FB" panose="020B0503020202020204" pitchFamily="34" charset="0"/>
                <a:ea typeface="微软雅黑" panose="020B0503020204020204" pitchFamily="34" charset="-122"/>
              </a:rPr>
              <a:t>02</a:t>
            </a:r>
            <a:endParaRPr lang="zh-CN" altLang="en-US" sz="3200" b="1" i="1" dirty="0">
              <a:solidFill>
                <a:schemeClr val="bg1"/>
              </a:solidFill>
              <a:latin typeface="Agency FB" panose="020B0503020202020204" pitchFamily="34" charset="0"/>
              <a:ea typeface="微软雅黑" panose="020B0503020204020204" pitchFamily="34" charset="-122"/>
            </a:endParaRPr>
          </a:p>
        </p:txBody>
      </p:sp>
      <p:graphicFrame>
        <p:nvGraphicFramePr>
          <p:cNvPr id="2" name="表格 1"/>
          <p:cNvGraphicFramePr>
            <a:graphicFrameLocks noGrp="1"/>
          </p:cNvGraphicFramePr>
          <p:nvPr/>
        </p:nvGraphicFramePr>
        <p:xfrm>
          <a:off x="179512" y="843558"/>
          <a:ext cx="8784976" cy="4104458"/>
        </p:xfrm>
        <a:graphic>
          <a:graphicData uri="http://schemas.openxmlformats.org/drawingml/2006/table">
            <a:tbl>
              <a:tblPr firstRow="1" bandRow="1">
                <a:tableStyleId>{7DF18680-E054-41AD-8BC1-D1AEF772440D}</a:tableStyleId>
              </a:tblPr>
              <a:tblGrid>
                <a:gridCol w="2664296"/>
                <a:gridCol w="6120680"/>
              </a:tblGrid>
              <a:tr h="453253">
                <a:tc>
                  <a:txBody>
                    <a:bodyPr/>
                    <a:lstStyle/>
                    <a:p>
                      <a:pPr algn="ctr"/>
                      <a:r>
                        <a:rPr lang="zh-CN" altLang="en-US" dirty="0">
                          <a:latin typeface="微软雅黑" panose="020B0503020204020204" pitchFamily="34" charset="-122"/>
                          <a:ea typeface="微软雅黑" panose="020B0503020204020204" pitchFamily="34" charset="-122"/>
                        </a:rPr>
                        <a:t>下游群体</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分析</a:t>
                      </a:r>
                      <a:endParaRPr lang="zh-CN" altLang="en-US" dirty="0">
                        <a:latin typeface="微软雅黑" panose="020B0503020204020204" pitchFamily="34" charset="-122"/>
                        <a:ea typeface="微软雅黑" panose="020B0503020204020204" pitchFamily="34" charset="-122"/>
                      </a:endParaRPr>
                    </a:p>
                  </a:txBody>
                  <a:tcPr anchor="ctr"/>
                </a:tc>
              </a:tr>
              <a:tr h="730241">
                <a:tc>
                  <a:txBody>
                    <a:bodyPr/>
                    <a:lstStyle/>
                    <a:p>
                      <a:pPr algn="ctr"/>
                      <a:r>
                        <a:rPr lang="zh-CN" altLang="en-US" dirty="0">
                          <a:latin typeface="微软雅黑" panose="020B0503020204020204" pitchFamily="34" charset="-122"/>
                          <a:ea typeface="微软雅黑" panose="020B0503020204020204" pitchFamily="34" charset="-122"/>
                        </a:rPr>
                        <a:t>城市公交</a:t>
                      </a:r>
                      <a:endParaRPr lang="zh-CN" altLang="en-US" dirty="0">
                        <a:latin typeface="微软雅黑" panose="020B0503020204020204" pitchFamily="34" charset="-122"/>
                        <a:ea typeface="微软雅黑" panose="020B0503020204020204" pitchFamily="34" charset="-122"/>
                      </a:endParaRPr>
                    </a:p>
                  </a:txBody>
                  <a:tcPr anchor="ctr"/>
                </a:tc>
                <a:tc>
                  <a:txBody>
                    <a:bodyPr/>
                    <a:lstStyle/>
                    <a:p>
                      <a:pPr algn="ctr"/>
                      <a:r>
                        <a:rPr lang="zh-CN" altLang="en-US" dirty="0">
                          <a:latin typeface="微软雅黑" panose="020B0503020204020204" pitchFamily="34" charset="-122"/>
                          <a:ea typeface="微软雅黑" panose="020B0503020204020204" pitchFamily="34" charset="-122"/>
                        </a:rPr>
                        <a:t>资金回收难，应收账款比较低</a:t>
                      </a:r>
                      <a:endParaRPr lang="zh-CN" altLang="en-US" dirty="0">
                        <a:latin typeface="微软雅黑" panose="020B0503020204020204" pitchFamily="34" charset="-122"/>
                        <a:ea typeface="微软雅黑" panose="020B0503020204020204" pitchFamily="34" charset="-122"/>
                      </a:endParaRPr>
                    </a:p>
                  </a:txBody>
                  <a:tcPr anchor="ctr"/>
                </a:tc>
              </a:tr>
              <a:tr h="730241">
                <a:tc>
                  <a:txBody>
                    <a:bodyPr/>
                    <a:lstStyle/>
                    <a:p>
                      <a:pPr algn="ctr"/>
                      <a:r>
                        <a:rPr lang="zh-CN" altLang="en-US" dirty="0">
                          <a:latin typeface="微软雅黑" panose="020B0503020204020204" pitchFamily="34" charset="-122"/>
                          <a:ea typeface="微软雅黑" panose="020B0503020204020204" pitchFamily="34" charset="-122"/>
                        </a:rPr>
                        <a:t>商旅巴士</a:t>
                      </a:r>
                      <a:endParaRPr lang="zh-CN" altLang="en-US" dirty="0">
                        <a:latin typeface="微软雅黑" panose="020B0503020204020204" pitchFamily="34" charset="-122"/>
                        <a:ea typeface="微软雅黑" panose="020B0503020204020204" pitchFamily="34" charset="-122"/>
                      </a:endParaRPr>
                    </a:p>
                  </a:txBody>
                  <a:tcPr anchor="ctr"/>
                </a:tc>
                <a:tc rowSpan="4">
                  <a:txBody>
                    <a:bodyPr/>
                    <a:lstStyle/>
                    <a:p>
                      <a:pPr algn="ctr"/>
                      <a:r>
                        <a:rPr lang="zh-CN" altLang="en-US" dirty="0">
                          <a:latin typeface="微软雅黑" panose="020B0503020204020204" pitchFamily="34" charset="-122"/>
                          <a:ea typeface="微软雅黑" panose="020B0503020204020204" pitchFamily="34" charset="-122"/>
                        </a:rPr>
                        <a:t>通过预付款充值，资金流有保障</a:t>
                      </a:r>
                      <a:endParaRPr lang="zh-CN" altLang="en-US" dirty="0">
                        <a:latin typeface="微软雅黑" panose="020B0503020204020204" pitchFamily="34" charset="-122"/>
                        <a:ea typeface="微软雅黑" panose="020B0503020204020204" pitchFamily="34" charset="-122"/>
                      </a:endParaRPr>
                    </a:p>
                  </a:txBody>
                  <a:tcPr anchor="ctr"/>
                </a:tc>
              </a:tr>
              <a:tr h="730241">
                <a:tc>
                  <a:txBody>
                    <a:bodyPr/>
                    <a:lstStyle/>
                    <a:p>
                      <a:pPr algn="ctr"/>
                      <a:r>
                        <a:rPr lang="zh-CN" altLang="en-US" dirty="0">
                          <a:latin typeface="微软雅黑" panose="020B0503020204020204" pitchFamily="34" charset="-122"/>
                          <a:ea typeface="微软雅黑" panose="020B0503020204020204" pitchFamily="34" charset="-122"/>
                        </a:rPr>
                        <a:t>货运物流</a:t>
                      </a:r>
                      <a:endParaRPr lang="zh-CN" altLang="en-US" dirty="0">
                        <a:latin typeface="微软雅黑" panose="020B0503020204020204" pitchFamily="34" charset="-122"/>
                        <a:ea typeface="微软雅黑" panose="020B0503020204020204" pitchFamily="34" charset="-122"/>
                      </a:endParaRPr>
                    </a:p>
                  </a:txBody>
                  <a:tcPr anchor="ctr"/>
                </a:tc>
                <a:tc vMerge="1">
                  <a:tcPr anchor="ctr"/>
                </a:tc>
              </a:tr>
              <a:tr h="730241">
                <a:tc>
                  <a:txBody>
                    <a:bodyPr/>
                    <a:lstStyle/>
                    <a:p>
                      <a:pPr algn="ctr"/>
                      <a:r>
                        <a:rPr lang="zh-CN" altLang="en-US" dirty="0">
                          <a:latin typeface="微软雅黑" panose="020B0503020204020204" pitchFamily="34" charset="-122"/>
                          <a:ea typeface="微软雅黑" panose="020B0503020204020204" pitchFamily="34" charset="-122"/>
                        </a:rPr>
                        <a:t>企业班车</a:t>
                      </a:r>
                      <a:endParaRPr lang="en-US" altLang="zh-CN" dirty="0">
                        <a:latin typeface="微软雅黑" panose="020B0503020204020204" pitchFamily="34" charset="-122"/>
                        <a:ea typeface="微软雅黑" panose="020B0503020204020204" pitchFamily="34" charset="-122"/>
                      </a:endParaRPr>
                    </a:p>
                    <a:p>
                      <a:pPr algn="ctr"/>
                      <a:r>
                        <a:rPr lang="zh-CN" altLang="en-US" dirty="0">
                          <a:latin typeface="微软雅黑" panose="020B0503020204020204" pitchFamily="34" charset="-122"/>
                          <a:ea typeface="微软雅黑" panose="020B0503020204020204" pitchFamily="34" charset="-122"/>
                        </a:rPr>
                        <a:t>校车</a:t>
                      </a:r>
                      <a:endParaRPr lang="zh-CN" altLang="en-US" dirty="0">
                        <a:latin typeface="微软雅黑" panose="020B0503020204020204" pitchFamily="34" charset="-122"/>
                        <a:ea typeface="微软雅黑" panose="020B0503020204020204" pitchFamily="34" charset="-122"/>
                      </a:endParaRPr>
                    </a:p>
                  </a:txBody>
                  <a:tcPr anchor="ctr"/>
                </a:tc>
                <a:tc vMerge="1">
                  <a:tcPr anchor="ctr"/>
                </a:tc>
              </a:tr>
              <a:tr h="730241">
                <a:tc>
                  <a:txBody>
                    <a:bodyPr/>
                    <a:lstStyle/>
                    <a:p>
                      <a:pPr algn="ctr"/>
                      <a:r>
                        <a:rPr lang="zh-CN" altLang="en-US" dirty="0">
                          <a:latin typeface="微软雅黑" panose="020B0503020204020204" pitchFamily="34" charset="-122"/>
                          <a:ea typeface="微软雅黑" panose="020B0503020204020204" pitchFamily="34" charset="-122"/>
                        </a:rPr>
                        <a:t>社会人群</a:t>
                      </a:r>
                      <a:endParaRPr lang="zh-CN" altLang="en-US" dirty="0">
                        <a:latin typeface="微软雅黑" panose="020B0503020204020204" pitchFamily="34" charset="-122"/>
                        <a:ea typeface="微软雅黑" panose="020B0503020204020204" pitchFamily="34" charset="-122"/>
                      </a:endParaRPr>
                    </a:p>
                  </a:txBody>
                  <a:tcPr anchor="ctr"/>
                </a:tc>
                <a:tc vMerge="1">
                  <a:tcPr anchor="ctr"/>
                </a:tc>
              </a:tr>
            </a:tbl>
          </a:graphicData>
        </a:graphic>
      </p:graphicFrame>
    </p:spTree>
  </p:cSld>
  <p:clrMapOvr>
    <a:masterClrMapping/>
  </p:clrMapOvr>
</p:sld>
</file>

<file path=ppt/tags/tag1.xml><?xml version="1.0" encoding="utf-8"?>
<p:tagLst xmlns:p="http://schemas.openxmlformats.org/presentationml/2006/main">
  <p:tag name="COMMONDATA" val="eyJoZGlkIjoiNGMwYTRhMjdiZmUxYmNkMDMwOGM4M2VhYjIwMTEzYzkifQ=="/>
</p:tagLst>
</file>

<file path=ppt/theme/theme1.xml><?xml version="1.0" encoding="utf-8"?>
<a:theme xmlns:a="http://schemas.openxmlformats.org/drawingml/2006/main" name="Office 主题">
  <a:themeElements>
    <a:clrScheme name="Office">
      <a:dk1>
        <a:sysClr val="windowText" lastClr="000000"/>
      </a:dk1>
      <a:lt1>
        <a:sysClr val="window" lastClr="FFFFFF"/>
      </a:lt1>
      <a:dk2>
        <a:srgbClr val="1F497D"/>
      </a:dk2>
      <a:lt2>
        <a:srgbClr val="EEECE1"/>
      </a:lt2>
      <a:accent1>
        <a:srgbClr val="4F81BD"/>
      </a:accent1>
      <a:accent2>
        <a:srgbClr val="C0504D"/>
      </a:accent2>
      <a:accent3>
        <a:srgbClr val="9BBB59"/>
      </a:accent3>
      <a:accent4>
        <a:srgbClr val="8064A2"/>
      </a:accent4>
      <a:accent5>
        <a:srgbClr val="4BACC6"/>
      </a:accent5>
      <a:accent6>
        <a:srgbClr val="F79646"/>
      </a:accent6>
      <a:hlink>
        <a:srgbClr val="0000FF"/>
      </a:hlink>
      <a:folHlink>
        <a:srgbClr val="800080"/>
      </a:folHlink>
    </a:clrScheme>
    <a:fontScheme name="Office">
      <a:majorFont>
        <a:latin typeface="Calibri"/>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minorFont>
    </a:fontScheme>
    <a:fmtScheme name="Office">
      <a:fillStyleLst>
        <a:solidFill>
          <a:schemeClr val="phClr"/>
        </a:solidFill>
        <a:gradFill rotWithShape="1">
          <a:gsLst>
            <a:gs pos="0">
              <a:schemeClr val="phClr">
                <a:tint val="50000"/>
                <a:satMod val="300000"/>
              </a:schemeClr>
            </a:gs>
            <a:gs pos="35000">
              <a:schemeClr val="phClr">
                <a:tint val="37000"/>
                <a:satMod val="300000"/>
              </a:schemeClr>
            </a:gs>
            <a:gs pos="100000">
              <a:schemeClr val="phClr">
                <a:tint val="15000"/>
                <a:satMod val="350000"/>
              </a:schemeClr>
            </a:gs>
          </a:gsLst>
          <a:lin ang="16200000" scaled="1"/>
        </a:gradFill>
        <a:gradFill rotWithShape="1">
          <a:gsLst>
            <a:gs pos="0">
              <a:schemeClr val="phClr">
                <a:shade val="51000"/>
                <a:satMod val="130000"/>
              </a:schemeClr>
            </a:gs>
            <a:gs pos="80000">
              <a:schemeClr val="phClr">
                <a:shade val="93000"/>
                <a:satMod val="130000"/>
              </a:schemeClr>
            </a:gs>
            <a:gs pos="100000">
              <a:schemeClr val="phClr">
                <a:shade val="94000"/>
                <a:satMod val="135000"/>
              </a:schemeClr>
            </a:gs>
          </a:gsLst>
          <a:lin ang="16200000" scaled="0"/>
        </a:gradFill>
      </a:fillStyleLst>
      <a:lnStyleLst>
        <a:ln w="9525" cap="flat" cmpd="sng" algn="ctr">
          <a:solidFill>
            <a:schemeClr val="phClr">
              <a:shade val="95000"/>
              <a:satMod val="105000"/>
            </a:schemeClr>
          </a:solidFill>
          <a:prstDash val="solid"/>
        </a:ln>
        <a:ln w="25400" cap="flat" cmpd="sng" algn="ctr">
          <a:solidFill>
            <a:schemeClr val="phClr"/>
          </a:solidFill>
          <a:prstDash val="solid"/>
        </a:ln>
        <a:ln w="38100" cap="flat" cmpd="sng" algn="ctr">
          <a:solidFill>
            <a:schemeClr val="phClr"/>
          </a:solidFill>
          <a:prstDash val="solid"/>
        </a:ln>
      </a:lnStyleLst>
      <a:effectStyleLst>
        <a:effectStyle>
          <a:effectLst>
            <a:outerShdw blurRad="40000" dist="20000" dir="5400000" rotWithShape="0">
              <a:srgbClr val="000000">
                <a:alpha val="38000"/>
              </a:srgbClr>
            </a:outerShdw>
          </a:effectLst>
        </a:effectStyle>
        <a:effectStyle>
          <a:effectLst>
            <a:outerShdw blurRad="40000" dist="23000" dir="5400000" rotWithShape="0">
              <a:srgbClr val="000000">
                <a:alpha val="35000"/>
              </a:srgbClr>
            </a:outerShdw>
          </a:effectLst>
        </a:effectStyle>
        <a:effectStyle>
          <a:effectLst>
            <a:outerShdw blurRad="40000" dist="23000" dir="5400000" rotWithShape="0">
              <a:srgbClr val="000000">
                <a:alpha val="35000"/>
              </a:srgbClr>
            </a:outerShdw>
          </a:effectLst>
          <a:scene3d>
            <a:camera prst="orthographicFront">
              <a:rot lat="0" lon="0" rev="0"/>
            </a:camera>
            <a:lightRig rig="threePt" dir="t">
              <a:rot lat="0" lon="0" rev="1200000"/>
            </a:lightRig>
          </a:scene3d>
          <a:sp3d>
            <a:bevelT w="63500" h="25400"/>
          </a:sp3d>
        </a:effectStyle>
      </a:effectStyleLst>
      <a:bgFillStyleLst>
        <a:solidFill>
          <a:schemeClr val="phClr"/>
        </a:solidFill>
        <a:gradFill rotWithShape="1">
          <a:gsLst>
            <a:gs pos="0">
              <a:schemeClr val="phClr">
                <a:tint val="40000"/>
                <a:satMod val="350000"/>
              </a:schemeClr>
            </a:gs>
            <a:gs pos="40000">
              <a:schemeClr val="phClr">
                <a:tint val="45000"/>
                <a:shade val="99000"/>
                <a:satMod val="350000"/>
              </a:schemeClr>
            </a:gs>
            <a:gs pos="100000">
              <a:schemeClr val="phClr">
                <a:shade val="20000"/>
                <a:satMod val="255000"/>
              </a:schemeClr>
            </a:gs>
          </a:gsLst>
          <a:path path="circle">
            <a:fillToRect l="50000" t="-80000" r="50000" b="180000"/>
          </a:path>
        </a:gradFill>
        <a:gradFill rotWithShape="1">
          <a:gsLst>
            <a:gs pos="0">
              <a:schemeClr val="phClr">
                <a:tint val="80000"/>
                <a:satMod val="300000"/>
              </a:schemeClr>
            </a:gs>
            <a:gs pos="100000">
              <a:schemeClr val="phClr">
                <a:shade val="30000"/>
                <a:satMod val="200000"/>
              </a:schemeClr>
            </a:gs>
          </a:gsLst>
          <a:path path="circle">
            <a:fillToRect l="50000" t="50000" r="50000" b="50000"/>
          </a:path>
        </a:gradFill>
      </a:bgFillStyleLst>
    </a:fmtScheme>
  </a:themeElements>
  <a:objectDefaults>
    <a:txDef>
      <a:spPr>
        <a:noFill/>
        <a:ln>
          <a:solidFill>
            <a:srgbClr val="2DB2B0"/>
          </a:solidFill>
        </a:ln>
      </a:spPr>
      <a:bodyPr wrap="square" rtlCol="0">
        <a:spAutoFit/>
      </a:bodyPr>
      <a:lstStyle>
        <a:defPPr>
          <a:defRPr sz="1000" b="1" dirty="0">
            <a:solidFill>
              <a:schemeClr val="tx1">
                <a:lumMod val="65000"/>
                <a:lumOff val="35000"/>
              </a:schemeClr>
            </a:solidFill>
            <a:latin typeface="微软雅黑" panose="020B0503020204020204" pitchFamily="34" charset="-122"/>
            <a:ea typeface="微软雅黑" panose="020B0503020204020204" pitchFamily="34" charset="-122"/>
          </a:defRPr>
        </a:defPPr>
      </a:lstStyle>
    </a:txDef>
  </a:objectDefaults>
  <a:extLst>
    <a:ext uri="{05A4C25C-085E-4340-85A3-A5531E510DB2}">
      <thm15:themeFamily xmlns:thm15="http://schemas.microsoft.com/office/thememl/2012/main" name="Office Theme" id="{62F939B6-93AF-4DB8-9C6B-D6C7DFDC589F}" vid="{4A3C46E8-61CC-4603-A589-7422A47A8E4A}"/>
    </a:ext>
  </a:extLst>
</a:theme>
</file>

<file path=ppt/theme/theme2.xml><?xml version="1.0" encoding="utf-8"?>
<a:theme xmlns:a="http://schemas.openxmlformats.org/drawingml/2006/main" name="Office 主题">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otalTime>0</TotalTime>
  <Words>10102</Words>
  <Application>WPS 演示</Application>
  <PresentationFormat>全屏显示(16:9)</PresentationFormat>
  <Paragraphs>1981</Paragraphs>
  <Slides>45</Slides>
  <Notes>50</Notes>
  <HiddenSlides>0</HiddenSlides>
  <MMClips>0</MMClips>
  <ScaleCrop>false</ScaleCrop>
  <HeadingPairs>
    <vt:vector size="8" baseType="variant">
      <vt:variant>
        <vt:lpstr>已用的字体</vt:lpstr>
      </vt:variant>
      <vt:variant>
        <vt:i4>12</vt:i4>
      </vt:variant>
      <vt:variant>
        <vt:lpstr>主题</vt:lpstr>
      </vt:variant>
      <vt:variant>
        <vt:i4>1</vt:i4>
      </vt:variant>
      <vt:variant>
        <vt:lpstr>嵌入 OLE 服务器</vt:lpstr>
      </vt:variant>
      <vt:variant>
        <vt:i4>1</vt:i4>
      </vt:variant>
      <vt:variant>
        <vt:lpstr>幻灯片标题</vt:lpstr>
      </vt:variant>
      <vt:variant>
        <vt:i4>45</vt:i4>
      </vt:variant>
    </vt:vector>
  </HeadingPairs>
  <TitlesOfParts>
    <vt:vector size="59" baseType="lpstr">
      <vt:lpstr>Arial</vt:lpstr>
      <vt:lpstr>宋体</vt:lpstr>
      <vt:lpstr>Wingdings</vt:lpstr>
      <vt:lpstr>微软雅黑</vt:lpstr>
      <vt:lpstr>Times New Roman</vt:lpstr>
      <vt:lpstr>Calibri</vt:lpstr>
      <vt:lpstr>Agency FB</vt:lpstr>
      <vt:lpstr>Trebuchet MS</vt:lpstr>
      <vt:lpstr>Arial Unicode MS</vt:lpstr>
      <vt:lpstr>Calibri</vt:lpstr>
      <vt:lpstr>Lato Light</vt:lpstr>
      <vt:lpstr>Segoe Print</vt:lpstr>
      <vt:lpstr>Office 主题</vt:lpstr>
      <vt:lpstr>Excel.Sheet.12</vt:lpstr>
      <vt:lpstr>新能源充电桩产业平台建设规划方案</vt:lpstr>
      <vt:lpstr>充电桩产业发展现状分析</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新技术对充电桩行业发展的影响</vt:lpstr>
      <vt:lpstr>PowerPoint 演示文稿</vt:lpstr>
      <vt:lpstr>PowerPoint 演示文稿</vt:lpstr>
      <vt:lpstr>PowerPoint 演示文稿</vt:lpstr>
      <vt:lpstr>PowerPoint 演示文稿</vt:lpstr>
      <vt:lpstr>智能充电桩产业平台规划方案</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PowerPoint 演示文稿</vt:lpstr>
      <vt:lpstr>智能充电桩产业平台运营方案</vt:lpstr>
      <vt:lpstr>PowerPoint 演示文稿</vt:lpstr>
      <vt:lpstr>PowerPoint 演示文稿</vt:lpstr>
      <vt:lpstr>PowerPoint 演示文稿</vt:lpstr>
      <vt:lpstr>PowerPoint 演示文稿</vt:lpstr>
      <vt:lpstr>PowerPoint 演示文稿</vt:lpstr>
      <vt:lpstr>PowerPoint 演示文稿</vt:lpstr>
      <vt:lpstr>充电桩产业平台盈利模式分析</vt:lpstr>
      <vt:lpstr>PowerPoint 演示文稿</vt:lpstr>
      <vt:lpstr>PowerPoint 演示文稿</vt:lpstr>
      <vt:lpstr>PowerPoint 演示文稿</vt:lpstr>
      <vt:lpstr>PowerPoint 演示文稿</vt:lpstr>
      <vt:lpstr>PowerPoint 演示文稿</vt:lpstr>
    </vt:vector>
  </TitlesOfParts>
  <LinksUpToDate>false</LinksUpToDate>
  <SharedDoc>false</SharedDoc>
  <HyperlinksChanged>false</HyperlinksChanged>
  <AppVersion>14.0000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新能源充电桩产业平台建设规划方案</dc:title>
  <dc:creator/>
  <cp:lastModifiedBy>光仔</cp:lastModifiedBy>
  <cp:revision>2</cp:revision>
  <cp:lastPrinted>2017-07-07T09:35:00Z</cp:lastPrinted>
  <dcterms:created xsi:type="dcterms:W3CDTF">2022-08-28T01:20:00Z</dcterms:created>
  <dcterms:modified xsi:type="dcterms:W3CDTF">2022-08-28T01:22:48Z</dcterms:modified>
</cp:coreProperties>
</file>

<file path=docProps/custom.xml><?xml version="1.0" encoding="utf-8"?>
<Properties xmlns="http://schemas.openxmlformats.org/officeDocument/2006/custom-properties" xmlns:vt="http://schemas.openxmlformats.org/officeDocument/2006/docPropsVTypes">
  <property fmtid="{D5CDD505-2E9C-101B-9397-08002B2CF9AE}" pid="2" name="ICV">
    <vt:lpwstr>B8C3B2ECAF2E4473BF089FC943B5595E</vt:lpwstr>
  </property>
  <property fmtid="{D5CDD505-2E9C-101B-9397-08002B2CF9AE}" pid="3" name="KSOProductBuildVer">
    <vt:lpwstr>2052-11.1.0.12313</vt:lpwstr>
  </property>
</Properties>
</file>